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7" r:id="rId1"/>
    <p:sldMasterId id="2147483659" r:id="rId2"/>
    <p:sldMasterId id="2147483663" r:id="rId3"/>
  </p:sldMasterIdLst>
  <p:notesMasterIdLst>
    <p:notesMasterId r:id="rId51"/>
  </p:notesMasterIdLst>
  <p:sldIdLst>
    <p:sldId id="302" r:id="rId4"/>
    <p:sldId id="307" r:id="rId5"/>
    <p:sldId id="303" r:id="rId6"/>
    <p:sldId id="264" r:id="rId7"/>
    <p:sldId id="262" r:id="rId8"/>
    <p:sldId id="263" r:id="rId9"/>
    <p:sldId id="265" r:id="rId10"/>
    <p:sldId id="266" r:id="rId11"/>
    <p:sldId id="267" r:id="rId12"/>
    <p:sldId id="304" r:id="rId13"/>
    <p:sldId id="305" r:id="rId14"/>
    <p:sldId id="306" r:id="rId15"/>
    <p:sldId id="308" r:id="rId16"/>
    <p:sldId id="269" r:id="rId17"/>
    <p:sldId id="273" r:id="rId18"/>
    <p:sldId id="274" r:id="rId19"/>
    <p:sldId id="276" r:id="rId20"/>
    <p:sldId id="275" r:id="rId21"/>
    <p:sldId id="291" r:id="rId22"/>
    <p:sldId id="292" r:id="rId23"/>
    <p:sldId id="293" r:id="rId24"/>
    <p:sldId id="309" r:id="rId25"/>
    <p:sldId id="277" r:id="rId26"/>
    <p:sldId id="278" r:id="rId27"/>
    <p:sldId id="287" r:id="rId28"/>
    <p:sldId id="288" r:id="rId29"/>
    <p:sldId id="279" r:id="rId30"/>
    <p:sldId id="280" r:id="rId31"/>
    <p:sldId id="281" r:id="rId32"/>
    <p:sldId id="284" r:id="rId33"/>
    <p:sldId id="283" r:id="rId34"/>
    <p:sldId id="282" r:id="rId35"/>
    <p:sldId id="285" r:id="rId36"/>
    <p:sldId id="286" r:id="rId37"/>
    <p:sldId id="310" r:id="rId38"/>
    <p:sldId id="311" r:id="rId39"/>
    <p:sldId id="290" r:id="rId40"/>
    <p:sldId id="294" r:id="rId41"/>
    <p:sldId id="289" r:id="rId42"/>
    <p:sldId id="271" r:id="rId43"/>
    <p:sldId id="296" r:id="rId44"/>
    <p:sldId id="295" r:id="rId45"/>
    <p:sldId id="312" r:id="rId46"/>
    <p:sldId id="297" r:id="rId47"/>
    <p:sldId id="298" r:id="rId48"/>
    <p:sldId id="299" r:id="rId49"/>
    <p:sldId id="300" r:id="rId5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521415D9-36F7-43E2-AB2F-B90AF26B5E84}">
      <p14:sectionLst xmlns:p14="http://schemas.microsoft.com/office/powerpoint/2010/main">
        <p14:section name="Visual Identity" id="{53A8D8C8-2EFC-D444-837D-84C914A3E062}">
          <p14:sldIdLst/>
        </p14:section>
        <p14:section name="Designs" id="{FD458838-445F-DF4E-A11B-0DE92BECE19C}">
          <p14:sldIdLst>
            <p14:sldId id="302"/>
            <p14:sldId id="307"/>
            <p14:sldId id="303"/>
            <p14:sldId id="264"/>
            <p14:sldId id="262"/>
            <p14:sldId id="263"/>
            <p14:sldId id="265"/>
            <p14:sldId id="266"/>
            <p14:sldId id="267"/>
            <p14:sldId id="304"/>
            <p14:sldId id="305"/>
            <p14:sldId id="306"/>
            <p14:sldId id="308"/>
            <p14:sldId id="269"/>
            <p14:sldId id="273"/>
            <p14:sldId id="274"/>
            <p14:sldId id="276"/>
            <p14:sldId id="275"/>
            <p14:sldId id="291"/>
            <p14:sldId id="292"/>
            <p14:sldId id="293"/>
            <p14:sldId id="309"/>
            <p14:sldId id="277"/>
            <p14:sldId id="278"/>
            <p14:sldId id="287"/>
            <p14:sldId id="288"/>
            <p14:sldId id="279"/>
            <p14:sldId id="280"/>
            <p14:sldId id="281"/>
            <p14:sldId id="284"/>
            <p14:sldId id="283"/>
            <p14:sldId id="282"/>
            <p14:sldId id="285"/>
            <p14:sldId id="286"/>
            <p14:sldId id="310"/>
            <p14:sldId id="311"/>
            <p14:sldId id="290"/>
            <p14:sldId id="294"/>
            <p14:sldId id="289"/>
            <p14:sldId id="271"/>
            <p14:sldId id="296"/>
            <p14:sldId id="295"/>
            <p14:sldId id="312"/>
            <p14:sldId id="297"/>
            <p14:sldId id="298"/>
            <p14:sldId id="299"/>
            <p14:sldId id="300"/>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EACA"/>
          </a:solidFill>
        </a:fill>
      </a:tcStyle>
    </a:wholeTbl>
    <a:band2H>
      <a:tcTxStyle/>
      <a:tcStyle>
        <a:tcBdr/>
        <a:fill>
          <a:solidFill>
            <a:srgbClr val="FCF5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D7"/>
          </a:solidFill>
        </a:fill>
      </a:tcStyle>
    </a:wholeTbl>
    <a:band2H>
      <a:tcTxStyle/>
      <a:tcStyle>
        <a:tcBdr/>
        <a:fill>
          <a:solidFill>
            <a:srgbClr val="E6EE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8DFF1"/>
          </a:solidFill>
        </a:fill>
      </a:tcStyle>
    </a:wholeTbl>
    <a:band2H>
      <a:tcTxStyle/>
      <a:tcStyle>
        <a:tcBdr/>
        <a:fill>
          <a:solidFill>
            <a:srgbClr val="F4EFF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32"/>
    <p:restoredTop sz="86395"/>
  </p:normalViewPr>
  <p:slideViewPr>
    <p:cSldViewPr snapToGrid="0" snapToObjects="1" showGuides="1">
      <p:cViewPr varScale="1">
        <p:scale>
          <a:sx n="99" d="100"/>
          <a:sy n="99" d="100"/>
        </p:scale>
        <p:origin x="157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7621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45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1668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1284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852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2821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465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0901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9044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6499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203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8906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8905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1826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1863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74263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095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6669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0678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3145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27711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315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887262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76094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58323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13825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7761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7860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81160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59216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11937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10423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5205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2061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1161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88512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91518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52398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550501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95633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08765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7341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2758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9332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640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6078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80738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0036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2290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1640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5" descr="Photography on main campus near the W, young lady is smiling at the camera.">
            <a:extLst>
              <a:ext uri="{FF2B5EF4-FFF2-40B4-BE49-F238E27FC236}">
                <a16:creationId xmlns:a16="http://schemas.microsoft.com/office/drawing/2014/main" id="{A30E48F8-1A71-CE44-90A6-F03E8B220ED7}"/>
              </a:ext>
            </a:extLst>
          </p:cNvPr>
          <p:cNvPicPr>
            <a:picLocks noChangeAspect="1"/>
          </p:cNvPicPr>
          <p:nvPr userDrawn="1"/>
        </p:nvPicPr>
        <p:blipFill>
          <a:blip r:embed="rId3"/>
          <a:srcRect l="16728" t="19325" r="21575" b="11399"/>
          <a:stretch>
            <a:fillRect/>
          </a:stretch>
        </p:blipFill>
        <p:spPr>
          <a:xfrm>
            <a:off x="-17718" y="-1"/>
            <a:ext cx="9161719" cy="6858002"/>
          </a:xfrm>
          <a:prstGeom prst="rect">
            <a:avLst/>
          </a:prstGeom>
          <a:ln w="12700">
            <a:miter lim="400000"/>
          </a:ln>
        </p:spPr>
      </p:pic>
      <p:pic>
        <p:nvPicPr>
          <p:cNvPr id="8" name="Picture 14" descr="WMU logo.">
            <a:extLst>
              <a:ext uri="{FF2B5EF4-FFF2-40B4-BE49-F238E27FC236}">
                <a16:creationId xmlns:a16="http://schemas.microsoft.com/office/drawing/2014/main" id="{24597CFA-8D03-F948-AD7A-A58F4DE0AE04}"/>
              </a:ext>
            </a:extLst>
          </p:cNvPr>
          <p:cNvPicPr>
            <a:picLocks noChangeAspect="1"/>
          </p:cNvPicPr>
          <p:nvPr userDrawn="1"/>
        </p:nvPicPr>
        <p:blipFill>
          <a:blip r:embed="rId4"/>
          <a:stretch>
            <a:fillRect/>
          </a:stretch>
        </p:blipFill>
        <p:spPr>
          <a:xfrm>
            <a:off x="628650" y="5467454"/>
            <a:ext cx="2298701" cy="730211"/>
          </a:xfrm>
          <a:prstGeom prst="rect">
            <a:avLst/>
          </a:prstGeom>
          <a:ln w="12700">
            <a:miter lim="400000"/>
          </a:ln>
        </p:spPr>
      </p:pic>
    </p:spTree>
    <p:extLst>
      <p:ext uri="{BB962C8B-B14F-4D97-AF65-F5344CB8AC3E}">
        <p14:creationId xmlns:p14="http://schemas.microsoft.com/office/powerpoint/2010/main" val="985676143"/>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0">
            <a:extLst>
              <a:ext uri="{FF2B5EF4-FFF2-40B4-BE49-F238E27FC236}">
                <a16:creationId xmlns:a16="http://schemas.microsoft.com/office/drawing/2014/main" id="{F9E4C1C8-5AE6-8149-A806-3F2E2015699B}"/>
              </a:ext>
              <a:ext uri="{C183D7F6-B498-43B3-948B-1728B52AA6E4}">
                <adec:decorative xmlns:adec="http://schemas.microsoft.com/office/drawing/2017/decorative" xmlns="" val="1"/>
              </a:ext>
            </a:extLst>
          </p:cNvPr>
          <p:cNvSpPr/>
          <p:nvPr userDrawn="1"/>
        </p:nvSpPr>
        <p:spPr>
          <a:xfrm>
            <a:off x="0" y="2102"/>
            <a:ext cx="9144000" cy="6858001"/>
          </a:xfrm>
          <a:prstGeom prst="rect">
            <a:avLst/>
          </a:prstGeom>
          <a:solidFill>
            <a:srgbClr val="DF9F1E">
              <a:alpha val="8000"/>
            </a:srgbClr>
          </a:solidFill>
          <a:ln w="12700">
            <a:miter lim="400000"/>
          </a:ln>
        </p:spPr>
        <p:txBody>
          <a:bodyPr lIns="45719" rIns="45719" anchor="ctr"/>
          <a:lstStyle/>
          <a:p>
            <a:pPr algn="ctr">
              <a:defRPr>
                <a:solidFill>
                  <a:srgbClr val="FFFFFF"/>
                </a:solidFill>
              </a:defRPr>
            </a:pPr>
            <a:endParaRPr/>
          </a:p>
        </p:txBody>
      </p:sp>
      <p:pic>
        <p:nvPicPr>
          <p:cNvPr id="11" name="Picture 9" descr="Circle art.">
            <a:extLst>
              <a:ext uri="{FF2B5EF4-FFF2-40B4-BE49-F238E27FC236}">
                <a16:creationId xmlns:a16="http://schemas.microsoft.com/office/drawing/2014/main" id="{B650E7E1-8B12-2C48-84D6-20C06E7F9A13}"/>
              </a:ext>
            </a:extLst>
          </p:cNvPr>
          <p:cNvPicPr>
            <a:picLocks noChangeAspect="1"/>
          </p:cNvPicPr>
          <p:nvPr userDrawn="1"/>
        </p:nvPicPr>
        <p:blipFill>
          <a:blip r:embed="rId3"/>
          <a:srcRect t="3275" r="8294"/>
          <a:stretch>
            <a:fillRect/>
          </a:stretch>
        </p:blipFill>
        <p:spPr>
          <a:xfrm>
            <a:off x="5428689" y="-2"/>
            <a:ext cx="3715312" cy="3193861"/>
          </a:xfrm>
          <a:prstGeom prst="rect">
            <a:avLst/>
          </a:prstGeom>
          <a:ln w="12700">
            <a:miter lim="400000"/>
          </a:ln>
        </p:spPr>
      </p:pic>
      <p:sp>
        <p:nvSpPr>
          <p:cNvPr id="8" name="Rectangle 2">
            <a:extLst>
              <a:ext uri="{FF2B5EF4-FFF2-40B4-BE49-F238E27FC236}">
                <a16:creationId xmlns:a16="http://schemas.microsoft.com/office/drawing/2014/main" id="{346E10CC-B608-164D-983B-F8DB6C29915B}"/>
              </a:ext>
              <a:ext uri="{C183D7F6-B498-43B3-948B-1728B52AA6E4}">
                <adec:decorative xmlns:adec="http://schemas.microsoft.com/office/drawing/2017/decorative" xmlns="" val="1"/>
              </a:ext>
            </a:extLst>
          </p:cNvPr>
          <p:cNvSpPr/>
          <p:nvPr userDrawn="1"/>
        </p:nvSpPr>
        <p:spPr>
          <a:xfrm>
            <a:off x="0" y="6456400"/>
            <a:ext cx="9144000" cy="412231"/>
          </a:xfrm>
          <a:prstGeom prst="rect">
            <a:avLst/>
          </a:prstGeom>
          <a:solidFill>
            <a:srgbClr val="F1C500"/>
          </a:solidFill>
          <a:ln w="12700">
            <a:miter lim="400000"/>
          </a:ln>
        </p:spPr>
        <p:txBody>
          <a:bodyPr lIns="45719" rIns="45719" anchor="ctr"/>
          <a:lstStyle/>
          <a:p>
            <a:pPr algn="ctr">
              <a:defRPr>
                <a:solidFill>
                  <a:srgbClr val="FFFFFF"/>
                </a:solidFill>
              </a:defRPr>
            </a:pPr>
            <a:endParaRPr/>
          </a:p>
        </p:txBody>
      </p:sp>
      <p:pic>
        <p:nvPicPr>
          <p:cNvPr id="10" name="Picture 8" descr="WMU logo.">
            <a:extLst>
              <a:ext uri="{FF2B5EF4-FFF2-40B4-BE49-F238E27FC236}">
                <a16:creationId xmlns:a16="http://schemas.microsoft.com/office/drawing/2014/main" id="{BE5DC126-B5F0-4841-A513-2217F254F51C}"/>
              </a:ext>
            </a:extLst>
          </p:cNvPr>
          <p:cNvPicPr>
            <a:picLocks noChangeAspect="1"/>
          </p:cNvPicPr>
          <p:nvPr userDrawn="1"/>
        </p:nvPicPr>
        <p:blipFill>
          <a:blip r:embed="rId4"/>
          <a:stretch>
            <a:fillRect/>
          </a:stretch>
        </p:blipFill>
        <p:spPr>
          <a:xfrm>
            <a:off x="544687" y="5860286"/>
            <a:ext cx="1230326" cy="390829"/>
          </a:xfrm>
          <a:prstGeom prst="rect">
            <a:avLst/>
          </a:prstGeom>
          <a:ln w="12700">
            <a:miter lim="400000"/>
          </a:ln>
        </p:spPr>
      </p:pic>
    </p:spTree>
    <p:extLst>
      <p:ext uri="{BB962C8B-B14F-4D97-AF65-F5344CB8AC3E}">
        <p14:creationId xmlns:p14="http://schemas.microsoft.com/office/powerpoint/2010/main" val="1119493464"/>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5D4C09DD-E81C-8D41-8B78-F005BBE228E0}"/>
              </a:ext>
              <a:ext uri="{C183D7F6-B498-43B3-948B-1728B52AA6E4}">
                <adec:decorative xmlns:adec="http://schemas.microsoft.com/office/drawing/2017/decorative" xmlns="" val="1"/>
              </a:ext>
            </a:extLst>
          </p:cNvPr>
          <p:cNvSpPr/>
          <p:nvPr userDrawn="1"/>
        </p:nvSpPr>
        <p:spPr>
          <a:xfrm>
            <a:off x="0" y="6456400"/>
            <a:ext cx="9144000" cy="412231"/>
          </a:xfrm>
          <a:prstGeom prst="rect">
            <a:avLst/>
          </a:prstGeom>
          <a:solidFill>
            <a:srgbClr val="532E1E"/>
          </a:solidFill>
          <a:ln w="12700">
            <a:miter lim="400000"/>
          </a:ln>
        </p:spPr>
        <p:txBody>
          <a:bodyPr lIns="45719" rIns="45719" anchor="ctr"/>
          <a:lstStyle/>
          <a:p>
            <a:pPr algn="ctr">
              <a:defRPr>
                <a:solidFill>
                  <a:srgbClr val="FFFFFF"/>
                </a:solidFill>
              </a:defRPr>
            </a:pPr>
            <a:endParaRPr/>
          </a:p>
        </p:txBody>
      </p:sp>
      <p:pic>
        <p:nvPicPr>
          <p:cNvPr id="10" name="Picture 8" descr="WMU logo.">
            <a:extLst>
              <a:ext uri="{FF2B5EF4-FFF2-40B4-BE49-F238E27FC236}">
                <a16:creationId xmlns:a16="http://schemas.microsoft.com/office/drawing/2014/main" id="{20F47928-BA2A-3A43-8FEB-BB13B6000B47}"/>
              </a:ext>
            </a:extLst>
          </p:cNvPr>
          <p:cNvPicPr>
            <a:picLocks noChangeAspect="1"/>
          </p:cNvPicPr>
          <p:nvPr userDrawn="1"/>
        </p:nvPicPr>
        <p:blipFill>
          <a:blip r:embed="rId3"/>
          <a:stretch>
            <a:fillRect/>
          </a:stretch>
        </p:blipFill>
        <p:spPr>
          <a:xfrm>
            <a:off x="544687" y="5860286"/>
            <a:ext cx="1230326" cy="390829"/>
          </a:xfrm>
          <a:prstGeom prst="rect">
            <a:avLst/>
          </a:prstGeom>
          <a:ln w="12700">
            <a:miter lim="400000"/>
          </a:ln>
        </p:spPr>
      </p:pic>
    </p:spTree>
    <p:extLst>
      <p:ext uri="{BB962C8B-B14F-4D97-AF65-F5344CB8AC3E}">
        <p14:creationId xmlns:p14="http://schemas.microsoft.com/office/powerpoint/2010/main" val="340883198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hrdqstore.com/collections/leadership-training"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package" Target="../embeddings/Microsoft_Word_Document.docx"/></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us06web.zoom.us/j/88021205849?pwd=Q0JYbURFVE9ia2ZRODdSNGhyb1ByZz0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356260" y="1913952"/>
            <a:ext cx="8431480" cy="523149"/>
          </a:xfrm>
          <a:prstGeom prst="rect">
            <a:avLst/>
          </a:prstGeom>
        </p:spPr>
        <p:txBody>
          <a:bodyPr/>
          <a:lstStyle/>
          <a:p>
            <a:pPr algn="ctr"/>
            <a:r>
              <a:rPr lang="en-US" sz="2800" b="1" dirty="0">
                <a:latin typeface="Montserrat" pitchFamily="2" charset="77"/>
              </a:rPr>
              <a:t>Western Michigan University’s</a:t>
            </a:r>
            <a:br>
              <a:rPr lang="en-US" sz="2800" b="1" dirty="0">
                <a:latin typeface="Montserrat" pitchFamily="2" charset="77"/>
              </a:rPr>
            </a:br>
            <a:r>
              <a:rPr lang="en-US" sz="2800" b="1" dirty="0">
                <a:latin typeface="Montserrat" pitchFamily="2" charset="77"/>
              </a:rPr>
              <a:t>Staff Leadership Development Program:</a:t>
            </a:r>
            <a:br>
              <a:rPr lang="en-US" sz="2800" b="1" dirty="0">
                <a:latin typeface="Montserrat" pitchFamily="2" charset="77"/>
              </a:rPr>
            </a:br>
            <a:r>
              <a:rPr lang="en-US" sz="2800" b="1" dirty="0">
                <a:latin typeface="Montserrat" pitchFamily="2" charset="77"/>
              </a:rPr>
              <a:t/>
            </a:r>
            <a:br>
              <a:rPr lang="en-US" sz="2800" b="1" dirty="0">
                <a:latin typeface="Montserrat" pitchFamily="2" charset="77"/>
              </a:rPr>
            </a:br>
            <a:r>
              <a:rPr lang="en-US" sz="3600" b="1" dirty="0">
                <a:latin typeface="Montserrat" pitchFamily="2" charset="77"/>
              </a:rPr>
              <a:t>How to build your own</a:t>
            </a:r>
            <a:br>
              <a:rPr lang="en-US" sz="3600" b="1" dirty="0">
                <a:latin typeface="Montserrat" pitchFamily="2" charset="77"/>
              </a:rPr>
            </a:br>
            <a:r>
              <a:rPr lang="en-US" sz="3600" b="1" dirty="0">
                <a:latin typeface="Montserrat" pitchFamily="2" charset="77"/>
              </a:rPr>
              <a:t/>
            </a:r>
            <a:br>
              <a:rPr lang="en-US" sz="3600" b="1" dirty="0">
                <a:latin typeface="Montserrat" pitchFamily="2" charset="77"/>
              </a:rPr>
            </a:br>
            <a:r>
              <a:rPr lang="en-US" sz="3600" b="1" dirty="0">
                <a:latin typeface="Montserrat" pitchFamily="2" charset="77"/>
              </a:rPr>
              <a:t/>
            </a:r>
            <a:br>
              <a:rPr lang="en-US" sz="3600" b="1" dirty="0">
                <a:latin typeface="Montserrat" pitchFamily="2" charset="77"/>
              </a:rPr>
            </a:br>
            <a:r>
              <a:rPr lang="en-US" sz="3600" b="1" dirty="0">
                <a:latin typeface="Montserrat" pitchFamily="2" charset="77"/>
              </a:rPr>
              <a:t/>
            </a:r>
            <a:br>
              <a:rPr lang="en-US" sz="3600" b="1" dirty="0">
                <a:latin typeface="Montserrat" pitchFamily="2" charset="77"/>
              </a:rPr>
            </a:br>
            <a:endParaRPr lang="en-US" sz="3200" b="1" i="1" dirty="0">
              <a:latin typeface="Montserrat" pitchFamily="2" charset="77"/>
            </a:endParaRPr>
          </a:p>
        </p:txBody>
      </p:sp>
    </p:spTree>
    <p:extLst>
      <p:ext uri="{BB962C8B-B14F-4D97-AF65-F5344CB8AC3E}">
        <p14:creationId xmlns:p14="http://schemas.microsoft.com/office/powerpoint/2010/main" val="1258335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899305" y="1118306"/>
            <a:ext cx="7345389" cy="523149"/>
          </a:xfrm>
          <a:prstGeom prst="rect">
            <a:avLst/>
          </a:prstGeom>
        </p:spPr>
        <p:txBody>
          <a:bodyPr/>
          <a:lstStyle/>
          <a:p>
            <a:r>
              <a:rPr lang="en-US" sz="2800" b="1" dirty="0">
                <a:latin typeface="Montserrat" pitchFamily="2" charset="77"/>
              </a:rPr>
              <a:t>So, how does this work?</a:t>
            </a:r>
            <a:br>
              <a:rPr lang="en-US" sz="28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Program development</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 Utilize internal resources;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University subject experts</a:t>
            </a:r>
            <a:br>
              <a:rPr lang="en-US" sz="2400" b="1" dirty="0">
                <a:latin typeface="Montserrat" pitchFamily="2" charset="77"/>
              </a:rPr>
            </a:br>
            <a:r>
              <a:rPr lang="en-US" sz="2400" b="1" dirty="0">
                <a:latin typeface="Montserrat" pitchFamily="2" charset="77"/>
              </a:rPr>
              <a:t>		Campus locations </a:t>
            </a:r>
            <a:r>
              <a:rPr lang="en-US" sz="1800" b="1" dirty="0">
                <a:latin typeface="Montserrat" pitchFamily="2" charset="77"/>
              </a:rPr>
              <a:t>(unique/varied)</a:t>
            </a:r>
            <a:br>
              <a:rPr lang="en-US" sz="18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Minimal costs;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Develop a strong, functional cohort</a:t>
            </a:r>
          </a:p>
        </p:txBody>
      </p:sp>
    </p:spTree>
    <p:extLst>
      <p:ext uri="{BB962C8B-B14F-4D97-AF65-F5344CB8AC3E}">
        <p14:creationId xmlns:p14="http://schemas.microsoft.com/office/powerpoint/2010/main" val="305537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436168" y="1165807"/>
            <a:ext cx="8399074" cy="523149"/>
          </a:xfrm>
          <a:prstGeom prst="rect">
            <a:avLst/>
          </a:prstGeom>
        </p:spPr>
        <p:txBody>
          <a:bodyPr/>
          <a:lstStyle/>
          <a:p>
            <a:r>
              <a:rPr lang="en-US" sz="2800" b="1" dirty="0">
                <a:latin typeface="Montserrat" pitchFamily="2" charset="77"/>
              </a:rPr>
              <a:t>So, how does this work?</a:t>
            </a:r>
            <a:br>
              <a:rPr lang="en-US" sz="28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Participant selection</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Eligible employment groups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Size of cohort</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Open registration – application process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Select based on cross-section of </a:t>
            </a:r>
            <a:br>
              <a:rPr lang="en-US" sz="2400" b="1" dirty="0">
                <a:latin typeface="Montserrat" pitchFamily="2" charset="77"/>
              </a:rPr>
            </a:br>
            <a:r>
              <a:rPr lang="en-US" sz="2400" b="1" dirty="0">
                <a:latin typeface="Montserrat" pitchFamily="2" charset="77"/>
              </a:rPr>
              <a:t>	   represented divisions/departments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endParaRPr lang="en-US" sz="2400" b="1" dirty="0">
              <a:latin typeface="Montserrat" pitchFamily="2" charset="77"/>
            </a:endParaRPr>
          </a:p>
        </p:txBody>
      </p:sp>
    </p:spTree>
    <p:extLst>
      <p:ext uri="{BB962C8B-B14F-4D97-AF65-F5344CB8AC3E}">
        <p14:creationId xmlns:p14="http://schemas.microsoft.com/office/powerpoint/2010/main" val="718171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372463" y="702669"/>
            <a:ext cx="8399074" cy="523149"/>
          </a:xfrm>
          <a:prstGeom prst="rect">
            <a:avLst/>
          </a:prstGeom>
        </p:spPr>
        <p:txBody>
          <a:bodyPr/>
          <a:lstStyle/>
          <a:p>
            <a:r>
              <a:rPr lang="en-US" sz="2800" b="1" dirty="0">
                <a:latin typeface="Montserrat" pitchFamily="2" charset="77"/>
              </a:rPr>
              <a:t>So, how does this work?</a:t>
            </a:r>
            <a:br>
              <a:rPr lang="en-US" sz="28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Participant commitment</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One day per month for academic year</a:t>
            </a:r>
            <a:br>
              <a:rPr lang="en-US" sz="2400" b="1" dirty="0">
                <a:latin typeface="Montserrat" pitchFamily="2" charset="77"/>
              </a:rPr>
            </a:br>
            <a:r>
              <a:rPr lang="en-US" sz="2400" b="1" dirty="0">
                <a:latin typeface="Montserrat" pitchFamily="2" charset="77"/>
              </a:rPr>
              <a:t>		</a:t>
            </a:r>
            <a:r>
              <a:rPr lang="en-US" sz="1800" b="1" dirty="0">
                <a:latin typeface="Montserrat" pitchFamily="2" charset="77"/>
              </a:rPr>
              <a:t>Some full and some half days</a:t>
            </a: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Ask for and receive permission from</a:t>
            </a:r>
            <a:br>
              <a:rPr lang="en-US" sz="2400" b="1" dirty="0">
                <a:latin typeface="Montserrat" pitchFamily="2" charset="77"/>
              </a:rPr>
            </a:br>
            <a:r>
              <a:rPr lang="en-US" sz="2400" b="1" dirty="0">
                <a:latin typeface="Montserrat" pitchFamily="2" charset="77"/>
              </a:rPr>
              <a:t>	    supervisor</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Agree to not miss more than one session</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(Too many applicants? – priority for</a:t>
            </a:r>
            <a:br>
              <a:rPr lang="en-US" sz="2400" b="1" dirty="0">
                <a:latin typeface="Montserrat" pitchFamily="2" charset="77"/>
              </a:rPr>
            </a:br>
            <a:r>
              <a:rPr lang="en-US" sz="2400" b="1" dirty="0">
                <a:latin typeface="Montserrat" pitchFamily="2" charset="77"/>
              </a:rPr>
              <a:t>	    another year) </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endParaRPr lang="en-US" sz="2400" b="1" dirty="0">
              <a:latin typeface="Montserrat" pitchFamily="2" charset="77"/>
            </a:endParaRPr>
          </a:p>
        </p:txBody>
      </p:sp>
    </p:spTree>
    <p:extLst>
      <p:ext uri="{BB962C8B-B14F-4D97-AF65-F5344CB8AC3E}">
        <p14:creationId xmlns:p14="http://schemas.microsoft.com/office/powerpoint/2010/main" val="3558335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372463" y="702669"/>
            <a:ext cx="8399074" cy="523149"/>
          </a:xfrm>
          <a:prstGeom prst="rect">
            <a:avLst/>
          </a:prstGeom>
        </p:spPr>
        <p:txBody>
          <a:bodyPr/>
          <a:lstStyle/>
          <a:p>
            <a:r>
              <a:rPr lang="en-US" sz="2800" b="1" dirty="0">
                <a:latin typeface="Montserrat" pitchFamily="2" charset="77"/>
              </a:rPr>
              <a:t>So, how does this work?</a:t>
            </a:r>
            <a:br>
              <a:rPr lang="en-US" sz="28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Content</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Original model based upon community</a:t>
            </a:r>
            <a:br>
              <a:rPr lang="en-US" sz="2400" b="1" dirty="0">
                <a:latin typeface="Montserrat" pitchFamily="2" charset="77"/>
              </a:rPr>
            </a:br>
            <a:r>
              <a:rPr lang="en-US" sz="2400" b="1" dirty="0">
                <a:latin typeface="Montserrat" pitchFamily="2" charset="77"/>
              </a:rPr>
              <a:t>		leadership programs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Have a planned 1</a:t>
            </a:r>
            <a:r>
              <a:rPr lang="en-US" sz="2400" b="1" baseline="30000" dirty="0">
                <a:latin typeface="Montserrat" pitchFamily="2" charset="77"/>
              </a:rPr>
              <a:t>st</a:t>
            </a:r>
            <a:r>
              <a:rPr lang="en-US" sz="2400" b="1" dirty="0">
                <a:latin typeface="Montserrat" pitchFamily="2" charset="77"/>
              </a:rPr>
              <a:t> and final session</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Challenge course</a:t>
            </a:r>
            <a:br>
              <a:rPr lang="en-US" sz="2400" b="1" dirty="0">
                <a:latin typeface="Montserrat" pitchFamily="2" charset="77"/>
              </a:rPr>
            </a:br>
            <a:r>
              <a:rPr lang="en-US" sz="2400" b="1" dirty="0">
                <a:latin typeface="Montserrat" pitchFamily="2" charset="77"/>
              </a:rPr>
              <a:t>		Other group participation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Specific training</a:t>
            </a:r>
            <a:br>
              <a:rPr lang="en-US" sz="2400" b="1" dirty="0">
                <a:latin typeface="Montserrat" pitchFamily="2" charset="77"/>
              </a:rPr>
            </a:br>
            <a:r>
              <a:rPr lang="en-US" sz="2400" b="1" dirty="0">
                <a:latin typeface="Montserrat" pitchFamily="2" charset="77"/>
              </a:rPr>
              <a:t>	- Information</a:t>
            </a:r>
            <a:br>
              <a:rPr lang="en-US" sz="2400" b="1" dirty="0">
                <a:latin typeface="Montserrat" pitchFamily="2" charset="77"/>
              </a:rPr>
            </a:br>
            <a:r>
              <a:rPr lang="en-US" sz="2400" b="1" dirty="0">
                <a:latin typeface="Montserrat" pitchFamily="2" charset="77"/>
              </a:rPr>
              <a:t>	- Interaction</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endParaRPr lang="en-US" sz="2400" b="1" dirty="0">
              <a:latin typeface="Montserrat" pitchFamily="2" charset="77"/>
            </a:endParaRPr>
          </a:p>
        </p:txBody>
      </p:sp>
    </p:spTree>
    <p:extLst>
      <p:ext uri="{BB962C8B-B14F-4D97-AF65-F5344CB8AC3E}">
        <p14:creationId xmlns:p14="http://schemas.microsoft.com/office/powerpoint/2010/main" val="572050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700143" y="826422"/>
            <a:ext cx="6470678" cy="523149"/>
          </a:xfrm>
          <a:prstGeom prst="rect">
            <a:avLst/>
          </a:prstGeom>
        </p:spPr>
        <p:txBody>
          <a:bodyPr/>
          <a:lstStyle/>
          <a:p>
            <a:r>
              <a:rPr lang="en-US" sz="2400" b="1" dirty="0">
                <a:latin typeface="Montserrat" pitchFamily="2" charset="77"/>
              </a:rPr>
              <a:t>Community Leadership Programs</a:t>
            </a:r>
          </a:p>
        </p:txBody>
      </p:sp>
      <p:sp>
        <p:nvSpPr>
          <p:cNvPr id="3" name="TextBox 2">
            <a:extLst>
              <a:ext uri="{FF2B5EF4-FFF2-40B4-BE49-F238E27FC236}">
                <a16:creationId xmlns:a16="http://schemas.microsoft.com/office/drawing/2014/main" id="{95B676FD-5A4E-6112-4F34-19995CCA1F58}"/>
              </a:ext>
            </a:extLst>
          </p:cNvPr>
          <p:cNvSpPr txBox="1"/>
          <p:nvPr/>
        </p:nvSpPr>
        <p:spPr>
          <a:xfrm>
            <a:off x="1147305" y="2316307"/>
            <a:ext cx="7452249" cy="830997"/>
          </a:xfrm>
          <a:prstGeom prst="rect">
            <a:avLst/>
          </a:prstGeom>
          <a:noFill/>
        </p:spPr>
        <p:txBody>
          <a:bodyPr wrap="square" rtlCol="0">
            <a:spAutoFit/>
          </a:bodyPr>
          <a:lstStyle/>
          <a:p>
            <a:pPr marL="457200" indent="-457200">
              <a:buFontTx/>
              <a:buChar char="-"/>
            </a:pPr>
            <a:r>
              <a:rPr lang="en-US" sz="2400" b="1" dirty="0">
                <a:latin typeface="Montserrat" pitchFamily="2" charset="77"/>
              </a:rPr>
              <a:t>Survey/inquire if you have faculty or staff who are past alums of these programs</a:t>
            </a:r>
          </a:p>
        </p:txBody>
      </p:sp>
    </p:spTree>
    <p:extLst>
      <p:ext uri="{BB962C8B-B14F-4D97-AF65-F5344CB8AC3E}">
        <p14:creationId xmlns:p14="http://schemas.microsoft.com/office/powerpoint/2010/main" val="4161947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933603" y="1692696"/>
            <a:ext cx="7276794" cy="3240251"/>
          </a:xfrm>
          <a:prstGeom prst="rect">
            <a:avLst/>
          </a:prstGeom>
        </p:spPr>
        <p:txBody>
          <a:bodyPr/>
          <a:lstStyle/>
          <a:p>
            <a:r>
              <a:rPr lang="en-US" sz="2400" b="1" dirty="0">
                <a:latin typeface="Montserrat" pitchFamily="2" charset="77"/>
              </a:rPr>
              <a:t>Challenge Courses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Availability</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Low elements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t>
            </a:r>
          </a:p>
        </p:txBody>
      </p:sp>
    </p:spTree>
    <p:extLst>
      <p:ext uri="{BB962C8B-B14F-4D97-AF65-F5344CB8AC3E}">
        <p14:creationId xmlns:p14="http://schemas.microsoft.com/office/powerpoint/2010/main" val="3988806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standing on wooden planks in the woods&#10;&#10;Description automatically generated">
            <a:extLst>
              <a:ext uri="{FF2B5EF4-FFF2-40B4-BE49-F238E27FC236}">
                <a16:creationId xmlns:a16="http://schemas.microsoft.com/office/drawing/2014/main" id="{A35394A9-B3A4-33D4-4819-DD6C57B7C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31677669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playing tug of war in the woods&#10;&#10;Description automatically generated">
            <a:extLst>
              <a:ext uri="{FF2B5EF4-FFF2-40B4-BE49-F238E27FC236}">
                <a16:creationId xmlns:a16="http://schemas.microsoft.com/office/drawing/2014/main" id="{AADA09A1-E2F2-B1DB-E2D7-2EDA1675C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3810154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standing outside&#10;&#10;Description automatically generated">
            <a:extLst>
              <a:ext uri="{FF2B5EF4-FFF2-40B4-BE49-F238E27FC236}">
                <a16:creationId xmlns:a16="http://schemas.microsoft.com/office/drawing/2014/main" id="{65767D90-9461-9920-2B8D-ED38E2B4C3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53252" y="1371600"/>
            <a:ext cx="5486400" cy="4114800"/>
          </a:xfrm>
          <a:prstGeom prst="rect">
            <a:avLst/>
          </a:prstGeom>
        </p:spPr>
      </p:pic>
    </p:spTree>
    <p:extLst>
      <p:ext uri="{BB962C8B-B14F-4D97-AF65-F5344CB8AC3E}">
        <p14:creationId xmlns:p14="http://schemas.microsoft.com/office/powerpoint/2010/main" val="939173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standing on a grassy field&#10;&#10;Description automatically generated">
            <a:extLst>
              <a:ext uri="{FF2B5EF4-FFF2-40B4-BE49-F238E27FC236}">
                <a16:creationId xmlns:a16="http://schemas.microsoft.com/office/drawing/2014/main" id="{47D092AA-1AC1-A41E-913D-975355C8B2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592" y="264695"/>
            <a:ext cx="7284816" cy="5463612"/>
          </a:xfrm>
          <a:prstGeom prst="rect">
            <a:avLst/>
          </a:prstGeom>
        </p:spPr>
      </p:pic>
    </p:spTree>
    <p:extLst>
      <p:ext uri="{BB962C8B-B14F-4D97-AF65-F5344CB8AC3E}">
        <p14:creationId xmlns:p14="http://schemas.microsoft.com/office/powerpoint/2010/main" val="2955990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356260" y="1913952"/>
            <a:ext cx="8431480" cy="523149"/>
          </a:xfrm>
          <a:prstGeom prst="rect">
            <a:avLst/>
          </a:prstGeom>
        </p:spPr>
        <p:txBody>
          <a:bodyPr/>
          <a:lstStyle/>
          <a:p>
            <a:pPr algn="ctr"/>
            <a:r>
              <a:rPr lang="en-US" sz="2800" b="1" dirty="0">
                <a:latin typeface="Montserrat" pitchFamily="2" charset="77"/>
              </a:rPr>
              <a:t>Western Michigan University’s</a:t>
            </a:r>
            <a:br>
              <a:rPr lang="en-US" sz="2800" b="1" dirty="0">
                <a:latin typeface="Montserrat" pitchFamily="2" charset="77"/>
              </a:rPr>
            </a:br>
            <a:r>
              <a:rPr lang="en-US" sz="2800" b="1" dirty="0">
                <a:latin typeface="Montserrat" pitchFamily="2" charset="77"/>
              </a:rPr>
              <a:t>Staff Leadership Development Program:</a:t>
            </a:r>
            <a:br>
              <a:rPr lang="en-US" sz="2800" b="1" dirty="0">
                <a:latin typeface="Montserrat" pitchFamily="2" charset="77"/>
              </a:rPr>
            </a:br>
            <a:r>
              <a:rPr lang="en-US" sz="2800" b="1" dirty="0">
                <a:latin typeface="Montserrat" pitchFamily="2" charset="77"/>
              </a:rPr>
              <a:t/>
            </a:r>
            <a:br>
              <a:rPr lang="en-US" sz="2800" b="1" dirty="0">
                <a:latin typeface="Montserrat" pitchFamily="2" charset="77"/>
              </a:rPr>
            </a:br>
            <a:r>
              <a:rPr lang="en-US" sz="3600" b="1" dirty="0">
                <a:latin typeface="Montserrat" pitchFamily="2" charset="77"/>
              </a:rPr>
              <a:t>How to build your own</a:t>
            </a:r>
            <a:br>
              <a:rPr lang="en-US" sz="3600" b="1" dirty="0">
                <a:latin typeface="Montserrat" pitchFamily="2" charset="77"/>
              </a:rPr>
            </a:br>
            <a:r>
              <a:rPr lang="en-US" sz="3600" b="1" dirty="0">
                <a:latin typeface="Montserrat" pitchFamily="2" charset="77"/>
              </a:rPr>
              <a:t/>
            </a:r>
            <a:br>
              <a:rPr lang="en-US" sz="3600" b="1" dirty="0">
                <a:latin typeface="Montserrat" pitchFamily="2" charset="77"/>
              </a:rPr>
            </a:br>
            <a:r>
              <a:rPr lang="en-US" sz="3600" b="1" dirty="0">
                <a:latin typeface="Montserrat" pitchFamily="2" charset="77"/>
              </a:rPr>
              <a:t/>
            </a:r>
            <a:br>
              <a:rPr lang="en-US" sz="3600" b="1" dirty="0">
                <a:latin typeface="Montserrat" pitchFamily="2" charset="77"/>
              </a:rPr>
            </a:br>
            <a:r>
              <a:rPr lang="en-US" sz="3600" b="1" dirty="0">
                <a:latin typeface="Montserrat" pitchFamily="2" charset="77"/>
              </a:rPr>
              <a:t/>
            </a:r>
            <a:br>
              <a:rPr lang="en-US" sz="3600" b="1" dirty="0">
                <a:latin typeface="Montserrat" pitchFamily="2" charset="77"/>
              </a:rPr>
            </a:br>
            <a:r>
              <a:rPr lang="en-US" sz="3200" b="1" i="1" dirty="0">
                <a:latin typeface="Montserrat" pitchFamily="2" charset="77"/>
              </a:rPr>
              <a:t>Or</a:t>
            </a:r>
          </a:p>
        </p:txBody>
      </p:sp>
    </p:spTree>
    <p:extLst>
      <p:ext uri="{BB962C8B-B14F-4D97-AF65-F5344CB8AC3E}">
        <p14:creationId xmlns:p14="http://schemas.microsoft.com/office/powerpoint/2010/main" val="1527664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in a gym&#10;&#10;Description automatically generated">
            <a:extLst>
              <a:ext uri="{FF2B5EF4-FFF2-40B4-BE49-F238E27FC236}">
                <a16:creationId xmlns:a16="http://schemas.microsoft.com/office/drawing/2014/main" id="{EEB6A333-F508-D471-D1E3-4337836B82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678" y="301048"/>
            <a:ext cx="7234644" cy="5425983"/>
          </a:xfrm>
          <a:prstGeom prst="rect">
            <a:avLst/>
          </a:prstGeom>
        </p:spPr>
      </p:pic>
    </p:spTree>
    <p:extLst>
      <p:ext uri="{BB962C8B-B14F-4D97-AF65-F5344CB8AC3E}">
        <p14:creationId xmlns:p14="http://schemas.microsoft.com/office/powerpoint/2010/main" val="3278718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standing on mats&#10;&#10;Description automatically generated">
            <a:extLst>
              <a:ext uri="{FF2B5EF4-FFF2-40B4-BE49-F238E27FC236}">
                <a16:creationId xmlns:a16="http://schemas.microsoft.com/office/drawing/2014/main" id="{0646D645-9785-802C-2CE1-769B835504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342" y="281468"/>
            <a:ext cx="7397109" cy="5547832"/>
          </a:xfrm>
          <a:prstGeom prst="rect">
            <a:avLst/>
          </a:prstGeom>
        </p:spPr>
      </p:pic>
    </p:spTree>
    <p:extLst>
      <p:ext uri="{BB962C8B-B14F-4D97-AF65-F5344CB8AC3E}">
        <p14:creationId xmlns:p14="http://schemas.microsoft.com/office/powerpoint/2010/main" val="369416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933603" y="1393282"/>
            <a:ext cx="7276794" cy="3240251"/>
          </a:xfrm>
          <a:prstGeom prst="rect">
            <a:avLst/>
          </a:prstGeom>
        </p:spPr>
        <p:txBody>
          <a:bodyPr/>
          <a:lstStyle/>
          <a:p>
            <a:r>
              <a:rPr lang="en-US" sz="2400" b="1" dirty="0">
                <a:latin typeface="Montserrat" pitchFamily="2" charset="77"/>
              </a:rPr>
              <a:t>Challenge Courses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Availability</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Low elements  (1</a:t>
            </a:r>
            <a:r>
              <a:rPr lang="en-US" sz="2400" b="1" baseline="30000" dirty="0">
                <a:latin typeface="Montserrat" pitchFamily="2" charset="77"/>
              </a:rPr>
              <a:t>st</a:t>
            </a:r>
            <a:r>
              <a:rPr lang="en-US" sz="2400" b="1" dirty="0">
                <a:latin typeface="Montserrat" pitchFamily="2" charset="77"/>
              </a:rPr>
              <a:t> session)</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High elements  (Final session)</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t>
            </a:r>
          </a:p>
        </p:txBody>
      </p:sp>
    </p:spTree>
    <p:extLst>
      <p:ext uri="{BB962C8B-B14F-4D97-AF65-F5344CB8AC3E}">
        <p14:creationId xmlns:p14="http://schemas.microsoft.com/office/powerpoint/2010/main" val="2985351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Two women wearing safety gear and climbing ropes&#10;&#10;Description automatically generated">
            <a:extLst>
              <a:ext uri="{FF2B5EF4-FFF2-40B4-BE49-F238E27FC236}">
                <a16:creationId xmlns:a16="http://schemas.microsoft.com/office/drawing/2014/main" id="{44BE0D07-A24F-D8EF-E415-F2E7F1C87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2148636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person walking on a wire&#10;&#10;Description automatically generated">
            <a:extLst>
              <a:ext uri="{FF2B5EF4-FFF2-40B4-BE49-F238E27FC236}">
                <a16:creationId xmlns:a16="http://schemas.microsoft.com/office/drawing/2014/main" id="{EA778505-700B-F8CE-3261-95C2A52DF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1971617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3" name="Picture 2" descr="A picture containing tree, outdoor, wood, wooded&#10;&#10;Description automatically generated">
            <a:extLst>
              <a:ext uri="{FF2B5EF4-FFF2-40B4-BE49-F238E27FC236}">
                <a16:creationId xmlns:a16="http://schemas.microsoft.com/office/drawing/2014/main" id="{F99CD61E-48DF-1EAE-B7D7-A66C3A8F91C6}"/>
              </a:ext>
            </a:extLst>
          </p:cNvPr>
          <p:cNvPicPr>
            <a:picLocks noChangeAspect="1"/>
          </p:cNvPicPr>
          <p:nvPr/>
        </p:nvPicPr>
        <p:blipFill>
          <a:blip r:embed="rId3"/>
          <a:stretch>
            <a:fillRect/>
          </a:stretch>
        </p:blipFill>
        <p:spPr>
          <a:xfrm>
            <a:off x="1157343" y="292415"/>
            <a:ext cx="7124699" cy="5343524"/>
          </a:xfrm>
          <a:prstGeom prst="rect">
            <a:avLst/>
          </a:prstGeom>
        </p:spPr>
      </p:pic>
    </p:spTree>
    <p:extLst>
      <p:ext uri="{BB962C8B-B14F-4D97-AF65-F5344CB8AC3E}">
        <p14:creationId xmlns:p14="http://schemas.microsoft.com/office/powerpoint/2010/main" val="703853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3" name="Picture 2" descr="A picture containing tree, outdoor, air, jumping&#10;&#10;Description automatically generated">
            <a:extLst>
              <a:ext uri="{FF2B5EF4-FFF2-40B4-BE49-F238E27FC236}">
                <a16:creationId xmlns:a16="http://schemas.microsoft.com/office/drawing/2014/main" id="{A79D120C-6842-97B1-700D-F9433C4D0FA8}"/>
              </a:ext>
            </a:extLst>
          </p:cNvPr>
          <p:cNvPicPr>
            <a:picLocks noChangeAspect="1"/>
          </p:cNvPicPr>
          <p:nvPr/>
        </p:nvPicPr>
        <p:blipFill>
          <a:blip r:embed="rId3"/>
          <a:stretch>
            <a:fillRect/>
          </a:stretch>
        </p:blipFill>
        <p:spPr>
          <a:xfrm rot="5400000">
            <a:off x="1870672" y="965899"/>
            <a:ext cx="6071062" cy="4553297"/>
          </a:xfrm>
          <a:prstGeom prst="rect">
            <a:avLst/>
          </a:prstGeom>
        </p:spPr>
      </p:pic>
    </p:spTree>
    <p:extLst>
      <p:ext uri="{BB962C8B-B14F-4D97-AF65-F5344CB8AC3E}">
        <p14:creationId xmlns:p14="http://schemas.microsoft.com/office/powerpoint/2010/main" val="2673894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person jumping off a power line&#10;&#10;Description automatically generated">
            <a:extLst>
              <a:ext uri="{FF2B5EF4-FFF2-40B4-BE49-F238E27FC236}">
                <a16:creationId xmlns:a16="http://schemas.microsoft.com/office/drawing/2014/main" id="{0D8715E2-A1DB-1BA8-1D7A-E22E470B7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988" y="189728"/>
            <a:ext cx="4516023" cy="6021364"/>
          </a:xfrm>
          <a:prstGeom prst="rect">
            <a:avLst/>
          </a:prstGeom>
        </p:spPr>
      </p:pic>
    </p:spTree>
    <p:extLst>
      <p:ext uri="{BB962C8B-B14F-4D97-AF65-F5344CB8AC3E}">
        <p14:creationId xmlns:p14="http://schemas.microsoft.com/office/powerpoint/2010/main" val="220245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645949"/>
            <a:ext cx="7890404" cy="5141240"/>
          </a:xfrm>
          <a:prstGeom prst="rect">
            <a:avLst/>
          </a:prstGeom>
        </p:spPr>
        <p:txBody>
          <a:bodyPr/>
          <a:lstStyle/>
          <a:p>
            <a:r>
              <a:rPr lang="en-US" sz="2400" b="1" dirty="0">
                <a:latin typeface="Montserrat" pitchFamily="2" charset="77"/>
              </a:rPr>
              <a:t>Group leadership training</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Experiential/project training</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1050" dirty="0"/>
              <a:t/>
            </a:r>
            <a:br>
              <a:rPr lang="en-US" sz="1050" dirty="0"/>
            </a:br>
            <a:r>
              <a:rPr lang="en-US" sz="2400" b="1" dirty="0">
                <a:latin typeface="Montserrat" pitchFamily="2" charset="77"/>
              </a:rPr>
              <a:t/>
            </a:r>
            <a:br>
              <a:rPr lang="en-US" sz="2400" b="1" dirty="0">
                <a:latin typeface="Montserrat" pitchFamily="2" charset="77"/>
              </a:rPr>
            </a:br>
            <a:endParaRPr lang="en-US" sz="2400" b="1" dirty="0">
              <a:latin typeface="Montserrat" pitchFamily="2" charset="77"/>
            </a:endParaRPr>
          </a:p>
        </p:txBody>
      </p:sp>
      <p:sp>
        <p:nvSpPr>
          <p:cNvPr id="3" name="TextBox 2">
            <a:extLst>
              <a:ext uri="{FF2B5EF4-FFF2-40B4-BE49-F238E27FC236}">
                <a16:creationId xmlns:a16="http://schemas.microsoft.com/office/drawing/2014/main" id="{4C89DE60-061B-06EC-9AA3-90DA8C26A9DF}"/>
              </a:ext>
            </a:extLst>
          </p:cNvPr>
          <p:cNvSpPr txBox="1"/>
          <p:nvPr/>
        </p:nvSpPr>
        <p:spPr>
          <a:xfrm>
            <a:off x="1679560" y="4001266"/>
            <a:ext cx="6845969" cy="369332"/>
          </a:xfrm>
          <a:prstGeom prst="rect">
            <a:avLst/>
          </a:prstGeom>
          <a:noFill/>
        </p:spPr>
        <p:txBody>
          <a:bodyPr wrap="square" rtlCol="0">
            <a:spAutoFit/>
          </a:bodyPr>
          <a:lstStyle/>
          <a:p>
            <a:r>
              <a:rPr lang="en-US" dirty="0">
                <a:hlinkClick r:id="rId3"/>
              </a:rPr>
              <a:t>https://hrdqstore.com/collections/leadership-training</a:t>
            </a:r>
            <a:endParaRPr lang="en-US" dirty="0"/>
          </a:p>
        </p:txBody>
      </p:sp>
    </p:spTree>
    <p:extLst>
      <p:ext uri="{BB962C8B-B14F-4D97-AF65-F5344CB8AC3E}">
        <p14:creationId xmlns:p14="http://schemas.microsoft.com/office/powerpoint/2010/main" val="1880546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sitting around a table with post it notes&#10;&#10;Description automatically generated">
            <a:extLst>
              <a:ext uri="{FF2B5EF4-FFF2-40B4-BE49-F238E27FC236}">
                <a16:creationId xmlns:a16="http://schemas.microsoft.com/office/drawing/2014/main" id="{50727D4A-1EF3-EE0F-C352-5E385F8CD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231" y="519761"/>
            <a:ext cx="6518442" cy="4888832"/>
          </a:xfrm>
          <a:prstGeom prst="rect">
            <a:avLst/>
          </a:prstGeom>
        </p:spPr>
      </p:pic>
    </p:spTree>
    <p:extLst>
      <p:ext uri="{BB962C8B-B14F-4D97-AF65-F5344CB8AC3E}">
        <p14:creationId xmlns:p14="http://schemas.microsoft.com/office/powerpoint/2010/main" val="29724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439387" y="500788"/>
            <a:ext cx="8431480" cy="523149"/>
          </a:xfrm>
          <a:prstGeom prst="rect">
            <a:avLst/>
          </a:prstGeom>
        </p:spPr>
        <p:txBody>
          <a:bodyPr/>
          <a:lstStyle/>
          <a:p>
            <a:pPr algn="ctr"/>
            <a:r>
              <a:rPr lang="en-US" sz="2400" b="1" dirty="0">
                <a:latin typeface="Montserrat" pitchFamily="2" charset="77"/>
              </a:rPr>
              <a:t>Western Michigan University’s</a:t>
            </a:r>
            <a:br>
              <a:rPr lang="en-US" sz="2400" b="1" dirty="0">
                <a:latin typeface="Montserrat" pitchFamily="2" charset="77"/>
              </a:rPr>
            </a:br>
            <a:r>
              <a:rPr lang="en-US" sz="2400" b="1" dirty="0">
                <a:latin typeface="Montserrat" pitchFamily="2" charset="77"/>
              </a:rPr>
              <a:t>Staff Leadership Development Program:</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How to build your own</a:t>
            </a:r>
            <a:r>
              <a:rPr lang="en-US" sz="3600" b="1" dirty="0">
                <a:latin typeface="Montserrat" pitchFamily="2" charset="77"/>
              </a:rPr>
              <a:t/>
            </a:r>
            <a:br>
              <a:rPr lang="en-US" sz="3600" b="1" dirty="0">
                <a:latin typeface="Montserrat" pitchFamily="2" charset="77"/>
              </a:rPr>
            </a:br>
            <a:r>
              <a:rPr lang="en-US" sz="3600" b="1" dirty="0">
                <a:latin typeface="Montserrat" pitchFamily="2" charset="77"/>
              </a:rPr>
              <a:t/>
            </a:r>
            <a:br>
              <a:rPr lang="en-US" sz="3600" b="1" dirty="0">
                <a:latin typeface="Montserrat" pitchFamily="2" charset="77"/>
              </a:rPr>
            </a:br>
            <a:r>
              <a:rPr lang="en-US" sz="3200" b="1" i="1" dirty="0">
                <a:latin typeface="Montserrat" pitchFamily="2" charset="77"/>
              </a:rPr>
              <a:t>Or</a:t>
            </a:r>
            <a:br>
              <a:rPr lang="en-US" sz="3200" b="1" i="1" dirty="0">
                <a:latin typeface="Montserrat" pitchFamily="2" charset="77"/>
              </a:rPr>
            </a:br>
            <a:r>
              <a:rPr lang="en-US" sz="3200" b="1" i="1" dirty="0">
                <a:latin typeface="Montserrat" pitchFamily="2" charset="77"/>
              </a:rPr>
              <a:t/>
            </a:r>
            <a:br>
              <a:rPr lang="en-US" sz="3200" b="1" i="1" dirty="0">
                <a:latin typeface="Montserrat" pitchFamily="2" charset="77"/>
              </a:rPr>
            </a:br>
            <a:r>
              <a:rPr lang="en-US" sz="3600" b="1" i="1" dirty="0">
                <a:latin typeface="Montserrat" pitchFamily="2" charset="77"/>
              </a:rPr>
              <a:t>“What was old is now new again!”</a:t>
            </a:r>
          </a:p>
        </p:txBody>
      </p:sp>
    </p:spTree>
    <p:extLst>
      <p:ext uri="{BB962C8B-B14F-4D97-AF65-F5344CB8AC3E}">
        <p14:creationId xmlns:p14="http://schemas.microsoft.com/office/powerpoint/2010/main" val="900806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7" name="Picture 6" descr="A group of people standing around a piece of paper&#10;&#10;Description automatically generated">
            <a:extLst>
              <a:ext uri="{FF2B5EF4-FFF2-40B4-BE49-F238E27FC236}">
                <a16:creationId xmlns:a16="http://schemas.microsoft.com/office/drawing/2014/main" id="{AB5F681C-C4EE-38E0-83DD-27D9D5189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1229962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standing around a table&#10;&#10;Description automatically generated">
            <a:extLst>
              <a:ext uri="{FF2B5EF4-FFF2-40B4-BE49-F238E27FC236}">
                <a16:creationId xmlns:a16="http://schemas.microsoft.com/office/drawing/2014/main" id="{52F2A672-3AC6-0480-F5D5-5CA7C9AA3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399503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standing in a room&#10;&#10;Description automatically generated">
            <a:extLst>
              <a:ext uri="{FF2B5EF4-FFF2-40B4-BE49-F238E27FC236}">
                <a16:creationId xmlns:a16="http://schemas.microsoft.com/office/drawing/2014/main" id="{DE4F9F59-5284-4F20-98EC-EFC35E737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33611767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596718" y="441412"/>
            <a:ext cx="7950563" cy="5189367"/>
          </a:xfrm>
          <a:prstGeom prst="rect">
            <a:avLst/>
          </a:prstGeom>
        </p:spPr>
        <p:txBody>
          <a:bodyPr/>
          <a:lstStyle/>
          <a:p>
            <a:r>
              <a:rPr lang="en-US" sz="2400" b="1" dirty="0">
                <a:latin typeface="Montserrat" pitchFamily="2" charset="77"/>
              </a:rPr>
              <a:t>Other Content Subjects and Events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-MASU update</a:t>
            </a:r>
          </a:p>
        </p:txBody>
      </p:sp>
    </p:spTree>
    <p:extLst>
      <p:ext uri="{BB962C8B-B14F-4D97-AF65-F5344CB8AC3E}">
        <p14:creationId xmlns:p14="http://schemas.microsoft.com/office/powerpoint/2010/main" val="1218230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person standing in a room&#10;&#10;Description automatically generated">
            <a:extLst>
              <a:ext uri="{FF2B5EF4-FFF2-40B4-BE49-F238E27FC236}">
                <a16:creationId xmlns:a16="http://schemas.microsoft.com/office/drawing/2014/main" id="{D9E629F4-3094-2197-09B4-E66429F1A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28399" y="957911"/>
            <a:ext cx="6136106" cy="4602080"/>
          </a:xfrm>
          <a:prstGeom prst="rect">
            <a:avLst/>
          </a:prstGeom>
        </p:spPr>
      </p:pic>
    </p:spTree>
    <p:extLst>
      <p:ext uri="{BB962C8B-B14F-4D97-AF65-F5344CB8AC3E}">
        <p14:creationId xmlns:p14="http://schemas.microsoft.com/office/powerpoint/2010/main" val="2574661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596718" y="441412"/>
            <a:ext cx="7950563" cy="5189367"/>
          </a:xfrm>
          <a:prstGeom prst="rect">
            <a:avLst/>
          </a:prstGeom>
        </p:spPr>
        <p:txBody>
          <a:bodyPr/>
          <a:lstStyle/>
          <a:p>
            <a:r>
              <a:rPr lang="en-US" sz="2400" b="1" dirty="0">
                <a:latin typeface="Montserrat" pitchFamily="2" charset="77"/>
              </a:rPr>
              <a:t>Other Content Subjects and Events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MASU update</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 Finance/budget presentation</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Collective bargaining/</a:t>
            </a:r>
            <a:br>
              <a:rPr lang="en-US" sz="2400" b="1" dirty="0">
                <a:latin typeface="Montserrat" pitchFamily="2" charset="77"/>
              </a:rPr>
            </a:br>
            <a:r>
              <a:rPr lang="en-US" sz="2400" b="1" dirty="0">
                <a:latin typeface="Montserrat" pitchFamily="2" charset="77"/>
              </a:rPr>
              <a:t>		contract maintenance</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Employee relations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Employment policies/procedures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College update</a:t>
            </a:r>
          </a:p>
        </p:txBody>
      </p:sp>
    </p:spTree>
    <p:extLst>
      <p:ext uri="{BB962C8B-B14F-4D97-AF65-F5344CB8AC3E}">
        <p14:creationId xmlns:p14="http://schemas.microsoft.com/office/powerpoint/2010/main" val="2702440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753128" y="321096"/>
            <a:ext cx="7950563" cy="5381872"/>
          </a:xfrm>
          <a:prstGeom prst="rect">
            <a:avLst/>
          </a:prstGeom>
        </p:spPr>
        <p:txBody>
          <a:bodyPr/>
          <a:lstStyle/>
          <a:p>
            <a:r>
              <a:rPr lang="en-US" sz="2400" b="1" dirty="0">
                <a:latin typeface="Montserrat" pitchFamily="2" charset="77"/>
              </a:rPr>
              <a:t>Other Content Subjects and Events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Unique programs, facilities, campuses</a:t>
            </a:r>
            <a:br>
              <a:rPr lang="en-US" sz="2400" b="1" dirty="0">
                <a:latin typeface="Montserrat" pitchFamily="2" charset="77"/>
              </a:rPr>
            </a:br>
            <a:r>
              <a:rPr lang="en-US" sz="2400" b="1" dirty="0">
                <a:latin typeface="Montserrat" pitchFamily="2" charset="77"/>
              </a:rPr>
              <a:t>		(Utilize location tours)</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Museums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Functional departments</a:t>
            </a:r>
            <a:br>
              <a:rPr lang="en-US" sz="2400" b="1" dirty="0">
                <a:latin typeface="Montserrat" pitchFamily="2" charset="77"/>
              </a:rPr>
            </a:br>
            <a:r>
              <a:rPr lang="en-US" sz="2400" b="1" dirty="0">
                <a:latin typeface="Montserrat" pitchFamily="2" charset="77"/>
              </a:rPr>
              <a:t>			Power plant</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Participant responsibilities</a:t>
            </a:r>
            <a:br>
              <a:rPr lang="en-US" sz="2400" b="1" dirty="0">
                <a:latin typeface="Montserrat" pitchFamily="2" charset="77"/>
              </a:rPr>
            </a:br>
            <a:r>
              <a:rPr lang="en-US" sz="2400" b="1" dirty="0">
                <a:latin typeface="Montserrat" pitchFamily="2" charset="77"/>
              </a:rPr>
              <a:t>			(Who’s participating)</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Skills training</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Dispute resolution</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Team leadership</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t>
            </a:r>
          </a:p>
        </p:txBody>
      </p:sp>
    </p:spTree>
    <p:extLst>
      <p:ext uri="{BB962C8B-B14F-4D97-AF65-F5344CB8AC3E}">
        <p14:creationId xmlns:p14="http://schemas.microsoft.com/office/powerpoint/2010/main" val="1998673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471542" y="609855"/>
            <a:ext cx="8275415" cy="523149"/>
          </a:xfrm>
          <a:prstGeom prst="rect">
            <a:avLst/>
          </a:prstGeom>
        </p:spPr>
        <p:txBody>
          <a:bodyPr/>
          <a:lstStyle/>
          <a:p>
            <a:r>
              <a:rPr lang="en-US" sz="2400" b="1" dirty="0">
                <a:latin typeface="Montserrat" pitchFamily="2" charset="77"/>
              </a:rPr>
              <a:t>Leadership Participation</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Session dedicated to leadership</a:t>
            </a:r>
            <a:br>
              <a:rPr lang="en-US" sz="2400" b="1" dirty="0">
                <a:latin typeface="Montserrat" pitchFamily="2" charset="77"/>
              </a:rPr>
            </a:br>
            <a:r>
              <a:rPr lang="en-US" sz="2400" b="1" dirty="0">
                <a:latin typeface="Montserrat" pitchFamily="2" charset="77"/>
              </a:rPr>
              <a:t>		“conversations”</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One hour</a:t>
            </a:r>
            <a:br>
              <a:rPr lang="en-US" sz="2400" b="1" dirty="0">
                <a:latin typeface="Montserrat" pitchFamily="2" charset="77"/>
              </a:rPr>
            </a:br>
            <a:r>
              <a:rPr lang="en-US" sz="2400" b="1" dirty="0">
                <a:latin typeface="Montserrat" pitchFamily="2" charset="77"/>
              </a:rPr>
              <a:t>			1</a:t>
            </a:r>
            <a:r>
              <a:rPr lang="en-US" sz="2400" b="1" baseline="30000" dirty="0">
                <a:latin typeface="Montserrat" pitchFamily="2" charset="77"/>
              </a:rPr>
              <a:t>st</a:t>
            </a:r>
            <a:r>
              <a:rPr lang="en-US" sz="2400" b="1" dirty="0">
                <a:latin typeface="Montserrat" pitchFamily="2" charset="77"/>
              </a:rPr>
              <a:t> 20 minutes on that week</a:t>
            </a:r>
            <a:br>
              <a:rPr lang="en-US" sz="2400" b="1" dirty="0">
                <a:latin typeface="Montserrat" pitchFamily="2" charset="77"/>
              </a:rPr>
            </a:br>
            <a:r>
              <a:rPr lang="en-US" sz="2400" b="1" dirty="0">
                <a:latin typeface="Montserrat" pitchFamily="2" charset="77"/>
              </a:rPr>
              <a:t>			Questions from participants</a:t>
            </a:r>
            <a:br>
              <a:rPr lang="en-US" sz="2400" b="1" dirty="0">
                <a:latin typeface="Montserrat" pitchFamily="2" charset="77"/>
              </a:rPr>
            </a:br>
            <a:r>
              <a:rPr lang="en-US" sz="2400" b="1" dirty="0">
                <a:latin typeface="Montserrat" pitchFamily="2" charset="77"/>
              </a:rPr>
              <a:t>			Open dialog</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President</a:t>
            </a:r>
            <a:br>
              <a:rPr lang="en-US" sz="2400" b="1" dirty="0">
                <a:latin typeface="Montserrat" pitchFamily="2" charset="77"/>
              </a:rPr>
            </a:br>
            <a:r>
              <a:rPr lang="en-US" sz="2400" b="1" dirty="0">
                <a:latin typeface="Montserrat" pitchFamily="2" charset="77"/>
              </a:rPr>
              <a:t>		Vice Presidents</a:t>
            </a:r>
            <a:br>
              <a:rPr lang="en-US" sz="2400" b="1" dirty="0">
                <a:latin typeface="Montserrat" pitchFamily="2" charset="77"/>
              </a:rPr>
            </a:br>
            <a:r>
              <a:rPr lang="en-US" sz="2400" b="1" dirty="0">
                <a:latin typeface="Montserrat" pitchFamily="2" charset="77"/>
              </a:rPr>
              <a:t>		Deans</a:t>
            </a:r>
          </a:p>
        </p:txBody>
      </p:sp>
    </p:spTree>
    <p:extLst>
      <p:ext uri="{BB962C8B-B14F-4D97-AF65-F5344CB8AC3E}">
        <p14:creationId xmlns:p14="http://schemas.microsoft.com/office/powerpoint/2010/main" val="4286029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921571" y="1115180"/>
            <a:ext cx="7300857" cy="5105146"/>
          </a:xfrm>
          <a:prstGeom prst="rect">
            <a:avLst/>
          </a:prstGeom>
        </p:spPr>
        <p:txBody>
          <a:bodyPr/>
          <a:lstStyle/>
          <a:p>
            <a:r>
              <a:rPr lang="en-US" sz="2400" b="1" dirty="0">
                <a:latin typeface="Montserrat" pitchFamily="2" charset="77"/>
              </a:rPr>
              <a:t>Graduate and Celebrate!</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Graduation event with President</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Breakfast</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Slideshow of session photos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Awards</a:t>
            </a:r>
          </a:p>
        </p:txBody>
      </p:sp>
    </p:spTree>
    <p:extLst>
      <p:ext uri="{BB962C8B-B14F-4D97-AF65-F5344CB8AC3E}">
        <p14:creationId xmlns:p14="http://schemas.microsoft.com/office/powerpoint/2010/main" val="4023668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1025" name="Picture 1" descr="page1image7130368">
            <a:extLst>
              <a:ext uri="{FF2B5EF4-FFF2-40B4-BE49-F238E27FC236}">
                <a16:creationId xmlns:a16="http://schemas.microsoft.com/office/drawing/2014/main" id="{E64C14A0-3F0D-7C7E-1B0F-CACD47A9B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3446" y="517358"/>
            <a:ext cx="4306012" cy="556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519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406724" y="465162"/>
            <a:ext cx="6829314" cy="523149"/>
          </a:xfrm>
          <a:prstGeom prst="rect">
            <a:avLst/>
          </a:prstGeom>
        </p:spPr>
        <p:txBody>
          <a:bodyPr/>
          <a:lstStyle/>
          <a:p>
            <a:r>
              <a:rPr lang="en-US" sz="2000" b="1" i="0" dirty="0">
                <a:solidFill>
                  <a:srgbClr val="151414"/>
                </a:solidFill>
                <a:effectLst/>
                <a:latin typeface="poppins" panose="020B0604020202020204" pitchFamily="34" charset="0"/>
              </a:rPr>
              <a:t>Dr. Daniel J. Hurley </a:t>
            </a:r>
            <a:r>
              <a:rPr lang="en-US" sz="2000" b="0" i="0" dirty="0">
                <a:solidFill>
                  <a:srgbClr val="151414"/>
                </a:solidFill>
                <a:effectLst/>
                <a:latin typeface="poppins" panose="020B0604020202020204" pitchFamily="34" charset="0"/>
              </a:rPr>
              <a:t>has been serving as the Chief Executive Officer of the Michigan Association of State Universities (MASU) since 2015. MASU serves as the coordinating board for Michigan’s 15 public universities, providing advocacy and fostering policy to maximize the collective value these institutions provide in serving the public interest and the state of Michigan. Hurley has returned to the Association where he served from 2003-2007 as its director of university relations. From 2007-2015, he served as the associate vice president for government relations and state policy for the American Association of State Colleges and Universities (AASCU), based in Washington, D.C. For the past 25 years, Hurley has worked directly on behalf of public university presidents and other campus leaders at the institutional, state, and national level, providing support aimed at helping them advance the universities’ missions.</a:t>
            </a:r>
            <a:endParaRPr lang="en-US" sz="2000" b="1" dirty="0">
              <a:latin typeface="Montserrat" pitchFamily="2" charset="77"/>
            </a:endParaRPr>
          </a:p>
        </p:txBody>
      </p:sp>
    </p:spTree>
    <p:extLst>
      <p:ext uri="{BB962C8B-B14F-4D97-AF65-F5344CB8AC3E}">
        <p14:creationId xmlns:p14="http://schemas.microsoft.com/office/powerpoint/2010/main" val="1266562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a:extLst>
              <a:ext uri="{FF2B5EF4-FFF2-40B4-BE49-F238E27FC236}">
                <a16:creationId xmlns:a16="http://schemas.microsoft.com/office/drawing/2014/main" id="{3712FEDF-E45E-8E0B-0D32-87485284B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263" y="1217511"/>
            <a:ext cx="7627938"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343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pic>
        <p:nvPicPr>
          <p:cNvPr id="5" name="Picture 4" descr="A group of people posing for a photo&#10;&#10;Description automatically generated">
            <a:extLst>
              <a:ext uri="{FF2B5EF4-FFF2-40B4-BE49-F238E27FC236}">
                <a16:creationId xmlns:a16="http://schemas.microsoft.com/office/drawing/2014/main" id="{AB19DDC3-9852-7C38-DB08-6E8F3CAC98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391" y="73608"/>
            <a:ext cx="7133217" cy="5439505"/>
          </a:xfrm>
          <a:prstGeom prst="rect">
            <a:avLst/>
          </a:prstGeom>
        </p:spPr>
      </p:pic>
    </p:spTree>
    <p:extLst>
      <p:ext uri="{BB962C8B-B14F-4D97-AF65-F5344CB8AC3E}">
        <p14:creationId xmlns:p14="http://schemas.microsoft.com/office/powerpoint/2010/main" val="5364615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873445" y="377884"/>
            <a:ext cx="7397110" cy="4647946"/>
          </a:xfrm>
          <a:prstGeom prst="rect">
            <a:avLst/>
          </a:prstGeom>
        </p:spPr>
        <p:txBody>
          <a:bodyPr/>
          <a:lstStyle/>
          <a:p>
            <a:r>
              <a:rPr lang="en-US" sz="2400" b="1" dirty="0">
                <a:latin typeface="Montserrat" pitchFamily="2" charset="77"/>
              </a:rPr>
              <a:t>Notes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Flexible schedule</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Feedback</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Survey every session and end</a:t>
            </a:r>
            <a:br>
              <a:rPr lang="en-US" sz="2400" b="1" dirty="0">
                <a:latin typeface="Montserrat" pitchFamily="2" charset="77"/>
              </a:rPr>
            </a:br>
            <a:r>
              <a:rPr lang="en-US" sz="2400" b="1" dirty="0">
                <a:latin typeface="Montserrat" pitchFamily="2" charset="77"/>
              </a:rPr>
              <a:t>			of program</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Likes and dislikes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Do this session again?</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Location(s)?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Any other ideas/suggestions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t>
            </a:r>
          </a:p>
        </p:txBody>
      </p:sp>
    </p:spTree>
    <p:extLst>
      <p:ext uri="{BB962C8B-B14F-4D97-AF65-F5344CB8AC3E}">
        <p14:creationId xmlns:p14="http://schemas.microsoft.com/office/powerpoint/2010/main" val="3268304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873445" y="1641199"/>
            <a:ext cx="7397110" cy="4647946"/>
          </a:xfrm>
          <a:prstGeom prst="rect">
            <a:avLst/>
          </a:prstGeom>
        </p:spPr>
        <p:txBody>
          <a:bodyPr/>
          <a:lstStyle/>
          <a:p>
            <a:r>
              <a:rPr lang="en-US" sz="2400" b="1" dirty="0">
                <a:latin typeface="Montserrat" pitchFamily="2" charset="77"/>
              </a:rPr>
              <a:t>Notes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What’s next</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Selection of graduates for</a:t>
            </a:r>
            <a:br>
              <a:rPr lang="en-US" sz="2400" b="1" dirty="0">
                <a:latin typeface="Montserrat" pitchFamily="2" charset="77"/>
              </a:rPr>
            </a:br>
            <a:r>
              <a:rPr lang="en-US" sz="2400" b="1" dirty="0">
                <a:latin typeface="Montserrat" pitchFamily="2" charset="77"/>
              </a:rPr>
              <a:t>			for cross-functional</a:t>
            </a:r>
            <a:br>
              <a:rPr lang="en-US" sz="2400" b="1" dirty="0">
                <a:latin typeface="Montserrat" pitchFamily="2" charset="77"/>
              </a:rPr>
            </a:br>
            <a:r>
              <a:rPr lang="en-US" sz="2400" b="1" dirty="0">
                <a:latin typeface="Montserrat" pitchFamily="2" charset="77"/>
              </a:rPr>
              <a:t>			project team</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a:t>
            </a:r>
          </a:p>
        </p:txBody>
      </p:sp>
    </p:spTree>
    <p:extLst>
      <p:ext uri="{BB962C8B-B14F-4D97-AF65-F5344CB8AC3E}">
        <p14:creationId xmlns:p14="http://schemas.microsoft.com/office/powerpoint/2010/main" val="2502690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graphicFrame>
        <p:nvGraphicFramePr>
          <p:cNvPr id="3" name="Object 2">
            <a:extLst>
              <a:ext uri="{FF2B5EF4-FFF2-40B4-BE49-F238E27FC236}">
                <a16:creationId xmlns:a16="http://schemas.microsoft.com/office/drawing/2014/main" id="{F0FA6C2F-7E8C-245C-CE0D-073BEEFD8237}"/>
              </a:ext>
            </a:extLst>
          </p:cNvPr>
          <p:cNvGraphicFramePr>
            <a:graphicFrameLocks noChangeAspect="1"/>
          </p:cNvGraphicFramePr>
          <p:nvPr>
            <p:extLst>
              <p:ext uri="{D42A27DB-BD31-4B8C-83A1-F6EECF244321}">
                <p14:modId xmlns:p14="http://schemas.microsoft.com/office/powerpoint/2010/main" val="1948672293"/>
              </p:ext>
            </p:extLst>
          </p:nvPr>
        </p:nvGraphicFramePr>
        <p:xfrm>
          <a:off x="1540042" y="455927"/>
          <a:ext cx="6128210" cy="5016500"/>
        </p:xfrm>
        <a:graphic>
          <a:graphicData uri="http://schemas.openxmlformats.org/presentationml/2006/ole">
            <mc:AlternateContent xmlns:mc="http://schemas.openxmlformats.org/markup-compatibility/2006">
              <mc:Choice xmlns:v="urn:schemas-microsoft-com:vml" Requires="v">
                <p:oleObj spid="_x0000_s1026" name="Document" r:id="rId4" imgW="5943600" imgH="5016500" progId="Word.Document.12">
                  <p:embed/>
                </p:oleObj>
              </mc:Choice>
              <mc:Fallback>
                <p:oleObj name="Document" r:id="rId4" imgW="5943600" imgH="5016500" progId="Word.Document.12">
                  <p:embed/>
                  <p:pic>
                    <p:nvPicPr>
                      <p:cNvPr id="0" name=""/>
                      <p:cNvPicPr/>
                      <p:nvPr/>
                    </p:nvPicPr>
                    <p:blipFill>
                      <a:blip r:embed="rId5"/>
                      <a:stretch>
                        <a:fillRect/>
                      </a:stretch>
                    </p:blipFill>
                    <p:spPr>
                      <a:xfrm>
                        <a:off x="1540042" y="455927"/>
                        <a:ext cx="6128210" cy="5016500"/>
                      </a:xfrm>
                      <a:prstGeom prst="rect">
                        <a:avLst/>
                      </a:prstGeom>
                    </p:spPr>
                  </p:pic>
                </p:oleObj>
              </mc:Fallback>
            </mc:AlternateContent>
          </a:graphicData>
        </a:graphic>
      </p:graphicFrame>
    </p:spTree>
    <p:extLst>
      <p:ext uri="{BB962C8B-B14F-4D97-AF65-F5344CB8AC3E}">
        <p14:creationId xmlns:p14="http://schemas.microsoft.com/office/powerpoint/2010/main" val="2655750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6723341" cy="523149"/>
          </a:xfrm>
          <a:prstGeom prst="rect">
            <a:avLst/>
          </a:prstGeom>
        </p:spPr>
        <p:txBody>
          <a:bodyPr/>
          <a:lstStyle/>
          <a:p>
            <a:r>
              <a:rPr lang="en-US" sz="3200" b="1" dirty="0">
                <a:latin typeface="Montserrat" pitchFamily="2" charset="77"/>
              </a:rPr>
              <a:t>Your questions and comments</a:t>
            </a:r>
          </a:p>
        </p:txBody>
      </p:sp>
    </p:spTree>
    <p:extLst>
      <p:ext uri="{BB962C8B-B14F-4D97-AF65-F5344CB8AC3E}">
        <p14:creationId xmlns:p14="http://schemas.microsoft.com/office/powerpoint/2010/main" val="2816515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spTree>
    <p:extLst>
      <p:ext uri="{BB962C8B-B14F-4D97-AF65-F5344CB8AC3E}">
        <p14:creationId xmlns:p14="http://schemas.microsoft.com/office/powerpoint/2010/main" val="2644274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3290207" cy="523149"/>
          </a:xfrm>
          <a:prstGeom prst="rect">
            <a:avLst/>
          </a:prstGeom>
        </p:spPr>
        <p:txBody>
          <a:bodyPr/>
          <a:lstStyle/>
          <a:p>
            <a:endParaRPr lang="en-US" sz="2400" b="1" dirty="0">
              <a:latin typeface="Montserrat" pitchFamily="2" charset="77"/>
            </a:endParaRPr>
          </a:p>
        </p:txBody>
      </p:sp>
    </p:spTree>
    <p:extLst>
      <p:ext uri="{BB962C8B-B14F-4D97-AF65-F5344CB8AC3E}">
        <p14:creationId xmlns:p14="http://schemas.microsoft.com/office/powerpoint/2010/main" val="246441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1807074"/>
            <a:ext cx="7096008" cy="523149"/>
          </a:xfrm>
          <a:prstGeom prst="rect">
            <a:avLst/>
          </a:prstGeom>
        </p:spPr>
        <p:txBody>
          <a:bodyPr/>
          <a:lstStyle/>
          <a:p>
            <a:r>
              <a:rPr lang="en-US" sz="2400" b="1" dirty="0">
                <a:latin typeface="Montserrat" pitchFamily="2" charset="77"/>
              </a:rPr>
              <a:t>The Michigan Association of State Universities (MASU) serves as the coordination board for Michigan’s 15 public universities, providing advocacy and fostering policy to maximize the collective value these institutions provide in serving the public interest and the state of Michigan.</a:t>
            </a:r>
          </a:p>
        </p:txBody>
      </p:sp>
    </p:spTree>
    <p:extLst>
      <p:ext uri="{BB962C8B-B14F-4D97-AF65-F5344CB8AC3E}">
        <p14:creationId xmlns:p14="http://schemas.microsoft.com/office/powerpoint/2010/main" val="3288376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D0D6D3E-D7F9-4591-9CA9-DDF4DB1F73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500285" y="2605474"/>
            <a:ext cx="3728143" cy="3163224"/>
          </a:xfrm>
          <a:prstGeom prst="rect">
            <a:avLst/>
          </a:prstGeom>
        </p:spPr>
        <p:txBody>
          <a:bodyPr vert="horz" lIns="91440" tIns="45720" rIns="91440" bIns="45720" rtlCol="0" anchor="t">
            <a:normAutofit/>
          </a:bodyPr>
          <a:lstStyle/>
          <a:p>
            <a:r>
              <a:rPr lang="en-US" sz="3200" b="1" dirty="0"/>
              <a:t>Dr. Daniel J. Hurley, CEO</a:t>
            </a:r>
          </a:p>
        </p:txBody>
      </p:sp>
      <p:sp>
        <p:nvSpPr>
          <p:cNvPr id="1033" name="Rectangle 1032">
            <a:extLst>
              <a:ext uri="{FF2B5EF4-FFF2-40B4-BE49-F238E27FC236}">
                <a16:creationId xmlns:a16="http://schemas.microsoft.com/office/drawing/2014/main" id="{C4C9F2B0-1044-46EB-8AEB-C3BFFDE6C2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3"/>
            <a:ext cx="3051498"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D28B54C3-B57B-472A-B96E-1FCB67093D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92502" y="-3"/>
            <a:ext cx="2708597"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7DB3C429-F8DA-49B9-AF84-21996FCF7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1305" y="401193"/>
            <a:ext cx="3853890" cy="3051499"/>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EO Dan Hurley">
            <a:extLst>
              <a:ext uri="{FF2B5EF4-FFF2-40B4-BE49-F238E27FC236}">
                <a16:creationId xmlns:a16="http://schemas.microsoft.com/office/drawing/2014/main" id="{8B1F3B46-87EA-FFE0-E046-7E70CF634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0749"/>
          <a:stretch/>
        </p:blipFill>
        <p:spPr bwMode="auto">
          <a:xfrm>
            <a:off x="4572000" y="1012536"/>
            <a:ext cx="3567121"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a:p>
        </p:txBody>
      </p:sp>
    </p:spTree>
    <p:extLst>
      <p:ext uri="{BB962C8B-B14F-4D97-AF65-F5344CB8AC3E}">
        <p14:creationId xmlns:p14="http://schemas.microsoft.com/office/powerpoint/2010/main" val="600924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1157343" y="2270212"/>
            <a:ext cx="7529457" cy="523149"/>
          </a:xfrm>
          <a:prstGeom prst="rect">
            <a:avLst/>
          </a:prstGeom>
        </p:spPr>
        <p:txBody>
          <a:bodyPr/>
          <a:lstStyle/>
          <a:p>
            <a:r>
              <a:rPr lang="en-US" sz="2400" b="1" dirty="0">
                <a:latin typeface="Montserrat" pitchFamily="2" charset="77"/>
                <a:hlinkClick r:id="rId3"/>
              </a:rPr>
              <a:t>https://us06web.zoom.us/j/88021205849?pwd=Q0JYbURFVE9ia2ZRODdSNGhyb1ByZz09</a:t>
            </a:r>
            <a:endParaRPr lang="en-US" sz="2400" b="1" dirty="0">
              <a:latin typeface="Montserrat" pitchFamily="2" charset="77"/>
            </a:endParaRPr>
          </a:p>
        </p:txBody>
      </p:sp>
    </p:spTree>
    <p:extLst>
      <p:ext uri="{BB962C8B-B14F-4D97-AF65-F5344CB8AC3E}">
        <p14:creationId xmlns:p14="http://schemas.microsoft.com/office/powerpoint/2010/main" val="4281835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855024" y="417661"/>
            <a:ext cx="7813963" cy="523149"/>
          </a:xfrm>
          <a:prstGeom prst="rect">
            <a:avLst/>
          </a:prstGeom>
        </p:spPr>
        <p:txBody>
          <a:bodyPr/>
          <a:lstStyle/>
          <a:p>
            <a:r>
              <a:rPr lang="en-US" sz="2400" b="1" dirty="0">
                <a:latin typeface="Montserrat" pitchFamily="2" charset="77"/>
              </a:rPr>
              <a:t>* Introduced at Ferris State University in 2000 as part of a two-pronged professional development initiative</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Based upon community leadership programs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Continued annually for thirteen years at FSU – included access for all full-time employment groups</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Winner of Mid-West CUPA-HR “best practices” award for 2001</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Multiple CUPA-HR presentation (Michigan, Mid-West &amp; National), SCUP and Michigan State Chamber (community leadership </a:t>
            </a:r>
            <a:r>
              <a:rPr lang="en-US" sz="2400" b="1" dirty="0" err="1">
                <a:latin typeface="Montserrat" pitchFamily="2" charset="77"/>
              </a:rPr>
              <a:t>prgms</a:t>
            </a:r>
            <a:r>
              <a:rPr lang="en-US" sz="2400" b="1" dirty="0">
                <a:latin typeface="Montserrat" pitchFamily="2" charset="77"/>
              </a:rPr>
              <a:t>)</a:t>
            </a:r>
          </a:p>
        </p:txBody>
      </p:sp>
    </p:spTree>
    <p:extLst>
      <p:ext uri="{BB962C8B-B14F-4D97-AF65-F5344CB8AC3E}">
        <p14:creationId xmlns:p14="http://schemas.microsoft.com/office/powerpoint/2010/main" val="3093797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CC5F7C04-0F46-EF41-BB56-4799F8BA021D}"/>
              </a:ext>
            </a:extLst>
          </p:cNvPr>
          <p:cNvSpPr txBox="1"/>
          <p:nvPr/>
        </p:nvSpPr>
        <p:spPr>
          <a:xfrm>
            <a:off x="1157343" y="2793361"/>
            <a:ext cx="5195648" cy="3416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defTabSz="914400">
              <a:lnSpc>
                <a:spcPct val="90000"/>
              </a:lnSpc>
              <a:spcBef>
                <a:spcPts val="1000"/>
              </a:spcBef>
              <a:defRPr>
                <a:solidFill>
                  <a:srgbClr val="888888"/>
                </a:solidFill>
                <a:latin typeface="Montserrat Medium"/>
                <a:ea typeface="Montserrat Medium"/>
                <a:cs typeface="Montserrat Medium"/>
                <a:sym typeface="Montserrat Medium"/>
              </a:defRPr>
            </a:lvl1pPr>
          </a:lstStyle>
          <a:p>
            <a:endParaRPr dirty="0"/>
          </a:p>
        </p:txBody>
      </p:sp>
      <p:sp>
        <p:nvSpPr>
          <p:cNvPr id="4" name="Title 3">
            <a:extLst>
              <a:ext uri="{FF2B5EF4-FFF2-40B4-BE49-F238E27FC236}">
                <a16:creationId xmlns:a16="http://schemas.microsoft.com/office/drawing/2014/main" id="{85CAAE80-6F11-9747-BEA4-D4758532AC6F}"/>
              </a:ext>
            </a:extLst>
          </p:cNvPr>
          <p:cNvSpPr>
            <a:spLocks noGrp="1"/>
          </p:cNvSpPr>
          <p:nvPr>
            <p:ph type="title" idx="4294967295"/>
          </p:nvPr>
        </p:nvSpPr>
        <p:spPr>
          <a:xfrm>
            <a:off x="899305" y="762046"/>
            <a:ext cx="7345389" cy="523149"/>
          </a:xfrm>
          <a:prstGeom prst="rect">
            <a:avLst/>
          </a:prstGeom>
        </p:spPr>
        <p:txBody>
          <a:bodyPr/>
          <a:lstStyle/>
          <a:p>
            <a:r>
              <a:rPr lang="en-US" sz="2800" b="1" dirty="0">
                <a:latin typeface="Montserrat" pitchFamily="2" charset="77"/>
              </a:rPr>
              <a:t>So, how does this work?</a:t>
            </a:r>
            <a:br>
              <a:rPr lang="en-US" sz="28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Program goals</a:t>
            </a:r>
            <a:br>
              <a:rPr lang="en-US" sz="2400" b="1" dirty="0">
                <a:latin typeface="Montserrat" pitchFamily="2" charset="77"/>
              </a:rPr>
            </a:br>
            <a:r>
              <a:rPr lang="en-US" sz="2400" b="1" dirty="0">
                <a:latin typeface="Montserrat" pitchFamily="2" charset="77"/>
              </a:rPr>
              <a:t>	</a:t>
            </a:r>
            <a:br>
              <a:rPr lang="en-US" sz="2400" b="1" dirty="0">
                <a:latin typeface="Montserrat" pitchFamily="2" charset="77"/>
              </a:rPr>
            </a:br>
            <a:r>
              <a:rPr lang="en-US" sz="2400" b="1" dirty="0">
                <a:latin typeface="Montserrat" pitchFamily="2" charset="77"/>
              </a:rPr>
              <a:t>	- Provide practical leadership training;</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Offer participants an</a:t>
            </a:r>
            <a:br>
              <a:rPr lang="en-US" sz="2400" b="1" dirty="0">
                <a:latin typeface="Montserrat" pitchFamily="2" charset="77"/>
              </a:rPr>
            </a:br>
            <a:r>
              <a:rPr lang="en-US" sz="2400" b="1" dirty="0">
                <a:latin typeface="Montserrat" pitchFamily="2" charset="77"/>
              </a:rPr>
              <a:t>	  opportunity for better understanding</a:t>
            </a:r>
            <a:br>
              <a:rPr lang="en-US" sz="2400" b="1" dirty="0">
                <a:latin typeface="Montserrat" pitchFamily="2" charset="77"/>
              </a:rPr>
            </a:br>
            <a:r>
              <a:rPr lang="en-US" sz="2400" b="1" dirty="0">
                <a:latin typeface="Montserrat" pitchFamily="2" charset="77"/>
              </a:rPr>
              <a:t>	  of their institutions and how they</a:t>
            </a:r>
            <a:br>
              <a:rPr lang="en-US" sz="2400" b="1" dirty="0">
                <a:latin typeface="Montserrat" pitchFamily="2" charset="77"/>
              </a:rPr>
            </a:br>
            <a:r>
              <a:rPr lang="en-US" sz="2400" b="1" dirty="0">
                <a:latin typeface="Montserrat" pitchFamily="2" charset="77"/>
              </a:rPr>
              <a:t>	  work;</a:t>
            </a:r>
            <a:br>
              <a:rPr lang="en-US" sz="2400" b="1" dirty="0">
                <a:latin typeface="Montserrat" pitchFamily="2" charset="77"/>
              </a:rPr>
            </a:br>
            <a:r>
              <a:rPr lang="en-US" sz="2400" b="1" dirty="0">
                <a:latin typeface="Montserrat" pitchFamily="2" charset="77"/>
              </a:rPr>
              <a:t/>
            </a:r>
            <a:br>
              <a:rPr lang="en-US" sz="2400" b="1" dirty="0">
                <a:latin typeface="Montserrat" pitchFamily="2" charset="77"/>
              </a:rPr>
            </a:br>
            <a:r>
              <a:rPr lang="en-US" sz="2400" b="1" dirty="0">
                <a:latin typeface="Montserrat" pitchFamily="2" charset="77"/>
              </a:rPr>
              <a:t>	- Develop a strong, functional cohort</a:t>
            </a:r>
          </a:p>
        </p:txBody>
      </p:sp>
    </p:spTree>
    <p:extLst>
      <p:ext uri="{BB962C8B-B14F-4D97-AF65-F5344CB8AC3E}">
        <p14:creationId xmlns:p14="http://schemas.microsoft.com/office/powerpoint/2010/main" val="1910425404"/>
      </p:ext>
    </p:extLst>
  </p:cSld>
  <p:clrMapOvr>
    <a:masterClrMapping/>
  </p:clrMapOvr>
</p:sld>
</file>

<file path=ppt/theme/theme1.xml><?xml version="1.0" encoding="utf-8"?>
<a:theme xmlns:a="http://schemas.openxmlformats.org/drawingml/2006/main" name="1.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 Template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F0C400"/>
      </a:accent1>
      <a:accent2>
        <a:srgbClr val="532E1F"/>
      </a:accent2>
      <a:accent3>
        <a:srgbClr val="009080"/>
      </a:accent3>
      <a:accent4>
        <a:srgbClr val="E56848"/>
      </a:accent4>
      <a:accent5>
        <a:srgbClr val="B91133"/>
      </a:accent5>
      <a:accent6>
        <a:srgbClr val="C09FDA"/>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469</TotalTime>
  <Words>326</Words>
  <Application>Microsoft Office PowerPoint</Application>
  <PresentationFormat>On-screen Show (4:3)</PresentationFormat>
  <Paragraphs>27</Paragraphs>
  <Slides>47</Slides>
  <Notes>47</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57" baseType="lpstr">
      <vt:lpstr>Arial</vt:lpstr>
      <vt:lpstr>Calibri</vt:lpstr>
      <vt:lpstr>Calibri Light</vt:lpstr>
      <vt:lpstr>Montserrat</vt:lpstr>
      <vt:lpstr>Montserrat Medium</vt:lpstr>
      <vt:lpstr>poppins</vt:lpstr>
      <vt:lpstr>1. Template design</vt:lpstr>
      <vt:lpstr>2. Template design</vt:lpstr>
      <vt:lpstr>3. Template design</vt:lpstr>
      <vt:lpstr>Document</vt:lpstr>
      <vt:lpstr>Western Michigan University’s Staff Leadership Development Program:  How to build your own    </vt:lpstr>
      <vt:lpstr>Western Michigan University’s Staff Leadership Development Program:  How to build your own    Or</vt:lpstr>
      <vt:lpstr>Western Michigan University’s Staff Leadership Development Program:  How to build your own  Or  “What was old is now new again!”</vt:lpstr>
      <vt:lpstr>Dr. Daniel J. Hurley has been serving as the Chief Executive Officer of the Michigan Association of State Universities (MASU) since 2015. MASU serves as the coordinating board for Michigan’s 15 public universities, providing advocacy and fostering policy to maximize the collective value these institutions provide in serving the public interest and the state of Michigan. Hurley has returned to the Association where he served from 2003-2007 as its director of university relations. From 2007-2015, he served as the associate vice president for government relations and state policy for the American Association of State Colleges and Universities (AASCU), based in Washington, D.C. For the past 25 years, Hurley has worked directly on behalf of public university presidents and other campus leaders at the institutional, state, and national level, providing support aimed at helping them advance the universities’ missions.</vt:lpstr>
      <vt:lpstr>The Michigan Association of State Universities (MASU) serves as the coordination board for Michigan’s 15 public universities, providing advocacy and fostering policy to maximize the collective value these institutions provide in serving the public interest and the state of Michigan.</vt:lpstr>
      <vt:lpstr>Dr. Daniel J. Hurley, CEO</vt:lpstr>
      <vt:lpstr>https://us06web.zoom.us/j/88021205849?pwd=Q0JYbURFVE9ia2ZRODdSNGhyb1ByZz09</vt:lpstr>
      <vt:lpstr>* Introduced at Ferris State University in 2000 as part of a two-pronged professional development initiative  * Based upon community leadership programs  * Continued annually for thirteen years at FSU – included access for all full-time employment groups  * Winner of Mid-West CUPA-HR “best practices” award for 2001  * Multiple CUPA-HR presentation (Michigan, Mid-West &amp; National), SCUP and Michigan State Chamber (community leadership prgms)</vt:lpstr>
      <vt:lpstr>So, how does this work?  * Program goals    - Provide practical leadership training;   - Offer participants an    opportunity for better understanding    of their institutions and how they    work;   - Develop a strong, functional cohort</vt:lpstr>
      <vt:lpstr>So, how does this work?  * Program development    - Utilize internal resources;    University subject experts   Campus locations (unique/varied)   - Minimal costs;   - Develop a strong, functional cohort</vt:lpstr>
      <vt:lpstr>So, how does this work?  * Participant selection   - Eligible employment groups   - Size of cohort   - Open registration – application process   - Select based on cross-section of      represented divisions/departments  </vt:lpstr>
      <vt:lpstr>So, how does this work?  * Participant commitment   - One day per month for academic year   Some full and some half days   - Ask for and receive permission from      supervisor   - Agree to not miss more than one session   - (Too many applicants? – priority for      another year)     </vt:lpstr>
      <vt:lpstr>So, how does this work?  * Content   - Original model based upon community   leadership programs   - Have a planned 1st and final session      Challenge course   Other group participation    - Specific training  - Information  - Interaction  </vt:lpstr>
      <vt:lpstr>Community Leadership Programs</vt:lpstr>
      <vt:lpstr>Challenge Courses   - Availability    Low elements   </vt:lpstr>
      <vt:lpstr>PowerPoint Presentation</vt:lpstr>
      <vt:lpstr>PowerPoint Presentation</vt:lpstr>
      <vt:lpstr>PowerPoint Presentation</vt:lpstr>
      <vt:lpstr>PowerPoint Presentation</vt:lpstr>
      <vt:lpstr>PowerPoint Presentation</vt:lpstr>
      <vt:lpstr>PowerPoint Presentation</vt:lpstr>
      <vt:lpstr>Challenge Courses   - Availability    Low elements  (1st session)    High elements  (Final session)   </vt:lpstr>
      <vt:lpstr>PowerPoint Presentation</vt:lpstr>
      <vt:lpstr>PowerPoint Presentation</vt:lpstr>
      <vt:lpstr>PowerPoint Presentation</vt:lpstr>
      <vt:lpstr>PowerPoint Presentation</vt:lpstr>
      <vt:lpstr>PowerPoint Presentation</vt:lpstr>
      <vt:lpstr>Group leadership training    - Experiential/project training       </vt:lpstr>
      <vt:lpstr>PowerPoint Presentation</vt:lpstr>
      <vt:lpstr>PowerPoint Presentation</vt:lpstr>
      <vt:lpstr>PowerPoint Presentation</vt:lpstr>
      <vt:lpstr>PowerPoint Presentation</vt:lpstr>
      <vt:lpstr>Other Content Subjects and Events   -MASU update</vt:lpstr>
      <vt:lpstr>PowerPoint Presentation</vt:lpstr>
      <vt:lpstr>Other Content Subjects and Events   - MASU update    - Finance/budget presentation   - Collective bargaining/   contract maintenance   - Employee relations   - Employment policies/procedures   - College update</vt:lpstr>
      <vt:lpstr>Other Content Subjects and Events   - Unique programs, facilities, campuses   (Utilize location tours)     Museums    Functional departments    Power plant    Participant responsibilities    (Who’s participating)   - Skills training      Dispute resolution      Team leadership         </vt:lpstr>
      <vt:lpstr>Leadership Participation   - Session dedicated to leadership   “conversations”      One hour    1st 20 minutes on that week    Questions from participants    Open dialog    President   Vice Presidents   Deans</vt:lpstr>
      <vt:lpstr>Graduate and Celebrate!   - Graduation event with President      Breakfast    Slideshow of session photos    Awards</vt:lpstr>
      <vt:lpstr>PowerPoint Presentation</vt:lpstr>
      <vt:lpstr>PowerPoint Presentation</vt:lpstr>
      <vt:lpstr>PowerPoint Presentation</vt:lpstr>
      <vt:lpstr>Notes   - Flexible schedule   - Feedback     Survey every session and end    of program    Likes and dislikes    Do this session again?    Location(s)?    Any other ideas/suggestions     </vt:lpstr>
      <vt:lpstr>Notes   - What’s next    Selection of graduates for    for cross-functional    project team     </vt:lpstr>
      <vt:lpstr>PowerPoint Presentation</vt:lpstr>
      <vt:lpstr>Your questions and comments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WMU Brand Color Palette Digital</dc:title>
  <dc:creator>Cheri Nowak</dc:creator>
  <cp:lastModifiedBy>Cheri Nowak</cp:lastModifiedBy>
  <cp:revision>54</cp:revision>
  <dcterms:modified xsi:type="dcterms:W3CDTF">2023-07-31T12:23:12Z</dcterms:modified>
</cp:coreProperties>
</file>