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7" r:id="rId1"/>
  </p:sldMasterIdLst>
  <p:notesMasterIdLst>
    <p:notesMasterId r:id="rId61"/>
  </p:notesMasterIdLst>
  <p:handoutMasterIdLst>
    <p:handoutMasterId r:id="rId62"/>
  </p:handoutMasterIdLst>
  <p:sldIdLst>
    <p:sldId id="477" r:id="rId2"/>
    <p:sldId id="479" r:id="rId3"/>
    <p:sldId id="531" r:id="rId4"/>
    <p:sldId id="532" r:id="rId5"/>
    <p:sldId id="515" r:id="rId6"/>
    <p:sldId id="542" r:id="rId7"/>
    <p:sldId id="541" r:id="rId8"/>
    <p:sldId id="519" r:id="rId9"/>
    <p:sldId id="516" r:id="rId10"/>
    <p:sldId id="517" r:id="rId11"/>
    <p:sldId id="518" r:id="rId12"/>
    <p:sldId id="521" r:id="rId13"/>
    <p:sldId id="522" r:id="rId14"/>
    <p:sldId id="523" r:id="rId15"/>
    <p:sldId id="500" r:id="rId16"/>
    <p:sldId id="498" r:id="rId17"/>
    <p:sldId id="509" r:id="rId18"/>
    <p:sldId id="510" r:id="rId19"/>
    <p:sldId id="530" r:id="rId20"/>
    <p:sldId id="504" r:id="rId21"/>
    <p:sldId id="505" r:id="rId22"/>
    <p:sldId id="507" r:id="rId23"/>
    <p:sldId id="524" r:id="rId24"/>
    <p:sldId id="525" r:id="rId25"/>
    <p:sldId id="526" r:id="rId26"/>
    <p:sldId id="527" r:id="rId27"/>
    <p:sldId id="528" r:id="rId28"/>
    <p:sldId id="529" r:id="rId29"/>
    <p:sldId id="496" r:id="rId30"/>
    <p:sldId id="535" r:id="rId31"/>
    <p:sldId id="536" r:id="rId32"/>
    <p:sldId id="537" r:id="rId33"/>
    <p:sldId id="538" r:id="rId34"/>
    <p:sldId id="533" r:id="rId35"/>
    <p:sldId id="511" r:id="rId36"/>
    <p:sldId id="512" r:id="rId37"/>
    <p:sldId id="513" r:id="rId38"/>
    <p:sldId id="543" r:id="rId39"/>
    <p:sldId id="485" r:id="rId40"/>
    <p:sldId id="499" r:id="rId41"/>
    <p:sldId id="502" r:id="rId42"/>
    <p:sldId id="379" r:id="rId43"/>
    <p:sldId id="422" r:id="rId44"/>
    <p:sldId id="534" r:id="rId45"/>
    <p:sldId id="501" r:id="rId46"/>
    <p:sldId id="397" r:id="rId47"/>
    <p:sldId id="447" r:id="rId48"/>
    <p:sldId id="448" r:id="rId49"/>
    <p:sldId id="449" r:id="rId50"/>
    <p:sldId id="469" r:id="rId51"/>
    <p:sldId id="475" r:id="rId52"/>
    <p:sldId id="453" r:id="rId53"/>
    <p:sldId id="458" r:id="rId54"/>
    <p:sldId id="459" r:id="rId55"/>
    <p:sldId id="467" r:id="rId56"/>
    <p:sldId id="466" r:id="rId57"/>
    <p:sldId id="468" r:id="rId58"/>
    <p:sldId id="540" r:id="rId59"/>
    <p:sldId id="48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FAEDB379-F409-C042-BD6E-55DF12C860D2}">
          <p14:sldIdLst>
            <p14:sldId id="477"/>
            <p14:sldId id="479"/>
            <p14:sldId id="531"/>
            <p14:sldId id="532"/>
            <p14:sldId id="515"/>
            <p14:sldId id="542"/>
            <p14:sldId id="541"/>
            <p14:sldId id="519"/>
            <p14:sldId id="516"/>
            <p14:sldId id="517"/>
            <p14:sldId id="518"/>
            <p14:sldId id="521"/>
            <p14:sldId id="522"/>
            <p14:sldId id="523"/>
            <p14:sldId id="500"/>
            <p14:sldId id="498"/>
            <p14:sldId id="509"/>
            <p14:sldId id="510"/>
            <p14:sldId id="530"/>
            <p14:sldId id="504"/>
            <p14:sldId id="505"/>
            <p14:sldId id="507"/>
            <p14:sldId id="524"/>
            <p14:sldId id="525"/>
            <p14:sldId id="526"/>
            <p14:sldId id="527"/>
            <p14:sldId id="528"/>
            <p14:sldId id="529"/>
            <p14:sldId id="496"/>
            <p14:sldId id="535"/>
            <p14:sldId id="536"/>
            <p14:sldId id="537"/>
            <p14:sldId id="538"/>
            <p14:sldId id="533"/>
            <p14:sldId id="511"/>
            <p14:sldId id="512"/>
            <p14:sldId id="513"/>
            <p14:sldId id="543"/>
            <p14:sldId id="485"/>
            <p14:sldId id="499"/>
            <p14:sldId id="502"/>
            <p14:sldId id="379"/>
            <p14:sldId id="422"/>
            <p14:sldId id="534"/>
            <p14:sldId id="501"/>
            <p14:sldId id="397"/>
            <p14:sldId id="447"/>
            <p14:sldId id="448"/>
            <p14:sldId id="449"/>
            <p14:sldId id="469"/>
            <p14:sldId id="475"/>
            <p14:sldId id="453"/>
            <p14:sldId id="458"/>
            <p14:sldId id="459"/>
            <p14:sldId id="467"/>
            <p14:sldId id="466"/>
            <p14:sldId id="468"/>
            <p14:sldId id="540"/>
            <p14:sldId id="481"/>
          </p14:sldIdLst>
        </p14:section>
        <p14:section name="CLOSING" id="{2A0630DF-199B-CF42-91C7-F9BD651D597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234"/>
    <a:srgbClr val="444444"/>
    <a:srgbClr val="000000"/>
    <a:srgbClr val="005DA2"/>
    <a:srgbClr val="0256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327C7-930D-8A07-9457-4625581A67E4}" v="64" dt="2021-10-05T18:13:31.8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68342" autoAdjust="0"/>
  </p:normalViewPr>
  <p:slideViewPr>
    <p:cSldViewPr snapToGrid="0" snapToObjects="1">
      <p:cViewPr varScale="1">
        <p:scale>
          <a:sx n="78" d="100"/>
          <a:sy n="78" d="100"/>
        </p:scale>
        <p:origin x="1758" y="90"/>
      </p:cViewPr>
      <p:guideLst/>
    </p:cSldViewPr>
  </p:slideViewPr>
  <p:notesTextViewPr>
    <p:cViewPr>
      <p:scale>
        <a:sx n="1" d="1"/>
        <a:sy n="1" d="1"/>
      </p:scale>
      <p:origin x="0" y="0"/>
    </p:cViewPr>
  </p:notesTextViewPr>
  <p:notesViewPr>
    <p:cSldViewPr>
      <p:cViewPr>
        <p:scale>
          <a:sx n="66" d="100"/>
          <a:sy n="66" d="100"/>
        </p:scale>
        <p:origin x="1440" y="-4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165D7A-98A8-4638-86B1-EE3413DC2848}" type="datetimeFigureOut">
              <a:rPr lang="en-US" smtClean="0"/>
              <a:t>7/31/2023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718303-F419-4E9C-B26A-2505C2B1443A}" type="slidenum">
              <a:rPr lang="en-US" smtClean="0"/>
              <a:t>‹#›</a:t>
            </a:fld>
            <a:endParaRPr lang="en-US"/>
          </a:p>
        </p:txBody>
      </p:sp>
    </p:spTree>
    <p:extLst>
      <p:ext uri="{BB962C8B-B14F-4D97-AF65-F5344CB8AC3E}">
        <p14:creationId xmlns:p14="http://schemas.microsoft.com/office/powerpoint/2010/main" val="390450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8AF04-3CE2-4247-AB02-BE9D2436DA3D}"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1E6E28-0127-C84C-98BD-B2051BA456E8}" type="slidenum">
              <a:rPr lang="en-US" smtClean="0"/>
              <a:t>‹#›</a:t>
            </a:fld>
            <a:endParaRPr lang="en-US"/>
          </a:p>
        </p:txBody>
      </p:sp>
    </p:spTree>
    <p:extLst>
      <p:ext uri="{BB962C8B-B14F-4D97-AF65-F5344CB8AC3E}">
        <p14:creationId xmlns:p14="http://schemas.microsoft.com/office/powerpoint/2010/main" val="256820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21E6E28-0127-C84C-98BD-B2051BA456E8}" type="slidenum">
              <a:rPr lang="en-US" smtClean="0"/>
              <a:t>1</a:t>
            </a:fld>
            <a:endParaRPr lang="en-US"/>
          </a:p>
        </p:txBody>
      </p:sp>
    </p:spTree>
    <p:extLst>
      <p:ext uri="{BB962C8B-B14F-4D97-AF65-F5344CB8AC3E}">
        <p14:creationId xmlns:p14="http://schemas.microsoft.com/office/powerpoint/2010/main" val="261424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21E6E28-0127-C84C-98BD-B2051BA456E8}" type="slidenum">
              <a:rPr lang="en-US" smtClean="0"/>
              <a:t>4</a:t>
            </a:fld>
            <a:endParaRPr lang="en-US"/>
          </a:p>
        </p:txBody>
      </p:sp>
    </p:spTree>
    <p:extLst>
      <p:ext uri="{BB962C8B-B14F-4D97-AF65-F5344CB8AC3E}">
        <p14:creationId xmlns:p14="http://schemas.microsoft.com/office/powerpoint/2010/main" val="217449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21E6E28-0127-C84C-98BD-B2051BA456E8}" type="slidenum">
              <a:rPr lang="en-US" smtClean="0"/>
              <a:t>5</a:t>
            </a:fld>
            <a:endParaRPr lang="en-US"/>
          </a:p>
        </p:txBody>
      </p:sp>
    </p:spTree>
    <p:extLst>
      <p:ext uri="{BB962C8B-B14F-4D97-AF65-F5344CB8AC3E}">
        <p14:creationId xmlns:p14="http://schemas.microsoft.com/office/powerpoint/2010/main" val="303205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21E6E28-0127-C84C-98BD-B2051BA456E8}" type="slidenum">
              <a:rPr lang="en-US" smtClean="0"/>
              <a:t>6</a:t>
            </a:fld>
            <a:endParaRPr lang="en-US"/>
          </a:p>
        </p:txBody>
      </p:sp>
    </p:spTree>
    <p:extLst>
      <p:ext uri="{BB962C8B-B14F-4D97-AF65-F5344CB8AC3E}">
        <p14:creationId xmlns:p14="http://schemas.microsoft.com/office/powerpoint/2010/main" val="4189303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21E6E28-0127-C84C-98BD-B2051BA456E8}" type="slidenum">
              <a:rPr lang="en-US" smtClean="0"/>
              <a:t>25</a:t>
            </a:fld>
            <a:endParaRPr lang="en-US"/>
          </a:p>
        </p:txBody>
      </p:sp>
    </p:spTree>
    <p:extLst>
      <p:ext uri="{BB962C8B-B14F-4D97-AF65-F5344CB8AC3E}">
        <p14:creationId xmlns:p14="http://schemas.microsoft.com/office/powerpoint/2010/main" val="49529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860D301-B447-A147-9CF0-D0970EDAA20B}" type="slidenum">
              <a:rPr lang="en-US" smtClean="0"/>
              <a:t>28</a:t>
            </a:fld>
            <a:endParaRPr lang="en-US"/>
          </a:p>
        </p:txBody>
      </p:sp>
    </p:spTree>
    <p:extLst>
      <p:ext uri="{BB962C8B-B14F-4D97-AF65-F5344CB8AC3E}">
        <p14:creationId xmlns:p14="http://schemas.microsoft.com/office/powerpoint/2010/main" val="2326461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xternal Trainin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8914E-7F2E-3146-8AD2-CD98B72B8BA8}"/>
              </a:ext>
            </a:extLst>
          </p:cNvPr>
          <p:cNvSpPr/>
          <p:nvPr/>
        </p:nvSpPr>
        <p:spPr>
          <a:xfrm>
            <a:off x="2" y="5328602"/>
            <a:ext cx="12191999" cy="1546168"/>
          </a:xfrm>
          <a:prstGeom prst="rect">
            <a:avLst/>
          </a:prstGeom>
          <a:solidFill>
            <a:srgbClr val="A0A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54F0D4C-1EE7-9141-B3F7-C1D084C35E3E}"/>
              </a:ext>
            </a:extLst>
          </p:cNvPr>
          <p:cNvSpPr/>
          <p:nvPr/>
        </p:nvSpPr>
        <p:spPr>
          <a:xfrm>
            <a:off x="1" y="0"/>
            <a:ext cx="12191999" cy="5328602"/>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A480498D-9944-D64B-920E-20C4A32DFC39}"/>
              </a:ext>
            </a:extLst>
          </p:cNvPr>
          <p:cNvSpPr>
            <a:spLocks noGrp="1"/>
          </p:cNvSpPr>
          <p:nvPr>
            <p:ph type="ctrTitle" hasCustomPrompt="1"/>
          </p:nvPr>
        </p:nvSpPr>
        <p:spPr>
          <a:xfrm>
            <a:off x="1551711" y="2685154"/>
            <a:ext cx="10263445" cy="2194561"/>
          </a:xfrm>
        </p:spPr>
        <p:txBody>
          <a:bodyPr anchor="b"/>
          <a:lstStyle>
            <a:lvl1pPr algn="l">
              <a:defRPr sz="4500">
                <a:solidFill>
                  <a:schemeClr val="bg1"/>
                </a:solidFill>
              </a:defRPr>
            </a:lvl1pPr>
          </a:lstStyle>
          <a:p>
            <a:r>
              <a:rPr lang="en-US" dirty="0"/>
              <a:t>External Training</a:t>
            </a:r>
          </a:p>
        </p:txBody>
      </p:sp>
      <p:sp>
        <p:nvSpPr>
          <p:cNvPr id="3" name="Subtitle 2">
            <a:extLst>
              <a:ext uri="{FF2B5EF4-FFF2-40B4-BE49-F238E27FC236}">
                <a16:creationId xmlns:a16="http://schemas.microsoft.com/office/drawing/2014/main" id="{D05B3A66-1BBF-0044-97B9-324C7280F606}"/>
              </a:ext>
            </a:extLst>
          </p:cNvPr>
          <p:cNvSpPr>
            <a:spLocks noGrp="1"/>
          </p:cNvSpPr>
          <p:nvPr>
            <p:ph type="subTitle" idx="1"/>
          </p:nvPr>
        </p:nvSpPr>
        <p:spPr>
          <a:xfrm>
            <a:off x="1551712" y="5536276"/>
            <a:ext cx="5009803" cy="1147157"/>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4853481B-A243-F44B-8706-4AECBC2C9B05}"/>
              </a:ext>
            </a:extLst>
          </p:cNvPr>
          <p:cNvSpPr/>
          <p:nvPr/>
        </p:nvSpPr>
        <p:spPr>
          <a:xfrm>
            <a:off x="1" y="1515829"/>
            <a:ext cx="572655" cy="429491"/>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711" y="1499757"/>
            <a:ext cx="3090934" cy="461633"/>
          </a:xfrm>
          <a:prstGeom prst="rect">
            <a:avLst/>
          </a:prstGeom>
        </p:spPr>
      </p:pic>
    </p:spTree>
    <p:extLst>
      <p:ext uri="{BB962C8B-B14F-4D97-AF65-F5344CB8AC3E}">
        <p14:creationId xmlns:p14="http://schemas.microsoft.com/office/powerpoint/2010/main" val="182580636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hasis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55B60E-BFA4-AE44-BC3D-EF3A79434BC9}"/>
              </a:ext>
            </a:extLst>
          </p:cNvPr>
          <p:cNvSpPr/>
          <p:nvPr/>
        </p:nvSpPr>
        <p:spPr>
          <a:xfrm>
            <a:off x="0" y="0"/>
            <a:ext cx="12192000" cy="6874768"/>
          </a:xfrm>
          <a:prstGeom prst="rect">
            <a:avLst/>
          </a:prstGeom>
          <a:solidFill>
            <a:srgbClr val="1C7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A0050C74-FB7D-0047-98BD-CD4E11E2176A}"/>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94DAB084-D235-6D4B-BD37-584B0F1BB050}"/>
              </a:ext>
            </a:extLst>
          </p:cNvPr>
          <p:cNvSpPr>
            <a:spLocks noGrp="1"/>
          </p:cNvSpPr>
          <p:nvPr>
            <p:ph idx="1"/>
          </p:nvPr>
        </p:nvSpPr>
        <p:spPr>
          <a:xfrm>
            <a:off x="1440874" y="2324101"/>
            <a:ext cx="10107660" cy="3865141"/>
          </a:xfrm>
        </p:spPr>
        <p:txBody>
          <a:bodyPr lIns="0" tIns="0" rIns="0" bIns="0">
            <a:normAutofit/>
          </a:bodyPr>
          <a:lstStyle>
            <a:lvl1pPr marL="0" indent="0">
              <a:buClr>
                <a:srgbClr val="1C79B2"/>
              </a:buClr>
              <a:buSzPct val="75000"/>
              <a:buFontTx/>
              <a:buNone/>
              <a:defRPr sz="4800">
                <a:solidFill>
                  <a:schemeClr val="bg1"/>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A2593976-34A4-E44D-845A-1DB66084D7C3}"/>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54BB9D26-A206-40E6-8EFA-63504D18F3DD}" type="datetime3">
              <a:rPr lang="en-US" smtClean="0"/>
              <a:t>31 July 2023</a:t>
            </a:fld>
            <a:endParaRPr lang="en-US" dirty="0"/>
          </a:p>
        </p:txBody>
      </p:sp>
      <p:sp>
        <p:nvSpPr>
          <p:cNvPr id="6" name="Slide Number Placeholder 5">
            <a:extLst>
              <a:ext uri="{FF2B5EF4-FFF2-40B4-BE49-F238E27FC236}">
                <a16:creationId xmlns:a16="http://schemas.microsoft.com/office/drawing/2014/main" id="{347D08E8-9C9B-614D-8F3F-427A9513B941}"/>
              </a:ext>
            </a:extLst>
          </p:cNvPr>
          <p:cNvSpPr>
            <a:spLocks noGrp="1"/>
          </p:cNvSpPr>
          <p:nvPr>
            <p:ph type="sldNum" sz="quarter" idx="12"/>
          </p:nvPr>
        </p:nvSpPr>
        <p:spPr>
          <a:xfrm>
            <a:off x="11104557" y="6417996"/>
            <a:ext cx="953193" cy="365125"/>
          </a:xfrm>
          <a:prstGeom prst="rect">
            <a:avLst/>
          </a:prstGeom>
        </p:spPr>
        <p:txBody>
          <a:bodyPr lIns="0" tIns="0" rIns="0" bIns="0" anchor="b" anchorCtr="0"/>
          <a:lstStyle>
            <a:lvl1pPr algn="r">
              <a:defRPr sz="1000">
                <a:solidFill>
                  <a:schemeClr val="bg1"/>
                </a:solidFill>
              </a:defRPr>
            </a:lvl1pPr>
          </a:lstStyle>
          <a:p>
            <a:fld id="{9301AD91-1C04-5E46-B254-52DBDB02FC0D}" type="slidenum">
              <a:rPr lang="en-US" smtClean="0"/>
              <a:pPr/>
              <a:t>‹#›</a:t>
            </a:fld>
            <a:endParaRPr lang="en-US" dirty="0"/>
          </a:p>
        </p:txBody>
      </p:sp>
      <p:sp>
        <p:nvSpPr>
          <p:cNvPr id="13" name="Rectangle 12">
            <a:extLst>
              <a:ext uri="{FF2B5EF4-FFF2-40B4-BE49-F238E27FC236}">
                <a16:creationId xmlns:a16="http://schemas.microsoft.com/office/drawing/2014/main" id="{44786D21-8461-514B-9932-05B79CA425D6}"/>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B8080F31-0013-1B45-931B-DD066835CC40}"/>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FD6105F-ABA8-564F-8CF2-3C85DCB2BEC7}"/>
              </a:ext>
            </a:extLst>
          </p:cNvPr>
          <p:cNvPicPr>
            <a:picLocks noChangeAspect="1"/>
          </p:cNvPicPr>
          <p:nvPr/>
        </p:nvPicPr>
        <p:blipFill>
          <a:blip r:embed="rId2"/>
          <a:stretch>
            <a:fillRect/>
          </a:stretch>
        </p:blipFill>
        <p:spPr>
          <a:xfrm>
            <a:off x="1440874" y="259136"/>
            <a:ext cx="2187229" cy="315898"/>
          </a:xfrm>
          <a:prstGeom prst="rect">
            <a:avLst/>
          </a:prstGeom>
        </p:spPr>
      </p:pic>
    </p:spTree>
    <p:extLst>
      <p:ext uri="{BB962C8B-B14F-4D97-AF65-F5344CB8AC3E}">
        <p14:creationId xmlns:p14="http://schemas.microsoft.com/office/powerpoint/2010/main" val="320101674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55B60E-BFA4-AE44-BC3D-EF3A79434BC9}"/>
              </a:ext>
            </a:extLst>
          </p:cNvPr>
          <p:cNvSpPr/>
          <p:nvPr/>
        </p:nvSpPr>
        <p:spPr>
          <a:xfrm>
            <a:off x="0" y="0"/>
            <a:ext cx="12192000" cy="6874768"/>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94DAB084-D235-6D4B-BD37-584B0F1BB050}"/>
              </a:ext>
            </a:extLst>
          </p:cNvPr>
          <p:cNvSpPr>
            <a:spLocks noGrp="1"/>
          </p:cNvSpPr>
          <p:nvPr>
            <p:ph idx="1"/>
          </p:nvPr>
        </p:nvSpPr>
        <p:spPr>
          <a:xfrm>
            <a:off x="1440874" y="2819401"/>
            <a:ext cx="10107660" cy="3369841"/>
          </a:xfrm>
        </p:spPr>
        <p:txBody>
          <a:bodyPr lIns="0" tIns="0" rIns="0" bIns="0">
            <a:normAutofit/>
          </a:bodyPr>
          <a:lstStyle>
            <a:lvl1pPr marL="0" indent="0">
              <a:buClr>
                <a:srgbClr val="1C79B2"/>
              </a:buClr>
              <a:buSzPct val="75000"/>
              <a:buFontTx/>
              <a:buNone/>
              <a:defRPr sz="6600">
                <a:solidFill>
                  <a:srgbClr val="1C79B2"/>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6" name="Slide Number Placeholder 5">
            <a:extLst>
              <a:ext uri="{FF2B5EF4-FFF2-40B4-BE49-F238E27FC236}">
                <a16:creationId xmlns:a16="http://schemas.microsoft.com/office/drawing/2014/main" id="{347D08E8-9C9B-614D-8F3F-427A9513B941}"/>
              </a:ext>
            </a:extLst>
          </p:cNvPr>
          <p:cNvSpPr>
            <a:spLocks noGrp="1"/>
          </p:cNvSpPr>
          <p:nvPr>
            <p:ph type="sldNum" sz="quarter" idx="12"/>
          </p:nvPr>
        </p:nvSpPr>
        <p:spPr>
          <a:xfrm>
            <a:off x="11104557" y="6417996"/>
            <a:ext cx="953193" cy="365125"/>
          </a:xfrm>
          <a:prstGeom prst="rect">
            <a:avLst/>
          </a:prstGeom>
        </p:spPr>
        <p:txBody>
          <a:bodyPr lIns="0" tIns="0" rIns="0" bIns="0" anchor="b" anchorCtr="0"/>
          <a:lstStyle>
            <a:lvl1pPr algn="r">
              <a:defRPr sz="1000">
                <a:solidFill>
                  <a:schemeClr val="bg1"/>
                </a:solidFill>
              </a:defRPr>
            </a:lvl1pPr>
          </a:lstStyle>
          <a:p>
            <a:fld id="{B134FA31-5EF8-8241-BF23-8D980F3A859A}" type="slidenum">
              <a:rPr lang="en-US" smtClean="0"/>
              <a:pPr/>
              <a:t>‹#›</a:t>
            </a:fld>
            <a:endParaRPr lang="en-US" dirty="0"/>
          </a:p>
        </p:txBody>
      </p:sp>
      <p:sp>
        <p:nvSpPr>
          <p:cNvPr id="8" name="Rectangle 7">
            <a:extLst>
              <a:ext uri="{FF2B5EF4-FFF2-40B4-BE49-F238E27FC236}">
                <a16:creationId xmlns:a16="http://schemas.microsoft.com/office/drawing/2014/main" id="{355864C0-2D24-6D44-9097-BC0635219BD7}"/>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a:extLst>
              <a:ext uri="{FF2B5EF4-FFF2-40B4-BE49-F238E27FC236}">
                <a16:creationId xmlns:a16="http://schemas.microsoft.com/office/drawing/2014/main" id="{1D6429B1-31C0-5042-987D-0810A43ECAF1}"/>
              </a:ext>
            </a:extLst>
          </p:cNvPr>
          <p:cNvCxnSpPr>
            <a:cxnSpLocks/>
          </p:cNvCxnSpPr>
          <p:nvPr/>
        </p:nvCxnSpPr>
        <p:spPr>
          <a:xfrm>
            <a:off x="3799368" y="575034"/>
            <a:ext cx="8392632" cy="0"/>
          </a:xfrm>
          <a:prstGeom prst="line">
            <a:avLst/>
          </a:prstGeom>
          <a:ln w="12700">
            <a:solidFill>
              <a:srgbClr val="A0A33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874" y="254994"/>
            <a:ext cx="2142877" cy="320040"/>
          </a:xfrm>
          <a:prstGeom prst="rect">
            <a:avLst/>
          </a:prstGeom>
        </p:spPr>
      </p:pic>
    </p:spTree>
    <p:extLst>
      <p:ext uri="{BB962C8B-B14F-4D97-AF65-F5344CB8AC3E}">
        <p14:creationId xmlns:p14="http://schemas.microsoft.com/office/powerpoint/2010/main" val="387302421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BA0B302-090F-8743-8791-E98E6695F926}"/>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3">
            <a:extLst>
              <a:ext uri="{FF2B5EF4-FFF2-40B4-BE49-F238E27FC236}">
                <a16:creationId xmlns:a16="http://schemas.microsoft.com/office/drawing/2014/main" id="{C0C9BF3C-9EE1-6D49-BD98-9C9CA77A96C7}"/>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8D3928F8-84BE-49DE-A35F-250A5CC51CE6}" type="datetime3">
              <a:rPr lang="en-US" smtClean="0"/>
              <a:t>31 July 2023</a:t>
            </a:fld>
            <a:endParaRPr lang="en-US" dirty="0"/>
          </a:p>
        </p:txBody>
      </p:sp>
      <p:sp>
        <p:nvSpPr>
          <p:cNvPr id="10" name="Slide Number Placeholder 5">
            <a:extLst>
              <a:ext uri="{FF2B5EF4-FFF2-40B4-BE49-F238E27FC236}">
                <a16:creationId xmlns:a16="http://schemas.microsoft.com/office/drawing/2014/main" id="{1A1655AE-A09B-1F43-ABE8-60DF03F0841D}"/>
              </a:ext>
            </a:extLst>
          </p:cNvPr>
          <p:cNvSpPr>
            <a:spLocks noGrp="1"/>
          </p:cNvSpPr>
          <p:nvPr>
            <p:ph type="sldNum" sz="quarter" idx="12"/>
          </p:nvPr>
        </p:nvSpPr>
        <p:spPr>
          <a:xfrm>
            <a:off x="11104557" y="6071486"/>
            <a:ext cx="953193" cy="365125"/>
          </a:xfrm>
          <a:prstGeom prst="rect">
            <a:avLst/>
          </a:prstGeom>
        </p:spPr>
        <p:txBody>
          <a:bodyPr lIns="0" tIns="0" rIns="0" bIns="0" anchor="b" anchorCtr="0"/>
          <a:lstStyle>
            <a:lvl1pPr algn="r">
              <a:defRPr sz="1200">
                <a:solidFill>
                  <a:srgbClr val="000000"/>
                </a:solidFill>
                <a:latin typeface="Arial" panose="020B0604020202020204" pitchFamily="34" charset="0"/>
                <a:cs typeface="Arial" panose="020B0604020202020204" pitchFamily="34" charset="0"/>
              </a:defRPr>
            </a:lvl1pPr>
          </a:lstStyle>
          <a:p>
            <a:fld id="{A996F962-E17E-A84C-8136-21E4955AD30D}" type="slidenum">
              <a:rPr lang="en-US" smtClean="0"/>
              <a:pPr/>
              <a:t>‹#›</a:t>
            </a:fld>
            <a:endParaRPr lang="en-US" dirty="0"/>
          </a:p>
        </p:txBody>
      </p:sp>
      <p:sp>
        <p:nvSpPr>
          <p:cNvPr id="11" name="Rectangle 10">
            <a:extLst>
              <a:ext uri="{FF2B5EF4-FFF2-40B4-BE49-F238E27FC236}">
                <a16:creationId xmlns:a16="http://schemas.microsoft.com/office/drawing/2014/main" id="{EF57D0CC-334B-724A-8F46-F609AD5EDD07}"/>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19B56E1C-523D-4E42-9E29-F55C38C7B878}"/>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4" y="259136"/>
            <a:ext cx="2142877" cy="320040"/>
          </a:xfrm>
          <a:prstGeom prst="rect">
            <a:avLst/>
          </a:prstGeom>
        </p:spPr>
      </p:pic>
    </p:spTree>
    <p:extLst>
      <p:ext uri="{BB962C8B-B14F-4D97-AF65-F5344CB8AC3E}">
        <p14:creationId xmlns:p14="http://schemas.microsoft.com/office/powerpoint/2010/main" val="192407567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nclusion Slide">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4" y="259136"/>
            <a:ext cx="2142877" cy="320040"/>
          </a:xfrm>
          <a:prstGeom prst="rect">
            <a:avLst/>
          </a:prstGeom>
        </p:spPr>
      </p:pic>
      <p:sp>
        <p:nvSpPr>
          <p:cNvPr id="6" name="Rectangle 5">
            <a:extLst>
              <a:ext uri="{FF2B5EF4-FFF2-40B4-BE49-F238E27FC236}">
                <a16:creationId xmlns:a16="http://schemas.microsoft.com/office/drawing/2014/main" id="{6BA0B302-090F-8743-8791-E98E6695F926}"/>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3">
            <a:extLst>
              <a:ext uri="{FF2B5EF4-FFF2-40B4-BE49-F238E27FC236}">
                <a16:creationId xmlns:a16="http://schemas.microsoft.com/office/drawing/2014/main" id="{C0C9BF3C-9EE1-6D49-BD98-9C9CA77A96C7}"/>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DB9F967C-9B13-4120-B660-2FD973F4EF8A}" type="datetime3">
              <a:rPr lang="en-US" smtClean="0"/>
              <a:t>31 July 2023</a:t>
            </a:fld>
            <a:endParaRPr lang="en-US" dirty="0"/>
          </a:p>
        </p:txBody>
      </p:sp>
      <p:sp>
        <p:nvSpPr>
          <p:cNvPr id="10" name="Slide Number Placeholder 5">
            <a:extLst>
              <a:ext uri="{FF2B5EF4-FFF2-40B4-BE49-F238E27FC236}">
                <a16:creationId xmlns:a16="http://schemas.microsoft.com/office/drawing/2014/main" id="{1A1655AE-A09B-1F43-ABE8-60DF03F0841D}"/>
              </a:ext>
            </a:extLst>
          </p:cNvPr>
          <p:cNvSpPr>
            <a:spLocks noGrp="1"/>
          </p:cNvSpPr>
          <p:nvPr>
            <p:ph type="sldNum" sz="quarter" idx="12"/>
          </p:nvPr>
        </p:nvSpPr>
        <p:spPr>
          <a:xfrm>
            <a:off x="11104557" y="6417996"/>
            <a:ext cx="953193" cy="365125"/>
          </a:xfrm>
          <a:prstGeom prst="rect">
            <a:avLst/>
          </a:prstGeom>
        </p:spPr>
        <p:txBody>
          <a:bodyPr lIns="0" tIns="0" rIns="0" bIns="0" anchor="b" anchorCtr="0"/>
          <a:lstStyle>
            <a:lvl1pPr algn="r">
              <a:defRPr sz="1000">
                <a:solidFill>
                  <a:schemeClr val="bg1"/>
                </a:solidFill>
              </a:defRPr>
            </a:lvl1pPr>
          </a:lstStyle>
          <a:p>
            <a:fld id="{A996F962-E17E-A84C-8136-21E4955AD30D}" type="slidenum">
              <a:rPr lang="en-US" smtClean="0"/>
              <a:pPr/>
              <a:t>‹#›</a:t>
            </a:fld>
            <a:endParaRPr lang="en-US" dirty="0"/>
          </a:p>
        </p:txBody>
      </p:sp>
      <p:sp>
        <p:nvSpPr>
          <p:cNvPr id="11" name="Rectangle 10">
            <a:extLst>
              <a:ext uri="{FF2B5EF4-FFF2-40B4-BE49-F238E27FC236}">
                <a16:creationId xmlns:a16="http://schemas.microsoft.com/office/drawing/2014/main" id="{EF57D0CC-334B-724A-8F46-F609AD5EDD07}"/>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a:extLst>
              <a:ext uri="{FF2B5EF4-FFF2-40B4-BE49-F238E27FC236}">
                <a16:creationId xmlns:a16="http://schemas.microsoft.com/office/drawing/2014/main" id="{19B56E1C-523D-4E42-9E29-F55C38C7B878}"/>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93258" y="3803701"/>
            <a:ext cx="2971800" cy="307777"/>
          </a:xfrm>
          <a:prstGeom prst="rect">
            <a:avLst/>
          </a:prstGeom>
          <a:noFill/>
        </p:spPr>
        <p:txBody>
          <a:bodyPr wrap="square" rtlCol="0">
            <a:spAutoFit/>
          </a:bodyPr>
          <a:lstStyle/>
          <a:p>
            <a:pPr algn="ctr"/>
            <a:r>
              <a:rPr lang="en-US" sz="1400" b="0" spc="0" dirty="0">
                <a:solidFill>
                  <a:srgbClr val="00B0EF"/>
                </a:solidFill>
              </a:rPr>
              <a:t>WWW.HONIGMAN.COM</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727" y="2881553"/>
            <a:ext cx="3874821" cy="578707"/>
          </a:xfrm>
          <a:prstGeom prst="rect">
            <a:avLst/>
          </a:prstGeom>
        </p:spPr>
      </p:pic>
    </p:spTree>
    <p:extLst>
      <p:ext uri="{BB962C8B-B14F-4D97-AF65-F5344CB8AC3E}">
        <p14:creationId xmlns:p14="http://schemas.microsoft.com/office/powerpoint/2010/main" val="203426203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A3B7-C7E2-434C-A569-42B10818A567}"/>
              </a:ext>
            </a:extLst>
          </p:cNvPr>
          <p:cNvSpPr>
            <a:spLocks noGrp="1"/>
          </p:cNvSpPr>
          <p:nvPr>
            <p:ph type="title"/>
          </p:nvPr>
        </p:nvSpPr>
        <p:spPr>
          <a:xfrm>
            <a:off x="1440874" y="1228661"/>
            <a:ext cx="10145065" cy="556943"/>
          </a:xfrm>
        </p:spPr>
        <p:txBody>
          <a:bodyPr anchor="b">
            <a:normAutofit/>
          </a:bodyPr>
          <a:lstStyle>
            <a:lvl1pPr>
              <a:defRPr sz="3300">
                <a:solidFill>
                  <a:srgbClr val="1C79B2"/>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75A4996-FB0C-8947-A364-CFBA8B05BA1B}"/>
              </a:ext>
            </a:extLst>
          </p:cNvPr>
          <p:cNvSpPr>
            <a:spLocks noGrp="1"/>
          </p:cNvSpPr>
          <p:nvPr>
            <p:ph type="pic" idx="1"/>
          </p:nvPr>
        </p:nvSpPr>
        <p:spPr>
          <a:xfrm>
            <a:off x="5757333" y="1974489"/>
            <a:ext cx="5939444" cy="4153262"/>
          </a:xfrm>
        </p:spPr>
        <p:txBody>
          <a:bodyPr lIns="0" tIns="0" rIns="0" bIns="0"/>
          <a:lstStyle>
            <a:lvl1pPr marL="0" indent="0">
              <a:buNone/>
              <a:defRPr sz="2400">
                <a:solidFill>
                  <a:schemeClr val="bg1">
                    <a:lumMod val="75000"/>
                  </a:schemeClr>
                </a:solidFill>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D871E31-B3C5-DB40-8F2B-2CB8236912BE}"/>
              </a:ext>
            </a:extLst>
          </p:cNvPr>
          <p:cNvSpPr>
            <a:spLocks noGrp="1"/>
          </p:cNvSpPr>
          <p:nvPr>
            <p:ph type="body" sz="half" idx="2"/>
          </p:nvPr>
        </p:nvSpPr>
        <p:spPr>
          <a:xfrm>
            <a:off x="1440874" y="1974490"/>
            <a:ext cx="3932237" cy="4254619"/>
          </a:xfrm>
        </p:spPr>
        <p:txBody>
          <a:bodyPr lIns="0" tIns="0" rIns="0" bIns="0">
            <a:normAutofit/>
          </a:bodyPr>
          <a:lstStyle>
            <a:lvl1pPr marL="0" indent="0">
              <a:buNone/>
              <a:defRPr sz="1800">
                <a:solidFill>
                  <a:srgbClr val="162947"/>
                </a:solidFill>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Rectangle 7">
            <a:extLst>
              <a:ext uri="{FF2B5EF4-FFF2-40B4-BE49-F238E27FC236}">
                <a16:creationId xmlns:a16="http://schemas.microsoft.com/office/drawing/2014/main" id="{1414E504-62C4-0C4C-8025-BE4986ECCF42}"/>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a:extLst>
              <a:ext uri="{FF2B5EF4-FFF2-40B4-BE49-F238E27FC236}">
                <a16:creationId xmlns:a16="http://schemas.microsoft.com/office/drawing/2014/main" id="{B637055B-B13C-8247-B644-BA4AEFFABDD7}"/>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0733A296-C23A-4DC3-89AB-B1C061327640}" type="datetime3">
              <a:rPr lang="en-US" smtClean="0"/>
              <a:t>31 July 2023</a:t>
            </a:fld>
            <a:endParaRPr lang="en-US" dirty="0"/>
          </a:p>
        </p:txBody>
      </p:sp>
      <p:sp>
        <p:nvSpPr>
          <p:cNvPr id="12" name="Slide Number Placeholder 5">
            <a:extLst>
              <a:ext uri="{FF2B5EF4-FFF2-40B4-BE49-F238E27FC236}">
                <a16:creationId xmlns:a16="http://schemas.microsoft.com/office/drawing/2014/main" id="{A50A070D-9772-7B4C-A986-B1D4E5018E27}"/>
              </a:ext>
            </a:extLst>
          </p:cNvPr>
          <p:cNvSpPr>
            <a:spLocks noGrp="1"/>
          </p:cNvSpPr>
          <p:nvPr>
            <p:ph type="sldNum" sz="quarter" idx="12"/>
          </p:nvPr>
        </p:nvSpPr>
        <p:spPr>
          <a:xfrm>
            <a:off x="11104557" y="6417996"/>
            <a:ext cx="953193" cy="365125"/>
          </a:xfrm>
          <a:prstGeom prst="rect">
            <a:avLst/>
          </a:prstGeom>
        </p:spPr>
        <p:txBody>
          <a:bodyPr lIns="0" tIns="0" rIns="0" bIns="0" anchor="b" anchorCtr="0"/>
          <a:lstStyle>
            <a:lvl1pPr algn="r">
              <a:defRPr sz="1000">
                <a:solidFill>
                  <a:schemeClr val="bg1"/>
                </a:solidFill>
              </a:defRPr>
            </a:lvl1pPr>
          </a:lstStyle>
          <a:p>
            <a:fld id="{F2F03934-9C76-C34B-A71B-20F783F3056F}" type="slidenum">
              <a:rPr lang="en-US" smtClean="0"/>
              <a:pPr/>
              <a:t>‹#›</a:t>
            </a:fld>
            <a:endParaRPr lang="en-US" dirty="0"/>
          </a:p>
        </p:txBody>
      </p:sp>
      <p:sp>
        <p:nvSpPr>
          <p:cNvPr id="16" name="Rectangle 15">
            <a:extLst>
              <a:ext uri="{FF2B5EF4-FFF2-40B4-BE49-F238E27FC236}">
                <a16:creationId xmlns:a16="http://schemas.microsoft.com/office/drawing/2014/main" id="{FC401BC5-2ABD-7247-B6C5-867E3B5963A3}"/>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7" name="Straight Connector 16">
            <a:extLst>
              <a:ext uri="{FF2B5EF4-FFF2-40B4-BE49-F238E27FC236}">
                <a16:creationId xmlns:a16="http://schemas.microsoft.com/office/drawing/2014/main" id="{632A171D-1747-304E-917C-5379D9762ADC}"/>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4" y="259136"/>
            <a:ext cx="2142877" cy="320040"/>
          </a:xfrm>
          <a:prstGeom prst="rect">
            <a:avLst/>
          </a:prstGeom>
        </p:spPr>
      </p:pic>
    </p:spTree>
    <p:extLst>
      <p:ext uri="{BB962C8B-B14F-4D97-AF65-F5344CB8AC3E}">
        <p14:creationId xmlns:p14="http://schemas.microsoft.com/office/powerpoint/2010/main" val="247445144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ver_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A82F6-72DC-D640-8AFF-B362E611C5E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1894620" y="0"/>
            <a:ext cx="10297380" cy="6858000"/>
          </a:xfrm>
          <a:prstGeom prst="rect">
            <a:avLst/>
          </a:prstGeom>
        </p:spPr>
      </p:pic>
    </p:spTree>
    <p:extLst>
      <p:ext uri="{BB962C8B-B14F-4D97-AF65-F5344CB8AC3E}">
        <p14:creationId xmlns:p14="http://schemas.microsoft.com/office/powerpoint/2010/main" val="19979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p15="http://schemas.microsoft.com/office/powerpoint/2012/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ernal Presenta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98914E-7F2E-3146-8AD2-CD98B72B8BA8}"/>
              </a:ext>
            </a:extLst>
          </p:cNvPr>
          <p:cNvSpPr/>
          <p:nvPr/>
        </p:nvSpPr>
        <p:spPr>
          <a:xfrm>
            <a:off x="2" y="5328602"/>
            <a:ext cx="12191999" cy="1546168"/>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54F0D4C-1EE7-9141-B3F7-C1D084C35E3E}"/>
              </a:ext>
            </a:extLst>
          </p:cNvPr>
          <p:cNvSpPr/>
          <p:nvPr/>
        </p:nvSpPr>
        <p:spPr>
          <a:xfrm>
            <a:off x="1" y="0"/>
            <a:ext cx="12191999" cy="5328602"/>
          </a:xfrm>
          <a:prstGeom prst="rect">
            <a:avLst/>
          </a:prstGeom>
          <a:solidFill>
            <a:srgbClr val="1C7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A480498D-9944-D64B-920E-20C4A32DFC39}"/>
              </a:ext>
            </a:extLst>
          </p:cNvPr>
          <p:cNvSpPr>
            <a:spLocks noGrp="1"/>
          </p:cNvSpPr>
          <p:nvPr>
            <p:ph type="ctrTitle" hasCustomPrompt="1"/>
          </p:nvPr>
        </p:nvSpPr>
        <p:spPr>
          <a:xfrm>
            <a:off x="1551711" y="2685154"/>
            <a:ext cx="10263445" cy="2194561"/>
          </a:xfrm>
        </p:spPr>
        <p:txBody>
          <a:bodyPr anchor="b"/>
          <a:lstStyle>
            <a:lvl1pPr algn="l">
              <a:defRPr sz="4500">
                <a:solidFill>
                  <a:schemeClr val="bg1"/>
                </a:solidFill>
              </a:defRPr>
            </a:lvl1pPr>
          </a:lstStyle>
          <a:p>
            <a:r>
              <a:rPr lang="en-US" dirty="0"/>
              <a:t>Internal </a:t>
            </a:r>
            <a:r>
              <a:rPr lang="en-US" dirty="0" err="1"/>
              <a:t>Presenation</a:t>
            </a:r>
            <a:endParaRPr lang="en-US" dirty="0"/>
          </a:p>
        </p:txBody>
      </p:sp>
      <p:sp>
        <p:nvSpPr>
          <p:cNvPr id="3" name="Subtitle 2">
            <a:extLst>
              <a:ext uri="{FF2B5EF4-FFF2-40B4-BE49-F238E27FC236}">
                <a16:creationId xmlns:a16="http://schemas.microsoft.com/office/drawing/2014/main" id="{D05B3A66-1BBF-0044-97B9-324C7280F606}"/>
              </a:ext>
            </a:extLst>
          </p:cNvPr>
          <p:cNvSpPr>
            <a:spLocks noGrp="1"/>
          </p:cNvSpPr>
          <p:nvPr>
            <p:ph type="subTitle" idx="1"/>
          </p:nvPr>
        </p:nvSpPr>
        <p:spPr>
          <a:xfrm>
            <a:off x="1551712" y="5536276"/>
            <a:ext cx="5009803" cy="1147157"/>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4853481B-A243-F44B-8706-4AECBC2C9B05}"/>
              </a:ext>
            </a:extLst>
          </p:cNvPr>
          <p:cNvSpPr/>
          <p:nvPr/>
        </p:nvSpPr>
        <p:spPr>
          <a:xfrm>
            <a:off x="1" y="1515829"/>
            <a:ext cx="572655" cy="429491"/>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711" y="1499757"/>
            <a:ext cx="3090934" cy="461633"/>
          </a:xfrm>
          <a:prstGeom prst="rect">
            <a:avLst/>
          </a:prstGeom>
        </p:spPr>
      </p:pic>
    </p:spTree>
    <p:extLst>
      <p:ext uri="{BB962C8B-B14F-4D97-AF65-F5344CB8AC3E}">
        <p14:creationId xmlns:p14="http://schemas.microsoft.com/office/powerpoint/2010/main" val="5829751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xternal Pitch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F50C2-4935-F745-930B-00F588FAF172}"/>
              </a:ext>
            </a:extLst>
          </p:cNvPr>
          <p:cNvSpPr>
            <a:spLocks noGrp="1"/>
          </p:cNvSpPr>
          <p:nvPr>
            <p:ph type="title" hasCustomPrompt="1"/>
          </p:nvPr>
        </p:nvSpPr>
        <p:spPr>
          <a:xfrm>
            <a:off x="1551711" y="2538846"/>
            <a:ext cx="9948992" cy="2128695"/>
          </a:xfrm>
        </p:spPr>
        <p:txBody>
          <a:bodyPr anchor="b"/>
          <a:lstStyle>
            <a:lvl1pPr>
              <a:defRPr sz="4500">
                <a:solidFill>
                  <a:srgbClr val="1C79B2"/>
                </a:solidFill>
              </a:defRPr>
            </a:lvl1pPr>
          </a:lstStyle>
          <a:p>
            <a:r>
              <a:rPr lang="en-US" dirty="0"/>
              <a:t>External Pitching</a:t>
            </a:r>
          </a:p>
        </p:txBody>
      </p:sp>
      <p:sp>
        <p:nvSpPr>
          <p:cNvPr id="3" name="Text Placeholder 2">
            <a:extLst>
              <a:ext uri="{FF2B5EF4-FFF2-40B4-BE49-F238E27FC236}">
                <a16:creationId xmlns:a16="http://schemas.microsoft.com/office/drawing/2014/main" id="{7B5ADD9D-E42B-D740-87BD-49840BEA0244}"/>
              </a:ext>
            </a:extLst>
          </p:cNvPr>
          <p:cNvSpPr>
            <a:spLocks noGrp="1"/>
          </p:cNvSpPr>
          <p:nvPr>
            <p:ph type="body" idx="1"/>
          </p:nvPr>
        </p:nvSpPr>
        <p:spPr>
          <a:xfrm>
            <a:off x="1551709" y="5003512"/>
            <a:ext cx="9948992" cy="1180180"/>
          </a:xfrm>
        </p:spPr>
        <p:txBody>
          <a:bodyPr lIns="0" tIns="0" rIns="0" bIns="0"/>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76DE95-0B0A-8F4A-863A-E4765A829D20}"/>
              </a:ext>
            </a:extLst>
          </p:cNvPr>
          <p:cNvSpPr>
            <a:spLocks noGrp="1"/>
          </p:cNvSpPr>
          <p:nvPr>
            <p:ph type="dt" sz="half" idx="10"/>
          </p:nvPr>
        </p:nvSpPr>
        <p:spPr>
          <a:xfrm>
            <a:off x="1551709" y="6356352"/>
            <a:ext cx="2029691" cy="365125"/>
          </a:xfrm>
          <a:prstGeom prst="rect">
            <a:avLst/>
          </a:prstGeom>
        </p:spPr>
        <p:txBody>
          <a:bodyPr lIns="0" tIns="0" rIns="0" bIns="0" anchor="b" anchorCtr="0"/>
          <a:lstStyle>
            <a:lvl1pPr>
              <a:defRPr sz="1000">
                <a:solidFill>
                  <a:schemeClr val="bg1">
                    <a:lumMod val="65000"/>
                  </a:schemeClr>
                </a:solidFill>
                <a:latin typeface="+mj-lt"/>
              </a:defRPr>
            </a:lvl1pPr>
          </a:lstStyle>
          <a:p>
            <a:fld id="{4CA23E6E-4CA4-4047-9096-E106DCBFF81B}" type="datetime3">
              <a:rPr lang="en-US" smtClean="0"/>
              <a:t>31 July 2023</a:t>
            </a:fld>
            <a:endParaRPr lang="en-US" dirty="0"/>
          </a:p>
        </p:txBody>
      </p:sp>
      <p:sp>
        <p:nvSpPr>
          <p:cNvPr id="6" name="Slide Number Placeholder 5">
            <a:extLst>
              <a:ext uri="{FF2B5EF4-FFF2-40B4-BE49-F238E27FC236}">
                <a16:creationId xmlns:a16="http://schemas.microsoft.com/office/drawing/2014/main" id="{38A863BC-D7CC-F748-AF92-003529E8A425}"/>
              </a:ext>
            </a:extLst>
          </p:cNvPr>
          <p:cNvSpPr>
            <a:spLocks noGrp="1"/>
          </p:cNvSpPr>
          <p:nvPr>
            <p:ph type="sldNum" sz="quarter" idx="12"/>
          </p:nvPr>
        </p:nvSpPr>
        <p:spPr>
          <a:xfrm>
            <a:off x="8610600" y="6356352"/>
            <a:ext cx="2890101" cy="365125"/>
          </a:xfrm>
          <a:prstGeom prst="rect">
            <a:avLst/>
          </a:prstGeom>
        </p:spPr>
        <p:txBody>
          <a:bodyPr lIns="0" tIns="0" rIns="0" bIns="0" anchor="b" anchorCtr="0"/>
          <a:lstStyle>
            <a:lvl1pPr algn="r">
              <a:defRPr sz="1000">
                <a:solidFill>
                  <a:schemeClr val="bg1">
                    <a:lumMod val="65000"/>
                  </a:schemeClr>
                </a:solidFill>
              </a:defRPr>
            </a:lvl1pPr>
          </a:lstStyle>
          <a:p>
            <a:fld id="{F88706C6-BC3B-174B-92C1-8F6022C95996}" type="slidenum">
              <a:rPr lang="en-US" smtClean="0"/>
              <a:pPr/>
              <a:t>‹#›</a:t>
            </a:fld>
            <a:endParaRPr lang="en-US" dirty="0"/>
          </a:p>
        </p:txBody>
      </p:sp>
      <p:cxnSp>
        <p:nvCxnSpPr>
          <p:cNvPr id="9" name="Straight Connector 8">
            <a:extLst>
              <a:ext uri="{FF2B5EF4-FFF2-40B4-BE49-F238E27FC236}">
                <a16:creationId xmlns:a16="http://schemas.microsoft.com/office/drawing/2014/main" id="{A70D300A-68AD-4549-A204-C955C80674D9}"/>
              </a:ext>
            </a:extLst>
          </p:cNvPr>
          <p:cNvCxnSpPr/>
          <p:nvPr/>
        </p:nvCxnSpPr>
        <p:spPr>
          <a:xfrm>
            <a:off x="0" y="4854577"/>
            <a:ext cx="12192000" cy="0"/>
          </a:xfrm>
          <a:prstGeom prst="line">
            <a:avLst/>
          </a:prstGeom>
          <a:ln>
            <a:solidFill>
              <a:srgbClr val="1C79B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DBC983D-8579-1140-BD47-0FCFDB45A64A}"/>
              </a:ext>
            </a:extLst>
          </p:cNvPr>
          <p:cNvSpPr/>
          <p:nvPr/>
        </p:nvSpPr>
        <p:spPr>
          <a:xfrm>
            <a:off x="1" y="1515829"/>
            <a:ext cx="572655" cy="429491"/>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235" y="1515552"/>
            <a:ext cx="2877578" cy="429768"/>
          </a:xfrm>
          <a:prstGeom prst="rect">
            <a:avLst/>
          </a:prstGeom>
        </p:spPr>
      </p:pic>
    </p:spTree>
    <p:extLst>
      <p:ext uri="{BB962C8B-B14F-4D97-AF65-F5344CB8AC3E}">
        <p14:creationId xmlns:p14="http://schemas.microsoft.com/office/powerpoint/2010/main" val="317325044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50C74-FB7D-0047-98BD-CD4E11E2176A}"/>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4681A7F-49F4-4544-9D64-D65395F11AA0}"/>
              </a:ext>
            </a:extLst>
          </p:cNvPr>
          <p:cNvSpPr>
            <a:spLocks noGrp="1"/>
          </p:cNvSpPr>
          <p:nvPr>
            <p:ph type="title"/>
          </p:nvPr>
        </p:nvSpPr>
        <p:spPr>
          <a:xfrm>
            <a:off x="1440874" y="1213258"/>
            <a:ext cx="9533753" cy="798656"/>
          </a:xfrm>
        </p:spPr>
        <p:txBody>
          <a:bodyPr/>
          <a:lstStyle>
            <a:lvl1pPr>
              <a:defRPr>
                <a:solidFill>
                  <a:srgbClr val="A0A334"/>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4DAB084-D235-6D4B-BD37-584B0F1BB050}"/>
              </a:ext>
            </a:extLst>
          </p:cNvPr>
          <p:cNvSpPr>
            <a:spLocks noGrp="1"/>
          </p:cNvSpPr>
          <p:nvPr>
            <p:ph idx="1"/>
          </p:nvPr>
        </p:nvSpPr>
        <p:spPr>
          <a:xfrm>
            <a:off x="1440874" y="2117268"/>
            <a:ext cx="10107660" cy="4063919"/>
          </a:xfrm>
        </p:spPr>
        <p:txBody>
          <a:bodyPr lIns="0" tIns="0" rIns="0" bIns="0">
            <a:normAutofit/>
          </a:bodyPr>
          <a:lstStyle>
            <a:lvl1pPr marL="171450" indent="-171450">
              <a:buClr>
                <a:srgbClr val="1C79B2"/>
              </a:buClr>
              <a:buSzPct val="75000"/>
              <a:buFont typeface="Wingdings" pitchFamily="2" charset="2"/>
              <a:buChar char="§"/>
              <a:defRPr sz="2400">
                <a:solidFill>
                  <a:srgbClr val="162947"/>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A2593976-34A4-E44D-845A-1DB66084D7C3}"/>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C30E1035-8A75-4A86-B967-6622A16CDCDE}" type="datetime3">
              <a:rPr lang="en-US" smtClean="0"/>
              <a:t>31 July 2023</a:t>
            </a:fld>
            <a:endParaRPr lang="en-US" dirty="0"/>
          </a:p>
        </p:txBody>
      </p:sp>
      <p:sp>
        <p:nvSpPr>
          <p:cNvPr id="5" name="Rectangle 4">
            <a:extLst>
              <a:ext uri="{FF2B5EF4-FFF2-40B4-BE49-F238E27FC236}">
                <a16:creationId xmlns:a16="http://schemas.microsoft.com/office/drawing/2014/main" id="{422C5543-4DBD-5B43-BD8A-C2B4EC7D4B97}"/>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1" name="Straight Connector 10">
            <a:extLst>
              <a:ext uri="{FF2B5EF4-FFF2-40B4-BE49-F238E27FC236}">
                <a16:creationId xmlns:a16="http://schemas.microsoft.com/office/drawing/2014/main" id="{C381545D-3CEC-574E-8E9B-AD8E39E81371}"/>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4" y="259136"/>
            <a:ext cx="2142877" cy="320040"/>
          </a:xfrm>
          <a:prstGeom prst="rect">
            <a:avLst/>
          </a:prstGeom>
        </p:spPr>
      </p:pic>
    </p:spTree>
    <p:extLst>
      <p:ext uri="{BB962C8B-B14F-4D97-AF65-F5344CB8AC3E}">
        <p14:creationId xmlns:p14="http://schemas.microsoft.com/office/powerpoint/2010/main" val="131409255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col bullete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50C74-FB7D-0047-98BD-CD4E11E2176A}"/>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4681A7F-49F4-4544-9D64-D65395F11AA0}"/>
              </a:ext>
            </a:extLst>
          </p:cNvPr>
          <p:cNvSpPr>
            <a:spLocks noGrp="1"/>
          </p:cNvSpPr>
          <p:nvPr>
            <p:ph type="title"/>
          </p:nvPr>
        </p:nvSpPr>
        <p:spPr>
          <a:xfrm>
            <a:off x="1440874" y="1179350"/>
            <a:ext cx="9533753" cy="798656"/>
          </a:xfrm>
        </p:spPr>
        <p:txBody>
          <a:bodyPr/>
          <a:lstStyle>
            <a:lvl1pPr>
              <a:defRPr>
                <a:solidFill>
                  <a:srgbClr val="A0A334"/>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4DAB084-D235-6D4B-BD37-584B0F1BB050}"/>
              </a:ext>
            </a:extLst>
          </p:cNvPr>
          <p:cNvSpPr>
            <a:spLocks noGrp="1"/>
          </p:cNvSpPr>
          <p:nvPr>
            <p:ph idx="1"/>
          </p:nvPr>
        </p:nvSpPr>
        <p:spPr>
          <a:xfrm>
            <a:off x="1440874" y="2110355"/>
            <a:ext cx="4875260" cy="3598863"/>
          </a:xfrm>
        </p:spPr>
        <p:txBody>
          <a:bodyPr lIns="0" tIns="0" rIns="0" bIns="0">
            <a:normAutofit/>
          </a:bodyPr>
          <a:lstStyle>
            <a:lvl1pPr marL="171450" indent="-171450">
              <a:buClr>
                <a:srgbClr val="1C79B2"/>
              </a:buClr>
              <a:buSzPct val="75000"/>
              <a:buFont typeface="Wingdings" pitchFamily="2" charset="2"/>
              <a:buChar char="§"/>
              <a:defRPr sz="2400">
                <a:solidFill>
                  <a:srgbClr val="162947"/>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A2593976-34A4-E44D-845A-1DB66084D7C3}"/>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1C62B744-25A1-474B-A24F-C63260272855}" type="datetime3">
              <a:rPr lang="en-US" smtClean="0"/>
              <a:t>31 July 2023</a:t>
            </a:fld>
            <a:endParaRPr lang="en-US" dirty="0"/>
          </a:p>
        </p:txBody>
      </p:sp>
      <p:sp>
        <p:nvSpPr>
          <p:cNvPr id="6" name="Slide Number Placeholder 5">
            <a:extLst>
              <a:ext uri="{FF2B5EF4-FFF2-40B4-BE49-F238E27FC236}">
                <a16:creationId xmlns:a16="http://schemas.microsoft.com/office/drawing/2014/main" id="{347D08E8-9C9B-614D-8F3F-427A9513B941}"/>
              </a:ext>
            </a:extLst>
          </p:cNvPr>
          <p:cNvSpPr>
            <a:spLocks noGrp="1"/>
          </p:cNvSpPr>
          <p:nvPr>
            <p:ph type="sldNum" sz="quarter" idx="12"/>
          </p:nvPr>
        </p:nvSpPr>
        <p:spPr>
          <a:xfrm>
            <a:off x="11104557" y="6417996"/>
            <a:ext cx="953193" cy="365125"/>
          </a:xfrm>
          <a:prstGeom prst="rect">
            <a:avLst/>
          </a:prstGeom>
        </p:spPr>
        <p:txBody>
          <a:bodyPr lIns="0" tIns="0" rIns="0" bIns="0" anchor="b" anchorCtr="0"/>
          <a:lstStyle>
            <a:lvl1pPr>
              <a:defRPr sz="1000">
                <a:solidFill>
                  <a:schemeClr val="bg1"/>
                </a:solidFill>
              </a:defRPr>
            </a:lvl1pPr>
          </a:lstStyle>
          <a:p>
            <a:pPr algn="r"/>
            <a:fld id="{F83C2FD5-E046-7A4F-AA18-AB3814B9C76A}" type="slidenum">
              <a:rPr lang="en-US" smtClean="0"/>
              <a:pPr algn="r"/>
              <a:t>‹#›</a:t>
            </a:fld>
            <a:endParaRPr lang="en-US" dirty="0"/>
          </a:p>
        </p:txBody>
      </p:sp>
      <p:sp>
        <p:nvSpPr>
          <p:cNvPr id="11" name="Content Placeholder 2">
            <a:extLst>
              <a:ext uri="{FF2B5EF4-FFF2-40B4-BE49-F238E27FC236}">
                <a16:creationId xmlns:a16="http://schemas.microsoft.com/office/drawing/2014/main" id="{70693515-4F18-D14E-8339-AAC936A1EF51}"/>
              </a:ext>
            </a:extLst>
          </p:cNvPr>
          <p:cNvSpPr>
            <a:spLocks noGrp="1"/>
          </p:cNvSpPr>
          <p:nvPr>
            <p:ph idx="13"/>
          </p:nvPr>
        </p:nvSpPr>
        <p:spPr>
          <a:xfrm>
            <a:off x="6705600" y="2110354"/>
            <a:ext cx="4875552" cy="3598863"/>
          </a:xfrm>
        </p:spPr>
        <p:txBody>
          <a:bodyPr lIns="0" tIns="0" rIns="0" bIns="0">
            <a:normAutofit/>
          </a:bodyPr>
          <a:lstStyle>
            <a:lvl1pPr marL="171450" indent="-171450">
              <a:buClr>
                <a:srgbClr val="1C79B2"/>
              </a:buClr>
              <a:buSzPct val="75000"/>
              <a:buFont typeface="Wingdings" pitchFamily="2" charset="2"/>
              <a:buChar char="§"/>
              <a:defRPr sz="2400">
                <a:solidFill>
                  <a:srgbClr val="162947"/>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14" name="Rectangle 13">
            <a:extLst>
              <a:ext uri="{FF2B5EF4-FFF2-40B4-BE49-F238E27FC236}">
                <a16:creationId xmlns:a16="http://schemas.microsoft.com/office/drawing/2014/main" id="{4362ED7B-9C7C-664E-9061-FD7F388B0BFA}"/>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5" name="Straight Connector 14">
            <a:extLst>
              <a:ext uri="{FF2B5EF4-FFF2-40B4-BE49-F238E27FC236}">
                <a16:creationId xmlns:a16="http://schemas.microsoft.com/office/drawing/2014/main" id="{C4ACDF84-7E0B-C14C-A350-0665088785B0}"/>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4" y="259136"/>
            <a:ext cx="2142877" cy="320040"/>
          </a:xfrm>
          <a:prstGeom prst="rect">
            <a:avLst/>
          </a:prstGeom>
        </p:spPr>
      </p:pic>
    </p:spTree>
    <p:extLst>
      <p:ext uri="{BB962C8B-B14F-4D97-AF65-F5344CB8AC3E}">
        <p14:creationId xmlns:p14="http://schemas.microsoft.com/office/powerpoint/2010/main" val="226870167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 paragraph text/blue bk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3F552-BC78-5547-B935-AAC13C96F3E3}"/>
              </a:ext>
            </a:extLst>
          </p:cNvPr>
          <p:cNvSpPr/>
          <p:nvPr/>
        </p:nvSpPr>
        <p:spPr>
          <a:xfrm>
            <a:off x="1440874" y="1773383"/>
            <a:ext cx="10751127" cy="4749966"/>
          </a:xfrm>
          <a:prstGeom prst="rect">
            <a:avLst/>
          </a:prstGeom>
          <a:solidFill>
            <a:srgbClr val="1C7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A0050C74-FB7D-0047-98BD-CD4E11E2176A}"/>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4681A7F-49F4-4544-9D64-D65395F11AA0}"/>
              </a:ext>
            </a:extLst>
          </p:cNvPr>
          <p:cNvSpPr>
            <a:spLocks noGrp="1"/>
          </p:cNvSpPr>
          <p:nvPr>
            <p:ph type="title"/>
          </p:nvPr>
        </p:nvSpPr>
        <p:spPr>
          <a:xfrm>
            <a:off x="1440874" y="1207291"/>
            <a:ext cx="9533753" cy="798656"/>
          </a:xfrm>
        </p:spPr>
        <p:txBody>
          <a:bodyPr/>
          <a:lstStyle>
            <a:lvl1pPr>
              <a:defRPr>
                <a:solidFill>
                  <a:srgbClr val="A0A334"/>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4DAB084-D235-6D4B-BD37-584B0F1BB050}"/>
              </a:ext>
            </a:extLst>
          </p:cNvPr>
          <p:cNvSpPr>
            <a:spLocks noGrp="1"/>
          </p:cNvSpPr>
          <p:nvPr>
            <p:ph idx="1"/>
          </p:nvPr>
        </p:nvSpPr>
        <p:spPr>
          <a:xfrm>
            <a:off x="1670243" y="2216306"/>
            <a:ext cx="9785927" cy="3598863"/>
          </a:xfrm>
        </p:spPr>
        <p:txBody>
          <a:bodyPr lIns="0" tIns="0" rIns="0" bIns="0">
            <a:normAutofit/>
          </a:bodyPr>
          <a:lstStyle>
            <a:lvl1pPr marL="0" indent="0">
              <a:buClr>
                <a:srgbClr val="1C79B2"/>
              </a:buClr>
              <a:buSzPct val="75000"/>
              <a:buFontTx/>
              <a:buNone/>
              <a:defRPr sz="2400">
                <a:solidFill>
                  <a:schemeClr val="bg1"/>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A2593976-34A4-E44D-845A-1DB66084D7C3}"/>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A7B357B4-8005-48EC-8781-948DBA9DBE58}" type="datetime3">
              <a:rPr lang="en-US" smtClean="0"/>
              <a:t>31 July 2023</a:t>
            </a:fld>
            <a:endParaRPr lang="en-US" dirty="0"/>
          </a:p>
        </p:txBody>
      </p:sp>
      <p:sp>
        <p:nvSpPr>
          <p:cNvPr id="6" name="Slide Number Placeholder 5">
            <a:extLst>
              <a:ext uri="{FF2B5EF4-FFF2-40B4-BE49-F238E27FC236}">
                <a16:creationId xmlns:a16="http://schemas.microsoft.com/office/drawing/2014/main" id="{347D08E8-9C9B-614D-8F3F-427A9513B941}"/>
              </a:ext>
            </a:extLst>
          </p:cNvPr>
          <p:cNvSpPr>
            <a:spLocks noGrp="1"/>
          </p:cNvSpPr>
          <p:nvPr>
            <p:ph type="sldNum" sz="quarter" idx="12"/>
          </p:nvPr>
        </p:nvSpPr>
        <p:spPr>
          <a:xfrm>
            <a:off x="11104557" y="6417996"/>
            <a:ext cx="953193" cy="365125"/>
          </a:xfrm>
          <a:prstGeom prst="rect">
            <a:avLst/>
          </a:prstGeom>
        </p:spPr>
        <p:txBody>
          <a:bodyPr lIns="0" tIns="0" rIns="0" bIns="0" anchor="b" anchorCtr="0"/>
          <a:lstStyle>
            <a:lvl1pPr algn="r">
              <a:defRPr sz="1000">
                <a:solidFill>
                  <a:schemeClr val="bg1"/>
                </a:solidFill>
              </a:defRPr>
            </a:lvl1pPr>
          </a:lstStyle>
          <a:p>
            <a:fld id="{06358D0E-67EC-6949-9C82-A254AA2BEE6B}" type="slidenum">
              <a:rPr lang="en-US" smtClean="0"/>
              <a:pPr/>
              <a:t>‹#›</a:t>
            </a:fld>
            <a:endParaRPr lang="en-US" dirty="0"/>
          </a:p>
        </p:txBody>
      </p:sp>
      <p:sp>
        <p:nvSpPr>
          <p:cNvPr id="13" name="Rectangle 12">
            <a:extLst>
              <a:ext uri="{FF2B5EF4-FFF2-40B4-BE49-F238E27FC236}">
                <a16:creationId xmlns:a16="http://schemas.microsoft.com/office/drawing/2014/main" id="{B4F8173A-82E6-DC45-8713-AA2701C81A4E}"/>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620AD1C1-5C9B-0541-98EE-2617DA56B800}"/>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4" y="259136"/>
            <a:ext cx="2142877" cy="320040"/>
          </a:xfrm>
          <a:prstGeom prst="rect">
            <a:avLst/>
          </a:prstGeom>
        </p:spPr>
      </p:pic>
    </p:spTree>
    <p:extLst>
      <p:ext uri="{BB962C8B-B14F-4D97-AF65-F5344CB8AC3E}">
        <p14:creationId xmlns:p14="http://schemas.microsoft.com/office/powerpoint/2010/main" val="19475131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col bulleted text/green bk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3F552-BC78-5547-B935-AAC13C96F3E3}"/>
              </a:ext>
            </a:extLst>
          </p:cNvPr>
          <p:cNvSpPr/>
          <p:nvPr/>
        </p:nvSpPr>
        <p:spPr>
          <a:xfrm>
            <a:off x="1440874" y="1773382"/>
            <a:ext cx="4942993" cy="4749966"/>
          </a:xfrm>
          <a:prstGeom prst="rect">
            <a:avLst/>
          </a:prstGeom>
          <a:solidFill>
            <a:srgbClr val="A0A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A0050C74-FB7D-0047-98BD-CD4E11E2176A}"/>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4681A7F-49F4-4544-9D64-D65395F11AA0}"/>
              </a:ext>
            </a:extLst>
          </p:cNvPr>
          <p:cNvSpPr>
            <a:spLocks noGrp="1"/>
          </p:cNvSpPr>
          <p:nvPr>
            <p:ph type="title"/>
          </p:nvPr>
        </p:nvSpPr>
        <p:spPr>
          <a:xfrm>
            <a:off x="1440874" y="1194069"/>
            <a:ext cx="9533753" cy="798656"/>
          </a:xfrm>
        </p:spPr>
        <p:txBody>
          <a:bodyPr/>
          <a:lstStyle>
            <a:lvl1pPr>
              <a:defRPr>
                <a:solidFill>
                  <a:srgbClr val="1C79B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4DAB084-D235-6D4B-BD37-584B0F1BB050}"/>
              </a:ext>
            </a:extLst>
          </p:cNvPr>
          <p:cNvSpPr>
            <a:spLocks noGrp="1"/>
          </p:cNvSpPr>
          <p:nvPr>
            <p:ph idx="1"/>
          </p:nvPr>
        </p:nvSpPr>
        <p:spPr>
          <a:xfrm>
            <a:off x="1560945" y="1883797"/>
            <a:ext cx="4674811" cy="3598863"/>
          </a:xfrm>
        </p:spPr>
        <p:txBody>
          <a:bodyPr lIns="0" tIns="0" rIns="0" bIns="0">
            <a:normAutofit/>
          </a:bodyPr>
          <a:lstStyle>
            <a:lvl1pPr marL="0" indent="0">
              <a:buClr>
                <a:srgbClr val="1C79B2"/>
              </a:buClr>
              <a:buSzPct val="75000"/>
              <a:buFontTx/>
              <a:buNone/>
              <a:defRPr sz="2400">
                <a:solidFill>
                  <a:schemeClr val="bg1"/>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A2593976-34A4-E44D-845A-1DB66084D7C3}"/>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D8070BC1-4C54-4730-96EE-2F7B11E1D398}" type="datetime3">
              <a:rPr lang="en-US" smtClean="0"/>
              <a:t>31 July 2023</a:t>
            </a:fld>
            <a:endParaRPr lang="en-US" dirty="0"/>
          </a:p>
        </p:txBody>
      </p:sp>
      <p:sp>
        <p:nvSpPr>
          <p:cNvPr id="6" name="Slide Number Placeholder 5">
            <a:extLst>
              <a:ext uri="{FF2B5EF4-FFF2-40B4-BE49-F238E27FC236}">
                <a16:creationId xmlns:a16="http://schemas.microsoft.com/office/drawing/2014/main" id="{347D08E8-9C9B-614D-8F3F-427A9513B941}"/>
              </a:ext>
            </a:extLst>
          </p:cNvPr>
          <p:cNvSpPr>
            <a:spLocks noGrp="1"/>
          </p:cNvSpPr>
          <p:nvPr>
            <p:ph type="sldNum" sz="quarter" idx="12"/>
          </p:nvPr>
        </p:nvSpPr>
        <p:spPr>
          <a:xfrm>
            <a:off x="11104557" y="6417996"/>
            <a:ext cx="953193" cy="365125"/>
          </a:xfrm>
          <a:prstGeom prst="rect">
            <a:avLst/>
          </a:prstGeom>
        </p:spPr>
        <p:txBody>
          <a:bodyPr lIns="0" tIns="0" rIns="0" bIns="0" anchor="b" anchorCtr="0"/>
          <a:lstStyle>
            <a:lvl1pPr algn="r">
              <a:defRPr sz="1000">
                <a:solidFill>
                  <a:schemeClr val="bg1"/>
                </a:solidFill>
              </a:defRPr>
            </a:lvl1pPr>
          </a:lstStyle>
          <a:p>
            <a:fld id="{218820F6-0175-2043-A430-23D2FDE9464E}" type="slidenum">
              <a:rPr lang="en-US" smtClean="0"/>
              <a:pPr/>
              <a:t>‹#›</a:t>
            </a:fld>
            <a:endParaRPr lang="en-US" dirty="0"/>
          </a:p>
        </p:txBody>
      </p:sp>
      <p:sp>
        <p:nvSpPr>
          <p:cNvPr id="12" name="Rectangle 11">
            <a:extLst>
              <a:ext uri="{FF2B5EF4-FFF2-40B4-BE49-F238E27FC236}">
                <a16:creationId xmlns:a16="http://schemas.microsoft.com/office/drawing/2014/main" id="{89E4EED8-55ED-A04C-9E7A-D4D67B106A9A}"/>
              </a:ext>
            </a:extLst>
          </p:cNvPr>
          <p:cNvSpPr/>
          <p:nvPr/>
        </p:nvSpPr>
        <p:spPr>
          <a:xfrm>
            <a:off x="6705601" y="1773382"/>
            <a:ext cx="4983635" cy="4749966"/>
          </a:xfrm>
          <a:prstGeom prst="rect">
            <a:avLst/>
          </a:prstGeom>
          <a:solidFill>
            <a:srgbClr val="A0A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Content Placeholder 2">
            <a:extLst>
              <a:ext uri="{FF2B5EF4-FFF2-40B4-BE49-F238E27FC236}">
                <a16:creationId xmlns:a16="http://schemas.microsoft.com/office/drawing/2014/main" id="{7C3F0FC0-80CD-3540-B7A2-1DE4C1E40A5C}"/>
              </a:ext>
            </a:extLst>
          </p:cNvPr>
          <p:cNvSpPr>
            <a:spLocks noGrp="1"/>
          </p:cNvSpPr>
          <p:nvPr>
            <p:ph idx="13"/>
          </p:nvPr>
        </p:nvSpPr>
        <p:spPr>
          <a:xfrm>
            <a:off x="6885998" y="1919500"/>
            <a:ext cx="4604039" cy="3598863"/>
          </a:xfrm>
        </p:spPr>
        <p:txBody>
          <a:bodyPr lIns="0" tIns="0" rIns="0" bIns="0">
            <a:normAutofit/>
          </a:bodyPr>
          <a:lstStyle>
            <a:lvl1pPr marL="0" indent="0">
              <a:buClr>
                <a:srgbClr val="1C79B2"/>
              </a:buClr>
              <a:buSzPct val="75000"/>
              <a:buFontTx/>
              <a:buNone/>
              <a:defRPr sz="2400">
                <a:solidFill>
                  <a:schemeClr val="bg1"/>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15" name="Rectangle 14">
            <a:extLst>
              <a:ext uri="{FF2B5EF4-FFF2-40B4-BE49-F238E27FC236}">
                <a16:creationId xmlns:a16="http://schemas.microsoft.com/office/drawing/2014/main" id="{A251C07B-90FC-A24B-A3E9-7BC98FEECFA3}"/>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6" name="Straight Connector 15">
            <a:extLst>
              <a:ext uri="{FF2B5EF4-FFF2-40B4-BE49-F238E27FC236}">
                <a16:creationId xmlns:a16="http://schemas.microsoft.com/office/drawing/2014/main" id="{B9F9CCB4-1764-A341-8149-822FE218C60B}"/>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4" y="259136"/>
            <a:ext cx="2142877" cy="320040"/>
          </a:xfrm>
          <a:prstGeom prst="rect">
            <a:avLst/>
          </a:prstGeom>
        </p:spPr>
      </p:pic>
    </p:spTree>
    <p:extLst>
      <p:ext uri="{BB962C8B-B14F-4D97-AF65-F5344CB8AC3E}">
        <p14:creationId xmlns:p14="http://schemas.microsoft.com/office/powerpoint/2010/main" val="2500177920"/>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col paragraph text/light grey bk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E3F552-BC78-5547-B935-AAC13C96F3E3}"/>
              </a:ext>
            </a:extLst>
          </p:cNvPr>
          <p:cNvSpPr/>
          <p:nvPr/>
        </p:nvSpPr>
        <p:spPr>
          <a:xfrm>
            <a:off x="1440874" y="1524000"/>
            <a:ext cx="10751127" cy="49993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A0050C74-FB7D-0047-98BD-CD4E11E2176A}"/>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4681A7F-49F4-4544-9D64-D65395F11AA0}"/>
              </a:ext>
            </a:extLst>
          </p:cNvPr>
          <p:cNvSpPr>
            <a:spLocks noGrp="1"/>
          </p:cNvSpPr>
          <p:nvPr>
            <p:ph type="title"/>
          </p:nvPr>
        </p:nvSpPr>
        <p:spPr>
          <a:xfrm>
            <a:off x="1440874" y="1166951"/>
            <a:ext cx="9533753" cy="798656"/>
          </a:xfrm>
        </p:spPr>
        <p:txBody>
          <a:bodyPr/>
          <a:lstStyle>
            <a:lvl1pPr>
              <a:defRPr>
                <a:solidFill>
                  <a:srgbClr val="1C79B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4DAB084-D235-6D4B-BD37-584B0F1BB050}"/>
              </a:ext>
            </a:extLst>
          </p:cNvPr>
          <p:cNvSpPr>
            <a:spLocks noGrp="1"/>
          </p:cNvSpPr>
          <p:nvPr>
            <p:ph idx="1"/>
          </p:nvPr>
        </p:nvSpPr>
        <p:spPr>
          <a:xfrm>
            <a:off x="1453332" y="1909732"/>
            <a:ext cx="10263443" cy="3722265"/>
          </a:xfrm>
        </p:spPr>
        <p:txBody>
          <a:bodyPr lIns="0" tIns="0" rIns="0" bIns="0">
            <a:normAutofit/>
          </a:bodyPr>
          <a:lstStyle>
            <a:lvl1pPr marL="0" indent="0">
              <a:buClr>
                <a:srgbClr val="1C79B2"/>
              </a:buClr>
              <a:buSzPct val="75000"/>
              <a:buFontTx/>
              <a:buNone/>
              <a:defRPr sz="2400">
                <a:solidFill>
                  <a:srgbClr val="162947"/>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A2593976-34A4-E44D-845A-1DB66084D7C3}"/>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1245DF1B-D548-46E3-BE3F-21682610C61E}" type="datetime3">
              <a:rPr lang="en-US" smtClean="0"/>
              <a:t>31 July 2023</a:t>
            </a:fld>
            <a:endParaRPr lang="en-US" dirty="0"/>
          </a:p>
        </p:txBody>
      </p:sp>
      <p:sp>
        <p:nvSpPr>
          <p:cNvPr id="6" name="Slide Number Placeholder 5">
            <a:extLst>
              <a:ext uri="{FF2B5EF4-FFF2-40B4-BE49-F238E27FC236}">
                <a16:creationId xmlns:a16="http://schemas.microsoft.com/office/drawing/2014/main" id="{347D08E8-9C9B-614D-8F3F-427A9513B941}"/>
              </a:ext>
            </a:extLst>
          </p:cNvPr>
          <p:cNvSpPr>
            <a:spLocks noGrp="1"/>
          </p:cNvSpPr>
          <p:nvPr>
            <p:ph type="sldNum" sz="quarter" idx="12"/>
          </p:nvPr>
        </p:nvSpPr>
        <p:spPr>
          <a:xfrm>
            <a:off x="11104557" y="6417996"/>
            <a:ext cx="953193" cy="365125"/>
          </a:xfrm>
          <a:prstGeom prst="rect">
            <a:avLst/>
          </a:prstGeom>
        </p:spPr>
        <p:txBody>
          <a:bodyPr lIns="0" tIns="0" rIns="0" bIns="0" anchor="b" anchorCtr="0"/>
          <a:lstStyle>
            <a:lvl1pPr algn="r">
              <a:defRPr sz="1000">
                <a:solidFill>
                  <a:schemeClr val="bg1"/>
                </a:solidFill>
              </a:defRPr>
            </a:lvl1pPr>
          </a:lstStyle>
          <a:p>
            <a:fld id="{C576431C-2C27-A346-A7D5-527999EEF868}" type="slidenum">
              <a:rPr lang="en-US" smtClean="0"/>
              <a:pPr/>
              <a:t>‹#›</a:t>
            </a:fld>
            <a:endParaRPr lang="en-US" dirty="0"/>
          </a:p>
        </p:txBody>
      </p:sp>
      <p:sp>
        <p:nvSpPr>
          <p:cNvPr id="13" name="Rectangle 12">
            <a:extLst>
              <a:ext uri="{FF2B5EF4-FFF2-40B4-BE49-F238E27FC236}">
                <a16:creationId xmlns:a16="http://schemas.microsoft.com/office/drawing/2014/main" id="{990411A7-0E1F-9943-A08F-68C569E3E480}"/>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4" name="Straight Connector 13">
            <a:extLst>
              <a:ext uri="{FF2B5EF4-FFF2-40B4-BE49-F238E27FC236}">
                <a16:creationId xmlns:a16="http://schemas.microsoft.com/office/drawing/2014/main" id="{4B5E0073-D9C8-C14E-944B-213DACB84722}"/>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4" y="259136"/>
            <a:ext cx="2142877" cy="320040"/>
          </a:xfrm>
          <a:prstGeom prst="rect">
            <a:avLst/>
          </a:prstGeom>
        </p:spPr>
      </p:pic>
    </p:spTree>
    <p:extLst>
      <p:ext uri="{BB962C8B-B14F-4D97-AF65-F5344CB8AC3E}">
        <p14:creationId xmlns:p14="http://schemas.microsoft.com/office/powerpoint/2010/main" val="30535396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 col paragraph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50C74-FB7D-0047-98BD-CD4E11E2176A}"/>
              </a:ext>
            </a:extLst>
          </p:cNvPr>
          <p:cNvSpPr/>
          <p:nvPr/>
        </p:nvSpPr>
        <p:spPr>
          <a:xfrm>
            <a:off x="1440874" y="6523349"/>
            <a:ext cx="10751127" cy="351421"/>
          </a:xfrm>
          <a:prstGeom prst="rect">
            <a:avLst/>
          </a:prstGeom>
          <a:solidFill>
            <a:srgbClr val="1629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44681A7F-49F4-4544-9D64-D65395F11AA0}"/>
              </a:ext>
            </a:extLst>
          </p:cNvPr>
          <p:cNvSpPr>
            <a:spLocks noGrp="1"/>
          </p:cNvSpPr>
          <p:nvPr>
            <p:ph type="title"/>
          </p:nvPr>
        </p:nvSpPr>
        <p:spPr>
          <a:xfrm>
            <a:off x="1440874" y="1172786"/>
            <a:ext cx="9533753" cy="798656"/>
          </a:xfrm>
        </p:spPr>
        <p:txBody>
          <a:bodyPr/>
          <a:lstStyle>
            <a:lvl1pPr>
              <a:defRPr>
                <a:solidFill>
                  <a:srgbClr val="1C79B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4DAB084-D235-6D4B-BD37-584B0F1BB050}"/>
              </a:ext>
            </a:extLst>
          </p:cNvPr>
          <p:cNvSpPr>
            <a:spLocks noGrp="1"/>
          </p:cNvSpPr>
          <p:nvPr>
            <p:ph idx="1"/>
          </p:nvPr>
        </p:nvSpPr>
        <p:spPr>
          <a:xfrm>
            <a:off x="1440874" y="1971443"/>
            <a:ext cx="10107660" cy="4217799"/>
          </a:xfrm>
        </p:spPr>
        <p:txBody>
          <a:bodyPr lIns="0" tIns="0" rIns="0" bIns="0">
            <a:normAutofit/>
          </a:bodyPr>
          <a:lstStyle>
            <a:lvl1pPr marL="0" indent="0">
              <a:buClr>
                <a:srgbClr val="1C79B2"/>
              </a:buClr>
              <a:buSzPct val="75000"/>
              <a:buFontTx/>
              <a:buNone/>
              <a:defRPr sz="2400">
                <a:solidFill>
                  <a:schemeClr val="tx1">
                    <a:lumMod val="50000"/>
                    <a:lumOff val="50000"/>
                  </a:schemeClr>
                </a:solidFill>
                <a:latin typeface="+mj-lt"/>
              </a:defRPr>
            </a:lvl1pPr>
            <a:lvl2pPr marL="514350" indent="-171450">
              <a:buClr>
                <a:srgbClr val="1C79B2"/>
              </a:buClr>
              <a:buSzPct val="75000"/>
              <a:buFont typeface="Wingdings" pitchFamily="2" charset="2"/>
              <a:buChar char="§"/>
              <a:defRPr sz="2000">
                <a:solidFill>
                  <a:schemeClr val="tx1">
                    <a:lumMod val="50000"/>
                    <a:lumOff val="50000"/>
                  </a:schemeClr>
                </a:solidFill>
              </a:defRPr>
            </a:lvl2pPr>
            <a:lvl3pPr marL="685800" indent="0">
              <a:buClr>
                <a:srgbClr val="1C79B2"/>
              </a:buClr>
              <a:buSzPct val="75000"/>
              <a:buFont typeface="Wingdings" pitchFamily="2" charset="2"/>
              <a:buNone/>
              <a:defRPr sz="2000">
                <a:solidFill>
                  <a:schemeClr val="tx1">
                    <a:lumMod val="50000"/>
                    <a:lumOff val="50000"/>
                  </a:schemeClr>
                </a:solidFill>
              </a:defRPr>
            </a:lvl3pPr>
            <a:lvl4pPr marL="1200150" indent="-171450">
              <a:buClr>
                <a:srgbClr val="1C79B2"/>
              </a:buClr>
              <a:buSzPct val="75000"/>
              <a:buFont typeface="Wingdings" pitchFamily="2" charset="2"/>
              <a:buChar char="§"/>
              <a:defRPr sz="2000">
                <a:solidFill>
                  <a:schemeClr val="tx1">
                    <a:lumMod val="50000"/>
                    <a:lumOff val="50000"/>
                  </a:schemeClr>
                </a:solidFill>
              </a:defRPr>
            </a:lvl4pPr>
            <a:lvl5pPr marL="1543050" indent="-171450">
              <a:buClr>
                <a:srgbClr val="1C79B2"/>
              </a:buClr>
              <a:buSzPct val="75000"/>
              <a:buFont typeface="Wingdings" pitchFamily="2" charset="2"/>
              <a:buChar char="§"/>
              <a:defRPr sz="2000">
                <a:solidFill>
                  <a:schemeClr val="tx1">
                    <a:lumMod val="50000"/>
                    <a:lumOff val="50000"/>
                  </a:schemeClr>
                </a:solidFill>
              </a:defRPr>
            </a:lvl5pPr>
          </a:lstStyle>
          <a:p>
            <a:pPr lvl="0"/>
            <a:r>
              <a:rPr lang="en-US"/>
              <a:t>Edit Master text styles</a:t>
            </a:r>
          </a:p>
          <a:p>
            <a:pPr lvl="1"/>
            <a:r>
              <a:rPr lang="en-US"/>
              <a:t>Second level</a:t>
            </a:r>
          </a:p>
        </p:txBody>
      </p:sp>
      <p:sp>
        <p:nvSpPr>
          <p:cNvPr id="4" name="Date Placeholder 3">
            <a:extLst>
              <a:ext uri="{FF2B5EF4-FFF2-40B4-BE49-F238E27FC236}">
                <a16:creationId xmlns:a16="http://schemas.microsoft.com/office/drawing/2014/main" id="{A2593976-34A4-E44D-845A-1DB66084D7C3}"/>
              </a:ext>
            </a:extLst>
          </p:cNvPr>
          <p:cNvSpPr>
            <a:spLocks noGrp="1"/>
          </p:cNvSpPr>
          <p:nvPr>
            <p:ph type="dt" sz="half" idx="10"/>
          </p:nvPr>
        </p:nvSpPr>
        <p:spPr>
          <a:xfrm>
            <a:off x="1551711" y="6417996"/>
            <a:ext cx="3197016" cy="365125"/>
          </a:xfrm>
          <a:prstGeom prst="rect">
            <a:avLst/>
          </a:prstGeom>
        </p:spPr>
        <p:txBody>
          <a:bodyPr lIns="0" tIns="0" rIns="0" bIns="0" anchor="b" anchorCtr="0"/>
          <a:lstStyle>
            <a:lvl1pPr>
              <a:defRPr sz="1000">
                <a:solidFill>
                  <a:schemeClr val="bg1"/>
                </a:solidFill>
                <a:latin typeface="+mj-lt"/>
              </a:defRPr>
            </a:lvl1pPr>
          </a:lstStyle>
          <a:p>
            <a:fld id="{0F18818B-FD85-43E1-B9E3-09EDBE89638E}" type="datetime3">
              <a:rPr lang="en-US" smtClean="0"/>
              <a:t>31 July 2023</a:t>
            </a:fld>
            <a:endParaRPr lang="en-US" dirty="0"/>
          </a:p>
        </p:txBody>
      </p:sp>
      <p:sp>
        <p:nvSpPr>
          <p:cNvPr id="6" name="Slide Number Placeholder 5">
            <a:extLst>
              <a:ext uri="{FF2B5EF4-FFF2-40B4-BE49-F238E27FC236}">
                <a16:creationId xmlns:a16="http://schemas.microsoft.com/office/drawing/2014/main" id="{347D08E8-9C9B-614D-8F3F-427A9513B941}"/>
              </a:ext>
            </a:extLst>
          </p:cNvPr>
          <p:cNvSpPr>
            <a:spLocks noGrp="1"/>
          </p:cNvSpPr>
          <p:nvPr>
            <p:ph type="sldNum" sz="quarter" idx="12"/>
          </p:nvPr>
        </p:nvSpPr>
        <p:spPr>
          <a:xfrm>
            <a:off x="11104557" y="6417996"/>
            <a:ext cx="953193" cy="365125"/>
          </a:xfrm>
          <a:prstGeom prst="rect">
            <a:avLst/>
          </a:prstGeom>
        </p:spPr>
        <p:txBody>
          <a:bodyPr lIns="0" tIns="0" rIns="0" bIns="0" anchor="b" anchorCtr="0"/>
          <a:lstStyle>
            <a:lvl1pPr algn="r">
              <a:defRPr sz="1000">
                <a:solidFill>
                  <a:schemeClr val="bg1"/>
                </a:solidFill>
              </a:defRPr>
            </a:lvl1pPr>
          </a:lstStyle>
          <a:p>
            <a:fld id="{4CA8CC9F-CC88-D443-80DB-C71474F42F42}" type="slidenum">
              <a:rPr lang="en-US" smtClean="0"/>
              <a:pPr/>
              <a:t>‹#›</a:t>
            </a:fld>
            <a:endParaRPr lang="en-US" dirty="0"/>
          </a:p>
        </p:txBody>
      </p:sp>
      <p:sp>
        <p:nvSpPr>
          <p:cNvPr id="12" name="Rectangle 11">
            <a:extLst>
              <a:ext uri="{FF2B5EF4-FFF2-40B4-BE49-F238E27FC236}">
                <a16:creationId xmlns:a16="http://schemas.microsoft.com/office/drawing/2014/main" id="{6F96ACE0-A964-EE44-8EF2-E3CDE14C1323}"/>
              </a:ext>
            </a:extLst>
          </p:cNvPr>
          <p:cNvSpPr/>
          <p:nvPr/>
        </p:nvSpPr>
        <p:spPr>
          <a:xfrm>
            <a:off x="1" y="332850"/>
            <a:ext cx="322913" cy="242185"/>
          </a:xfrm>
          <a:prstGeom prst="rect">
            <a:avLst/>
          </a:prstGeom>
          <a:solidFill>
            <a:srgbClr val="EB8C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3" name="Straight Connector 12">
            <a:extLst>
              <a:ext uri="{FF2B5EF4-FFF2-40B4-BE49-F238E27FC236}">
                <a16:creationId xmlns:a16="http://schemas.microsoft.com/office/drawing/2014/main" id="{E1B9AB74-328C-2647-9E56-EDE5FD5E03F6}"/>
              </a:ext>
            </a:extLst>
          </p:cNvPr>
          <p:cNvCxnSpPr>
            <a:cxnSpLocks/>
          </p:cNvCxnSpPr>
          <p:nvPr/>
        </p:nvCxnSpPr>
        <p:spPr>
          <a:xfrm>
            <a:off x="3799368" y="575034"/>
            <a:ext cx="8392632" cy="0"/>
          </a:xfrm>
          <a:prstGeom prst="line">
            <a:avLst/>
          </a:prstGeom>
          <a:ln w="12700">
            <a:solidFill>
              <a:srgbClr val="162947"/>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544" y="259136"/>
            <a:ext cx="2142877" cy="320040"/>
          </a:xfrm>
          <a:prstGeom prst="rect">
            <a:avLst/>
          </a:prstGeom>
        </p:spPr>
      </p:pic>
    </p:spTree>
    <p:extLst>
      <p:ext uri="{BB962C8B-B14F-4D97-AF65-F5344CB8AC3E}">
        <p14:creationId xmlns:p14="http://schemas.microsoft.com/office/powerpoint/2010/main" val="305874192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EB1050-1967-E64A-B33B-1536C7339277}"/>
              </a:ext>
            </a:extLst>
          </p:cNvPr>
          <p:cNvSpPr>
            <a:spLocks noGrp="1"/>
          </p:cNvSpPr>
          <p:nvPr>
            <p:ph type="title"/>
          </p:nvPr>
        </p:nvSpPr>
        <p:spPr>
          <a:xfrm>
            <a:off x="838200" y="537947"/>
            <a:ext cx="9997440" cy="798656"/>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69135B-0729-774A-9353-3F40A25AC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E883C931-E592-5C44-86D5-C07463F5F3E7}"/>
              </a:ext>
            </a:extLst>
          </p:cNvPr>
          <p:cNvSpPr txBox="1">
            <a:spLocks/>
          </p:cNvSpPr>
          <p:nvPr/>
        </p:nvSpPr>
        <p:spPr>
          <a:xfrm>
            <a:off x="1551709" y="6356352"/>
            <a:ext cx="2029691" cy="365125"/>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50D548-37A9-BF45-87E0-5E70F99A190C}" type="datetime3">
              <a:rPr lang="en-US" sz="1000" smtClean="0">
                <a:solidFill>
                  <a:schemeClr val="bg1">
                    <a:lumMod val="50000"/>
                  </a:schemeClr>
                </a:solidFill>
                <a:latin typeface="+mj-lt"/>
              </a:rPr>
              <a:pPr/>
              <a:t>31 July 2023</a:t>
            </a:fld>
            <a:endParaRPr lang="en-US" sz="1000" dirty="0">
              <a:solidFill>
                <a:schemeClr val="bg1">
                  <a:lumMod val="50000"/>
                </a:schemeClr>
              </a:solidFill>
              <a:latin typeface="+mj-lt"/>
            </a:endParaRPr>
          </a:p>
        </p:txBody>
      </p:sp>
      <p:sp>
        <p:nvSpPr>
          <p:cNvPr id="8" name="Slide Number Placeholder 5">
            <a:extLst>
              <a:ext uri="{FF2B5EF4-FFF2-40B4-BE49-F238E27FC236}">
                <a16:creationId xmlns:a16="http://schemas.microsoft.com/office/drawing/2014/main" id="{ED24BA2D-5386-A14C-B58E-554AA761917E}"/>
              </a:ext>
            </a:extLst>
          </p:cNvPr>
          <p:cNvSpPr txBox="1">
            <a:spLocks/>
          </p:cNvSpPr>
          <p:nvPr/>
        </p:nvSpPr>
        <p:spPr>
          <a:xfrm>
            <a:off x="9030006" y="6356352"/>
            <a:ext cx="2890101" cy="365125"/>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8706C6-BC3B-174B-92C1-8F6022C95996}" type="slidenum">
              <a:rPr lang="en-US" sz="1000" smtClean="0">
                <a:solidFill>
                  <a:schemeClr val="bg1"/>
                </a:solidFill>
                <a:latin typeface="+mj-lt"/>
              </a:rPr>
              <a:pPr algn="r"/>
              <a:t>‹#›</a:t>
            </a:fld>
            <a:endParaRPr lang="en-US" sz="1000" dirty="0">
              <a:solidFill>
                <a:schemeClr val="bg1"/>
              </a:solidFill>
              <a:latin typeface="+mj-lt"/>
            </a:endParaRPr>
          </a:p>
        </p:txBody>
      </p:sp>
    </p:spTree>
    <p:extLst>
      <p:ext uri="{BB962C8B-B14F-4D97-AF65-F5344CB8AC3E}">
        <p14:creationId xmlns:p14="http://schemas.microsoft.com/office/powerpoint/2010/main" val="164606276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Lst>
  <p:transition spd="slow">
    <p:fade/>
  </p:transition>
  <p:hf hdr="0" dt="0"/>
  <p:txStyles>
    <p:titleStyle>
      <a:lvl1pPr algn="l" defTabSz="685800" rtl="0" eaLnBrk="1" latinLnBrk="0" hangingPunct="1">
        <a:lnSpc>
          <a:spcPct val="90000"/>
        </a:lnSpc>
        <a:spcBef>
          <a:spcPct val="0"/>
        </a:spcBef>
        <a:buNone/>
        <a:defRPr sz="3300" kern="1200">
          <a:solidFill>
            <a:schemeClr val="bg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800" b="1" dirty="0" smtClean="0">
                <a:latin typeface="Calibri" panose="020F0502020204030204"/>
                <a:cs typeface="Segoe UI"/>
              </a:rPr>
              <a:t>How to Audit Processes and Implement Change Based on Legal Case Studies, Trends, and Future Predictions</a:t>
            </a:r>
            <a:endParaRPr lang="en-US" dirty="0"/>
          </a:p>
        </p:txBody>
      </p:sp>
    </p:spTree>
    <p:extLst>
      <p:ext uri="{BB962C8B-B14F-4D97-AF65-F5344CB8AC3E}">
        <p14:creationId xmlns:p14="http://schemas.microsoft.com/office/powerpoint/2010/main" val="219326932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Guidance Regarding Artificial Intelligence</a:t>
            </a:r>
          </a:p>
        </p:txBody>
      </p:sp>
      <p:sp>
        <p:nvSpPr>
          <p:cNvPr id="3" name="Content Placeholder 2"/>
          <p:cNvSpPr>
            <a:spLocks noGrp="1"/>
          </p:cNvSpPr>
          <p:nvPr>
            <p:ph idx="1"/>
          </p:nvPr>
        </p:nvSpPr>
        <p:spPr/>
        <p:txBody>
          <a:bodyPr/>
          <a:lstStyle/>
          <a:p>
            <a:r>
              <a:rPr lang="en-US" dirty="0"/>
              <a:t>Be careful screening out prospective or current employees</a:t>
            </a:r>
          </a:p>
          <a:p>
            <a:r>
              <a:rPr lang="en-US" dirty="0"/>
              <a:t>Offer alternative assessments as a reasonable accommodation</a:t>
            </a:r>
          </a:p>
          <a:p>
            <a:r>
              <a:rPr lang="en-US" dirty="0"/>
              <a:t>Be aware of rights to privacy and overlap with the National Labor Relations Act</a:t>
            </a:r>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9</a:t>
            </a:fld>
            <a:endParaRPr lang="en-US" dirty="0"/>
          </a:p>
        </p:txBody>
      </p:sp>
    </p:spTree>
    <p:extLst>
      <p:ext uri="{BB962C8B-B14F-4D97-AF65-F5344CB8AC3E}">
        <p14:creationId xmlns:p14="http://schemas.microsoft.com/office/powerpoint/2010/main" val="98410000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FTC Ban and Non-competes</a:t>
            </a:r>
          </a:p>
        </p:txBody>
      </p:sp>
      <p:sp>
        <p:nvSpPr>
          <p:cNvPr id="3" name="Content Placeholder 2"/>
          <p:cNvSpPr>
            <a:spLocks noGrp="1"/>
          </p:cNvSpPr>
          <p:nvPr>
            <p:ph idx="1"/>
          </p:nvPr>
        </p:nvSpPr>
        <p:spPr/>
        <p:txBody>
          <a:bodyPr/>
          <a:lstStyle/>
          <a:p>
            <a:r>
              <a:rPr lang="en-US" dirty="0"/>
              <a:t>On January 5, 2023 the FTC proposed a ban on </a:t>
            </a:r>
            <a:r>
              <a:rPr lang="en-US" dirty="0" err="1"/>
              <a:t>noncompetes</a:t>
            </a:r>
            <a:endParaRPr lang="en-US" dirty="0"/>
          </a:p>
          <a:p>
            <a:r>
              <a:rPr lang="en-US" dirty="0"/>
              <a:t>The Federal Trade Commission (FTC) issued a proposed rule to prohibit employers from enforcing non-compete agreements against former employees, contractors, and other workers.</a:t>
            </a:r>
          </a:p>
          <a:p>
            <a:r>
              <a:rPr lang="en-US" dirty="0"/>
              <a:t>Strategies to review restrictive covenants</a:t>
            </a:r>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10</a:t>
            </a:fld>
            <a:endParaRPr lang="en-US" dirty="0"/>
          </a:p>
        </p:txBody>
      </p:sp>
    </p:spTree>
    <p:extLst>
      <p:ext uri="{BB962C8B-B14F-4D97-AF65-F5344CB8AC3E}">
        <p14:creationId xmlns:p14="http://schemas.microsoft.com/office/powerpoint/2010/main" val="251274087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Arbitration Agreement updates</a:t>
            </a:r>
          </a:p>
        </p:txBody>
      </p:sp>
      <p:sp>
        <p:nvSpPr>
          <p:cNvPr id="3" name="Content Placeholder 2"/>
          <p:cNvSpPr>
            <a:spLocks noGrp="1"/>
          </p:cNvSpPr>
          <p:nvPr>
            <p:ph idx="1"/>
          </p:nvPr>
        </p:nvSpPr>
        <p:spPr/>
        <p:txBody>
          <a:bodyPr/>
          <a:lstStyle/>
          <a:p>
            <a:r>
              <a:rPr lang="en-US" dirty="0"/>
              <a:t>Just last year, President Biden signed into law the Ending Forced Arbitration of Sexual Assault and Sexual Harassment Act (“EFAA”). The EFAA amends the FAA and gives employees the option to invalidate arbitration agreements with respect to sexual assault and sexual harassment claims.</a:t>
            </a:r>
          </a:p>
          <a:p>
            <a:endParaRPr lang="en-US" dirty="0"/>
          </a:p>
          <a:p>
            <a:r>
              <a:rPr lang="en-US" dirty="0"/>
              <a:t>For example, in South Carolina, the Uniform Arbitration Act mandates that arbitration agreements are typed in underlined capital letters, or highlighted prominently, on the first page of a contract. </a:t>
            </a:r>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11</a:t>
            </a:fld>
            <a:endParaRPr lang="en-US" dirty="0"/>
          </a:p>
        </p:txBody>
      </p:sp>
    </p:spTree>
    <p:extLst>
      <p:ext uri="{BB962C8B-B14F-4D97-AF65-F5344CB8AC3E}">
        <p14:creationId xmlns:p14="http://schemas.microsoft.com/office/powerpoint/2010/main" val="287830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No-Fault Attendance Policy Updates</a:t>
            </a:r>
          </a:p>
        </p:txBody>
      </p:sp>
      <p:sp>
        <p:nvSpPr>
          <p:cNvPr id="3" name="Content Placeholder 2"/>
          <p:cNvSpPr>
            <a:spLocks noGrp="1"/>
          </p:cNvSpPr>
          <p:nvPr>
            <p:ph idx="1"/>
          </p:nvPr>
        </p:nvSpPr>
        <p:spPr/>
        <p:txBody>
          <a:bodyPr/>
          <a:lstStyle/>
          <a:p>
            <a:r>
              <a:rPr lang="en-US" dirty="0"/>
              <a:t>No-fault attendance policies can pose issues if they fail to differentiate between legally protected leave and other types of attendance-related issues. </a:t>
            </a:r>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12</a:t>
            </a:fld>
            <a:endParaRPr lang="en-US" dirty="0"/>
          </a:p>
        </p:txBody>
      </p:sp>
    </p:spTree>
    <p:extLst>
      <p:ext uri="{BB962C8B-B14F-4D97-AF65-F5344CB8AC3E}">
        <p14:creationId xmlns:p14="http://schemas.microsoft.com/office/powerpoint/2010/main" val="132770829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Separation Agreements under Attack</a:t>
            </a:r>
          </a:p>
        </p:txBody>
      </p:sp>
      <p:sp>
        <p:nvSpPr>
          <p:cNvPr id="3" name="Content Placeholder 2"/>
          <p:cNvSpPr>
            <a:spLocks noGrp="1"/>
          </p:cNvSpPr>
          <p:nvPr>
            <p:ph idx="1"/>
          </p:nvPr>
        </p:nvSpPr>
        <p:spPr/>
        <p:txBody>
          <a:bodyPr/>
          <a:lstStyle/>
          <a:p>
            <a:r>
              <a:rPr lang="en-US" dirty="0"/>
              <a:t>The NLRB reversed </a:t>
            </a:r>
            <a:r>
              <a:rPr lang="en-US" i="1" dirty="0"/>
              <a:t>Baylor University Medical Center</a:t>
            </a:r>
            <a:r>
              <a:rPr lang="en-US" dirty="0"/>
              <a:t> (“</a:t>
            </a:r>
            <a:r>
              <a:rPr lang="en-US" i="1" dirty="0"/>
              <a:t>Baylor</a:t>
            </a:r>
            <a:r>
              <a:rPr lang="en-US" dirty="0"/>
              <a:t>”) and </a:t>
            </a:r>
            <a:r>
              <a:rPr lang="en-US" i="1" dirty="0"/>
              <a:t>International Game Technology</a:t>
            </a:r>
            <a:r>
              <a:rPr lang="en-US" dirty="0"/>
              <a:t> (“</a:t>
            </a:r>
            <a:r>
              <a:rPr lang="en-US" i="1" dirty="0"/>
              <a:t>IGT</a:t>
            </a:r>
            <a:r>
              <a:rPr lang="en-US" dirty="0"/>
              <a:t>”) finding that the simple proffering of a severance agreement with the confidentiality and non-disclosure provisions violated the Act in a union employer.</a:t>
            </a:r>
          </a:p>
          <a:p>
            <a:endParaRPr lang="en-US" dirty="0"/>
          </a:p>
          <a:p>
            <a:r>
              <a:rPr lang="en-US" dirty="0"/>
              <a:t>The Board reasoned that the provisions – along with the substantial monetary and injunctive relief specified for violations of the provisions – had a “chilling effect” on lawful activity, such as the right to discuss and engage in activities for the employees’ mutual aid and protection.</a:t>
            </a:r>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13</a:t>
            </a:fld>
            <a:endParaRPr lang="en-US" dirty="0"/>
          </a:p>
        </p:txBody>
      </p:sp>
    </p:spTree>
    <p:extLst>
      <p:ext uri="{BB962C8B-B14F-4D97-AF65-F5344CB8AC3E}">
        <p14:creationId xmlns:p14="http://schemas.microsoft.com/office/powerpoint/2010/main" val="309559932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Pay Transparency /Salary History</a:t>
            </a:r>
          </a:p>
        </p:txBody>
      </p:sp>
      <p:sp>
        <p:nvSpPr>
          <p:cNvPr id="3" name="Content Placeholder 2"/>
          <p:cNvSpPr>
            <a:spLocks noGrp="1"/>
          </p:cNvSpPr>
          <p:nvPr>
            <p:ph idx="1"/>
          </p:nvPr>
        </p:nvSpPr>
        <p:spPr/>
        <p:txBody>
          <a:bodyPr>
            <a:normAutofit/>
          </a:bodyPr>
          <a:lstStyle/>
          <a:p>
            <a:pPr marL="0" indent="0">
              <a:buNone/>
            </a:pPr>
            <a:r>
              <a:rPr lang="en-US" b="1" dirty="0">
                <a:solidFill>
                  <a:srgbClr val="444444"/>
                </a:solidFill>
                <a:cs typeface="Segoe UI Semibold" panose="020B0702040204020203" pitchFamily="34" charset="0"/>
              </a:rPr>
              <a:t>Ongoing Trent Alert!</a:t>
            </a:r>
          </a:p>
          <a:p>
            <a:pPr marL="0" indent="0">
              <a:buNone/>
            </a:pPr>
            <a:endParaRPr lang="en-US" b="1" dirty="0">
              <a:solidFill>
                <a:srgbClr val="444444"/>
              </a:solidFill>
              <a:cs typeface="Segoe UI Semibold" panose="020B0702040204020203" pitchFamily="34" charset="0"/>
            </a:endParaRPr>
          </a:p>
          <a:p>
            <a:r>
              <a:rPr lang="en-US" dirty="0">
                <a:solidFill>
                  <a:srgbClr val="444444"/>
                </a:solidFill>
                <a:cs typeface="Segoe UI Semibold" panose="020B0702040204020203" pitchFamily="34" charset="0"/>
              </a:rPr>
              <a:t>Several states are requiring the proactive disclosure of salary ranges for job opportunities (pay transparency laws) and banning inquiries into salary history (salary history bans). </a:t>
            </a:r>
          </a:p>
          <a:p>
            <a:pPr marL="628650" lvl="1" indent="-285750">
              <a:buFont typeface="Arial" panose="020B0604020202020204" pitchFamily="34" charset="0"/>
              <a:buChar char="•"/>
            </a:pPr>
            <a:r>
              <a:rPr lang="en-US" sz="2400" dirty="0">
                <a:solidFill>
                  <a:srgbClr val="444444"/>
                </a:solidFill>
                <a:latin typeface="+mj-lt"/>
                <a:cs typeface="Segoe UI Semibold" panose="020B0702040204020203" pitchFamily="34" charset="0"/>
              </a:rPr>
              <a:t>Remove salary history inquiries from job applications.</a:t>
            </a:r>
          </a:p>
          <a:p>
            <a:pPr marL="628650" lvl="1" indent="-285750">
              <a:buFont typeface="Arial" panose="020B0604020202020204" pitchFamily="34" charset="0"/>
              <a:buChar char="•"/>
            </a:pPr>
            <a:r>
              <a:rPr lang="en-US" sz="2400" dirty="0">
                <a:solidFill>
                  <a:srgbClr val="444444"/>
                </a:solidFill>
                <a:latin typeface="+mj-lt"/>
                <a:cs typeface="Segoe UI Semibold" panose="020B0702040204020203" pitchFamily="34" charset="0"/>
              </a:rPr>
              <a:t>Request an applicant provide their expected salary. </a:t>
            </a:r>
          </a:p>
          <a:p>
            <a:endParaRPr lang="en-US" dirty="0">
              <a:solidFill>
                <a:srgbClr val="444444"/>
              </a:solidFill>
            </a:endParaRPr>
          </a:p>
        </p:txBody>
      </p:sp>
    </p:spTree>
    <p:extLst>
      <p:ext uri="{BB962C8B-B14F-4D97-AF65-F5344CB8AC3E}">
        <p14:creationId xmlns:p14="http://schemas.microsoft.com/office/powerpoint/2010/main" val="322042853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EEOC Update: Inclusive Employment Forms</a:t>
            </a:r>
            <a:r>
              <a:rPr lang="en-US" b="1" u="sng" dirty="0">
                <a:solidFill>
                  <a:schemeClr val="tx1"/>
                </a:solidFill>
              </a:rPr>
              <a:t/>
            </a:r>
            <a:br>
              <a:rPr lang="en-US" b="1" u="sng" dirty="0">
                <a:solidFill>
                  <a:schemeClr val="tx1"/>
                </a:solidFill>
              </a:rPr>
            </a:br>
            <a:endParaRPr lang="en-US" dirty="0"/>
          </a:p>
        </p:txBody>
      </p:sp>
      <p:sp>
        <p:nvSpPr>
          <p:cNvPr id="3" name="Content Placeholder 2"/>
          <p:cNvSpPr>
            <a:spLocks noGrp="1"/>
          </p:cNvSpPr>
          <p:nvPr>
            <p:ph idx="1"/>
          </p:nvPr>
        </p:nvSpPr>
        <p:spPr/>
        <p:txBody>
          <a:bodyPr>
            <a:normAutofit/>
          </a:bodyPr>
          <a:lstStyle/>
          <a:p>
            <a:r>
              <a:rPr lang="en-US" dirty="0">
                <a:solidFill>
                  <a:srgbClr val="444444"/>
                </a:solidFill>
              </a:rPr>
              <a:t>The EEOC announced that it will give individuals the option to select a non-binary “X” gender marker during the voluntary self-identification questions</a:t>
            </a:r>
          </a:p>
          <a:p>
            <a:endParaRPr lang="en-US" dirty="0">
              <a:solidFill>
                <a:srgbClr val="444444"/>
              </a:solidFill>
            </a:endParaRPr>
          </a:p>
          <a:p>
            <a:pPr marL="628650" lvl="1" indent="-285750">
              <a:buFont typeface="Arial" panose="020B0604020202020204" pitchFamily="34" charset="0"/>
              <a:buChar char="•"/>
            </a:pPr>
            <a:r>
              <a:rPr lang="en-US" sz="2400" dirty="0">
                <a:solidFill>
                  <a:srgbClr val="444444"/>
                </a:solidFill>
                <a:latin typeface="+mj-lt"/>
                <a:cs typeface="Segoe UI" panose="020B0502040204020203" pitchFamily="34" charset="0"/>
              </a:rPr>
              <a:t>Consider what questions are on your paperwork. Which are required and which are optional?</a:t>
            </a:r>
          </a:p>
          <a:p>
            <a:pPr marL="628650" lvl="1" indent="-285750">
              <a:buFont typeface="Arial" panose="020B0604020202020204" pitchFamily="34" charset="0"/>
              <a:buChar char="•"/>
            </a:pPr>
            <a:r>
              <a:rPr lang="en-US" sz="2400" dirty="0">
                <a:solidFill>
                  <a:srgbClr val="444444"/>
                </a:solidFill>
                <a:latin typeface="+mj-lt"/>
                <a:cs typeface="Segoe UI" panose="020B0502040204020203" pitchFamily="34" charset="0"/>
              </a:rPr>
              <a:t>Best practice: provide an open field for people to write in when asking about gender</a:t>
            </a:r>
          </a:p>
          <a:p>
            <a:endParaRPr lang="en-US" dirty="0">
              <a:solidFill>
                <a:srgbClr val="444444"/>
              </a:solidFill>
            </a:endParaRPr>
          </a:p>
          <a:p>
            <a:endParaRPr lang="en-US" dirty="0">
              <a:solidFill>
                <a:srgbClr val="444444"/>
              </a:solidFill>
            </a:endParaRPr>
          </a:p>
        </p:txBody>
      </p:sp>
    </p:spTree>
    <p:extLst>
      <p:ext uri="{BB962C8B-B14F-4D97-AF65-F5344CB8AC3E}">
        <p14:creationId xmlns:p14="http://schemas.microsoft.com/office/powerpoint/2010/main" val="258749814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8" y="1213258"/>
            <a:ext cx="9533753" cy="798656"/>
          </a:xfrm>
        </p:spPr>
        <p:txBody>
          <a:bodyPr>
            <a:normAutofit fontScale="90000"/>
          </a:bodyPr>
          <a:lstStyle/>
          <a:p>
            <a:r>
              <a:rPr lang="en-US" dirty="0"/>
              <a:t>Department of Labor’s Proposed Independent Contractor Rule</a:t>
            </a:r>
          </a:p>
        </p:txBody>
      </p:sp>
      <p:sp>
        <p:nvSpPr>
          <p:cNvPr id="3" name="Content Placeholder 2"/>
          <p:cNvSpPr>
            <a:spLocks noGrp="1"/>
          </p:cNvSpPr>
          <p:nvPr>
            <p:ph idx="1"/>
          </p:nvPr>
        </p:nvSpPr>
        <p:spPr>
          <a:xfrm>
            <a:off x="1538845" y="2117268"/>
            <a:ext cx="10107660" cy="4063919"/>
          </a:xfrm>
        </p:spPr>
        <p:txBody>
          <a:bodyPr>
            <a:normAutofit/>
          </a:bodyPr>
          <a:lstStyle/>
          <a:p>
            <a:r>
              <a:rPr lang="en-US" dirty="0">
                <a:solidFill>
                  <a:srgbClr val="444444"/>
                </a:solidFill>
              </a:rPr>
              <a:t>The U.S. Department of Labor (DOL) published a proposed rule to adopt a six (6) step economic realities test for determining whether a worker is an independent contractor or not.</a:t>
            </a:r>
          </a:p>
          <a:p>
            <a:pPr marL="628650" lvl="1" indent="-285750">
              <a:buFont typeface="Arial" panose="020B0604020202020204" pitchFamily="34" charset="0"/>
              <a:buChar char="•"/>
            </a:pPr>
            <a:r>
              <a:rPr lang="en-US" sz="2400" dirty="0">
                <a:solidFill>
                  <a:srgbClr val="444444"/>
                </a:solidFill>
                <a:latin typeface="+mj-lt"/>
              </a:rPr>
              <a:t>Expected to significantly increase the number of workers considered employees vs. independent contractors</a:t>
            </a:r>
          </a:p>
          <a:p>
            <a:pPr marL="342900" lvl="1" indent="0">
              <a:buNone/>
            </a:pPr>
            <a:endParaRPr lang="en-US" sz="2400" dirty="0">
              <a:solidFill>
                <a:srgbClr val="444444"/>
              </a:solidFill>
              <a:latin typeface="+mj-lt"/>
            </a:endParaRPr>
          </a:p>
          <a:p>
            <a:r>
              <a:rPr lang="en-US" dirty="0">
                <a:solidFill>
                  <a:srgbClr val="444444"/>
                </a:solidFill>
                <a:latin typeface="+mj-lt"/>
              </a:rPr>
              <a:t>This new rule will:</a:t>
            </a:r>
          </a:p>
          <a:p>
            <a:pPr marL="800100" lvl="2" indent="-285750">
              <a:buFont typeface="Arial" panose="020B0604020202020204" pitchFamily="34" charset="0"/>
              <a:buChar char="•"/>
            </a:pPr>
            <a:r>
              <a:rPr lang="en-US" sz="2400" dirty="0">
                <a:solidFill>
                  <a:srgbClr val="444444"/>
                </a:solidFill>
                <a:latin typeface="+mj-lt"/>
              </a:rPr>
              <a:t>Expand the number of workers that employers will have to collect payroll taxes on</a:t>
            </a:r>
          </a:p>
          <a:p>
            <a:pPr marL="800100" lvl="2" indent="-285750">
              <a:buFont typeface="Arial" panose="020B0604020202020204" pitchFamily="34" charset="0"/>
              <a:buChar char="•"/>
            </a:pPr>
            <a:r>
              <a:rPr lang="en-US" sz="2400" dirty="0">
                <a:solidFill>
                  <a:srgbClr val="444444"/>
                </a:solidFill>
                <a:latin typeface="+mj-lt"/>
              </a:rPr>
              <a:t>Allow unions to organize more effectively</a:t>
            </a:r>
          </a:p>
          <a:p>
            <a:endParaRPr lang="en-US" dirty="0">
              <a:solidFill>
                <a:srgbClr val="444444"/>
              </a:solidFill>
            </a:endParaRPr>
          </a:p>
        </p:txBody>
      </p:sp>
    </p:spTree>
    <p:extLst>
      <p:ext uri="{BB962C8B-B14F-4D97-AF65-F5344CB8AC3E}">
        <p14:creationId xmlns:p14="http://schemas.microsoft.com/office/powerpoint/2010/main" val="260497280"/>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8" y="1213258"/>
            <a:ext cx="9533753" cy="798656"/>
          </a:xfrm>
        </p:spPr>
        <p:txBody>
          <a:bodyPr>
            <a:normAutofit/>
          </a:bodyPr>
          <a:lstStyle/>
          <a:p>
            <a:r>
              <a:rPr lang="en-US" dirty="0"/>
              <a:t>H-1B Visa Requirements</a:t>
            </a:r>
          </a:p>
        </p:txBody>
      </p:sp>
      <p:sp>
        <p:nvSpPr>
          <p:cNvPr id="3" name="Content Placeholder 2"/>
          <p:cNvSpPr>
            <a:spLocks noGrp="1"/>
          </p:cNvSpPr>
          <p:nvPr>
            <p:ph idx="1"/>
          </p:nvPr>
        </p:nvSpPr>
        <p:spPr>
          <a:xfrm>
            <a:off x="1538845" y="2117268"/>
            <a:ext cx="10107660" cy="4063919"/>
          </a:xfrm>
        </p:spPr>
        <p:txBody>
          <a:bodyPr>
            <a:normAutofit/>
          </a:bodyPr>
          <a:lstStyle/>
          <a:p>
            <a:pPr fontAlgn="base"/>
            <a:r>
              <a:rPr lang="en-US" dirty="0"/>
              <a:t>An H-1B employee cannot be temporarily laid off.  Any employer that tries this approach could run afoul of legal trouble. Therefore, when terminating or even disciplining an H-1B employee, it is recommended that HR works with legal counsel.</a:t>
            </a:r>
          </a:p>
          <a:p>
            <a:endParaRPr lang="en-US" dirty="0"/>
          </a:p>
        </p:txBody>
      </p:sp>
    </p:spTree>
    <p:extLst>
      <p:ext uri="{BB962C8B-B14F-4D97-AF65-F5344CB8AC3E}">
        <p14:creationId xmlns:p14="http://schemas.microsoft.com/office/powerpoint/2010/main" val="420827440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22311C-8FCA-B8C6-BFA7-0C8E089E8044}"/>
              </a:ext>
            </a:extLst>
          </p:cNvPr>
          <p:cNvSpPr>
            <a:spLocks noGrp="1"/>
          </p:cNvSpPr>
          <p:nvPr>
            <p:ph idx="1"/>
          </p:nvPr>
        </p:nvSpPr>
        <p:spPr/>
        <p:txBody>
          <a:bodyPr/>
          <a:lstStyle/>
          <a:p>
            <a:r>
              <a:rPr lang="en-US" dirty="0"/>
              <a:t>NLRB Updates</a:t>
            </a:r>
          </a:p>
        </p:txBody>
      </p:sp>
    </p:spTree>
    <p:extLst>
      <p:ext uri="{BB962C8B-B14F-4D97-AF65-F5344CB8AC3E}">
        <p14:creationId xmlns:p14="http://schemas.microsoft.com/office/powerpoint/2010/main" val="356327762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D406AA-AE4F-7348-AA00-A433B5CF476D}"/>
              </a:ext>
            </a:extLst>
          </p:cNvPr>
          <p:cNvSpPr>
            <a:spLocks noGrp="1"/>
          </p:cNvSpPr>
          <p:nvPr>
            <p:ph type="body" sz="quarter" idx="4294967295"/>
          </p:nvPr>
        </p:nvSpPr>
        <p:spPr>
          <a:xfrm>
            <a:off x="3984374" y="4363746"/>
            <a:ext cx="3840162" cy="1223963"/>
          </a:xfrm>
          <a:prstGeom prst="rect">
            <a:avLst/>
          </a:prstGeom>
        </p:spPr>
        <p:txBody>
          <a:bodyPr>
            <a:normAutofit fontScale="92500" lnSpcReduction="20000"/>
          </a:bodyPr>
          <a:lstStyle/>
          <a:p>
            <a:pPr marL="0" indent="0" algn="ctr">
              <a:buNone/>
            </a:pPr>
            <a:r>
              <a:rPr lang="en-US" dirty="0"/>
              <a:t>James M. Reid, IV, Esq.</a:t>
            </a:r>
          </a:p>
          <a:p>
            <a:pPr marL="0" indent="0" algn="ctr">
              <a:buNone/>
            </a:pPr>
            <a:r>
              <a:rPr lang="en-US" dirty="0"/>
              <a:t>Partner </a:t>
            </a:r>
            <a:r>
              <a:rPr lang="en-US" dirty="0" smtClean="0"/>
              <a:t>| </a:t>
            </a:r>
            <a:r>
              <a:rPr lang="en-US" dirty="0"/>
              <a:t>Honigman LLP</a:t>
            </a:r>
          </a:p>
          <a:p>
            <a:pPr marL="0" indent="0" algn="ctr">
              <a:buNone/>
            </a:pPr>
            <a:r>
              <a:rPr lang="en-US" dirty="0">
                <a:solidFill>
                  <a:srgbClr val="555555">
                    <a:lumMod val="50000"/>
                  </a:srgbClr>
                </a:solidFill>
              </a:rPr>
              <a:t>(734) 649-1313</a:t>
            </a:r>
          </a:p>
          <a:p>
            <a:pPr marL="0" indent="0" algn="ctr">
              <a:buNone/>
            </a:pPr>
            <a:r>
              <a:rPr lang="en-US" dirty="0">
                <a:solidFill>
                  <a:srgbClr val="555555">
                    <a:lumMod val="50000"/>
                  </a:srgbClr>
                </a:solidFill>
              </a:rPr>
              <a:t>jreid@honigman.com</a:t>
            </a:r>
          </a:p>
          <a:p>
            <a:endParaRPr lang="en-US" dirty="0"/>
          </a:p>
          <a:p>
            <a:endParaRPr lang="en-US" dirty="0"/>
          </a:p>
        </p:txBody>
      </p:sp>
      <p:sp>
        <p:nvSpPr>
          <p:cNvPr id="3" name="Slide Number Placeholder 2"/>
          <p:cNvSpPr>
            <a:spLocks noGrp="1"/>
          </p:cNvSpPr>
          <p:nvPr>
            <p:ph type="sldNum" sz="quarter" idx="12"/>
          </p:nvPr>
        </p:nvSpPr>
        <p:spPr/>
        <p:txBody>
          <a:bodyPr/>
          <a:lstStyle/>
          <a:p>
            <a:fld id="{A996F962-E17E-A84C-8136-21E4955AD30D}" type="slidenum">
              <a:rPr lang="en-US" smtClean="0"/>
              <a:pPr/>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055" y="1529435"/>
            <a:ext cx="2590800" cy="2590800"/>
          </a:xfrm>
          <a:prstGeom prst="rect">
            <a:avLst/>
          </a:prstGeom>
        </p:spPr>
      </p:pic>
    </p:spTree>
    <p:extLst>
      <p:ext uri="{BB962C8B-B14F-4D97-AF65-F5344CB8AC3E}">
        <p14:creationId xmlns:p14="http://schemas.microsoft.com/office/powerpoint/2010/main" val="1850743260"/>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8" y="1213258"/>
            <a:ext cx="9533753" cy="798656"/>
          </a:xfrm>
        </p:spPr>
        <p:txBody>
          <a:bodyPr/>
          <a:lstStyle/>
          <a:p>
            <a:r>
              <a:rPr lang="en-US" dirty="0"/>
              <a:t>What’s Changed?  NLRB</a:t>
            </a:r>
          </a:p>
        </p:txBody>
      </p:sp>
      <p:sp>
        <p:nvSpPr>
          <p:cNvPr id="3" name="Content Placeholder 2"/>
          <p:cNvSpPr>
            <a:spLocks noGrp="1"/>
          </p:cNvSpPr>
          <p:nvPr>
            <p:ph idx="1"/>
          </p:nvPr>
        </p:nvSpPr>
        <p:spPr/>
        <p:txBody>
          <a:bodyPr>
            <a:normAutofit/>
          </a:bodyPr>
          <a:lstStyle/>
          <a:p>
            <a:r>
              <a:rPr lang="en-US" dirty="0">
                <a:cs typeface="Segoe UI" panose="020B0502040204020203" pitchFamily="34" charset="0"/>
              </a:rPr>
              <a:t>Mandatory Submissions to Advice Memorandum</a:t>
            </a:r>
          </a:p>
          <a:p>
            <a:r>
              <a:rPr lang="en-US" dirty="0">
                <a:cs typeface="Segoe UI" panose="020B0502040204020203" pitchFamily="34" charset="0"/>
              </a:rPr>
              <a:t>Handbook Rules </a:t>
            </a:r>
          </a:p>
          <a:p>
            <a:r>
              <a:rPr lang="en-US" dirty="0">
                <a:cs typeface="Segoe UI" panose="020B0502040204020203" pitchFamily="34" charset="0"/>
              </a:rPr>
              <a:t>Confidentiality rules, non-disparagement rules, social media rules, media communication rules, civility rules, respectful and professional manner rules, offensive language rules, and no camera rules and exercise of Section 7 rights </a:t>
            </a:r>
          </a:p>
          <a:p>
            <a:endParaRPr lang="en-US" dirty="0"/>
          </a:p>
        </p:txBody>
      </p:sp>
    </p:spTree>
    <p:extLst>
      <p:ext uri="{BB962C8B-B14F-4D97-AF65-F5344CB8AC3E}">
        <p14:creationId xmlns:p14="http://schemas.microsoft.com/office/powerpoint/2010/main" val="34122702"/>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8" y="1213258"/>
            <a:ext cx="9533753" cy="798656"/>
          </a:xfrm>
        </p:spPr>
        <p:txBody>
          <a:bodyPr/>
          <a:lstStyle/>
          <a:p>
            <a:r>
              <a:rPr lang="en-US" dirty="0"/>
              <a:t>What’s Changed?  NLRB</a:t>
            </a:r>
          </a:p>
        </p:txBody>
      </p:sp>
      <p:sp>
        <p:nvSpPr>
          <p:cNvPr id="3" name="Content Placeholder 2"/>
          <p:cNvSpPr>
            <a:spLocks noGrp="1"/>
          </p:cNvSpPr>
          <p:nvPr>
            <p:ph idx="1"/>
          </p:nvPr>
        </p:nvSpPr>
        <p:spPr/>
        <p:txBody>
          <a:bodyPr>
            <a:normAutofit/>
          </a:bodyPr>
          <a:lstStyle/>
          <a:p>
            <a:r>
              <a:rPr lang="en-US" dirty="0"/>
              <a:t>In the recent case of </a:t>
            </a:r>
            <a:r>
              <a:rPr lang="en-US" i="1" dirty="0"/>
              <a:t>Cadillac of Naperville, Inc.</a:t>
            </a:r>
            <a:r>
              <a:rPr lang="en-US" dirty="0"/>
              <a:t>, an employee engaged in derogatory name calling during contract negotiations.</a:t>
            </a:r>
          </a:p>
          <a:p>
            <a:r>
              <a:rPr lang="en-US" dirty="0"/>
              <a:t>The NLRB stated, “the employer failed to demonstrate it would have terminated the employee absent the alleged protected activity and that such derogatory language was common in the employer’s workplace.”</a:t>
            </a:r>
          </a:p>
          <a:p>
            <a:endParaRPr lang="en-US" dirty="0"/>
          </a:p>
        </p:txBody>
      </p:sp>
    </p:spTree>
    <p:extLst>
      <p:ext uri="{BB962C8B-B14F-4D97-AF65-F5344CB8AC3E}">
        <p14:creationId xmlns:p14="http://schemas.microsoft.com/office/powerpoint/2010/main" val="4043749322"/>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8" y="1213258"/>
            <a:ext cx="9533753" cy="798656"/>
          </a:xfrm>
        </p:spPr>
        <p:txBody>
          <a:bodyPr>
            <a:normAutofit fontScale="90000"/>
          </a:bodyPr>
          <a:lstStyle/>
          <a:p>
            <a:r>
              <a:rPr lang="en-US" dirty="0"/>
              <a:t>What’s Changed?  NLRB: Employer Electronic Monitoring</a:t>
            </a:r>
          </a:p>
        </p:txBody>
      </p:sp>
      <p:sp>
        <p:nvSpPr>
          <p:cNvPr id="3" name="Content Placeholder 2"/>
          <p:cNvSpPr>
            <a:spLocks noGrp="1"/>
          </p:cNvSpPr>
          <p:nvPr>
            <p:ph idx="1"/>
          </p:nvPr>
        </p:nvSpPr>
        <p:spPr/>
        <p:txBody>
          <a:bodyPr>
            <a:normAutofit/>
          </a:bodyPr>
          <a:lstStyle/>
          <a:p>
            <a:pPr fontAlgn="base"/>
            <a:r>
              <a:rPr lang="en-US" dirty="0"/>
              <a:t>In early November, the NLRB’s General Counsel (GC) issued a memorandum to its Regional Offices and Management in effect changing this employer prerogative. </a:t>
            </a:r>
          </a:p>
          <a:p>
            <a:pPr fontAlgn="base"/>
            <a:endParaRPr lang="en-US" dirty="0"/>
          </a:p>
          <a:p>
            <a:pPr fontAlgn="base"/>
            <a:r>
              <a:rPr lang="en-US" dirty="0"/>
              <a:t>If the practice is found to interfere with the employees’ rights to engage in protected concerted activities (Section 7) they will face unfair labor practice charges. </a:t>
            </a:r>
          </a:p>
          <a:p>
            <a:endParaRPr lang="en-US" dirty="0"/>
          </a:p>
        </p:txBody>
      </p:sp>
    </p:spTree>
    <p:extLst>
      <p:ext uri="{BB962C8B-B14F-4D97-AF65-F5344CB8AC3E}">
        <p14:creationId xmlns:p14="http://schemas.microsoft.com/office/powerpoint/2010/main" val="235818929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22311C-8FCA-B8C6-BFA7-0C8E089E8044}"/>
              </a:ext>
            </a:extLst>
          </p:cNvPr>
          <p:cNvSpPr>
            <a:spLocks noGrp="1"/>
          </p:cNvSpPr>
          <p:nvPr>
            <p:ph idx="1"/>
          </p:nvPr>
        </p:nvSpPr>
        <p:spPr/>
        <p:txBody>
          <a:bodyPr/>
          <a:lstStyle/>
          <a:p>
            <a:r>
              <a:rPr lang="en-US" dirty="0"/>
              <a:t>The Future Of Work</a:t>
            </a:r>
          </a:p>
        </p:txBody>
      </p:sp>
    </p:spTree>
    <p:extLst>
      <p:ext uri="{BB962C8B-B14F-4D97-AF65-F5344CB8AC3E}">
        <p14:creationId xmlns:p14="http://schemas.microsoft.com/office/powerpoint/2010/main" val="141221066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BD9C0-2D3A-5E41-E174-8B0652D69260}"/>
              </a:ext>
            </a:extLst>
          </p:cNvPr>
          <p:cNvSpPr>
            <a:spLocks noGrp="1"/>
          </p:cNvSpPr>
          <p:nvPr>
            <p:ph type="title"/>
          </p:nvPr>
        </p:nvSpPr>
        <p:spPr/>
        <p:txBody>
          <a:bodyPr>
            <a:normAutofit/>
          </a:bodyPr>
          <a:lstStyle/>
          <a:p>
            <a:r>
              <a:rPr lang="en-US" dirty="0"/>
              <a:t>The Future of Work</a:t>
            </a:r>
          </a:p>
        </p:txBody>
      </p:sp>
      <p:sp>
        <p:nvSpPr>
          <p:cNvPr id="5" name="Content Placeholder 4">
            <a:extLst>
              <a:ext uri="{FF2B5EF4-FFF2-40B4-BE49-F238E27FC236}">
                <a16:creationId xmlns:a16="http://schemas.microsoft.com/office/drawing/2014/main" id="{1F7E8C17-0657-2F6A-98BF-0F55224F568A}"/>
              </a:ext>
            </a:extLst>
          </p:cNvPr>
          <p:cNvSpPr>
            <a:spLocks noGrp="1"/>
          </p:cNvSpPr>
          <p:nvPr>
            <p:ph idx="1"/>
          </p:nvPr>
        </p:nvSpPr>
        <p:spPr/>
        <p:txBody>
          <a:bodyPr/>
          <a:lstStyle/>
          <a:p>
            <a:pPr marL="0" indent="0">
              <a:buNone/>
            </a:pPr>
            <a:r>
              <a:rPr lang="en-US" dirty="0"/>
              <a:t>More minorities than Caucasians in the workplace by 2042</a:t>
            </a:r>
          </a:p>
        </p:txBody>
      </p:sp>
      <p:sp>
        <p:nvSpPr>
          <p:cNvPr id="3" name="Slide Number Placeholder 2">
            <a:extLst>
              <a:ext uri="{FF2B5EF4-FFF2-40B4-BE49-F238E27FC236}">
                <a16:creationId xmlns:a16="http://schemas.microsoft.com/office/drawing/2014/main" id="{C19684A4-F4A7-D963-269A-0168148EBEB5}"/>
              </a:ext>
            </a:extLst>
          </p:cNvPr>
          <p:cNvSpPr>
            <a:spLocks noGrp="1"/>
          </p:cNvSpPr>
          <p:nvPr>
            <p:ph type="sldNum" sz="quarter" idx="4294967295"/>
          </p:nvPr>
        </p:nvSpPr>
        <p:spPr>
          <a:xfrm>
            <a:off x="11239500" y="6418263"/>
            <a:ext cx="952500" cy="365125"/>
          </a:xfrm>
          <a:prstGeom prst="rect">
            <a:avLst/>
          </a:prstGeom>
        </p:spPr>
        <p:txBody>
          <a:bodyPr/>
          <a:lstStyle/>
          <a:p>
            <a:fld id="{B134FA31-5EF8-8241-BF23-8D980F3A859A}" type="slidenum">
              <a:rPr lang="en-US" smtClean="0"/>
              <a:pPr/>
              <a:t>23</a:t>
            </a:fld>
            <a:endParaRPr lang="en-US" dirty="0"/>
          </a:p>
        </p:txBody>
      </p:sp>
      <p:pic>
        <p:nvPicPr>
          <p:cNvPr id="6" name="Picture 5">
            <a:extLst>
              <a:ext uri="{FF2B5EF4-FFF2-40B4-BE49-F238E27FC236}">
                <a16:creationId xmlns:a16="http://schemas.microsoft.com/office/drawing/2014/main" id="{8DF63F99-06E8-8776-1AA3-29B5513F1CBF}"/>
              </a:ext>
            </a:extLst>
          </p:cNvPr>
          <p:cNvPicPr>
            <a:picLocks noChangeAspect="1"/>
          </p:cNvPicPr>
          <p:nvPr/>
        </p:nvPicPr>
        <p:blipFill>
          <a:blip r:embed="rId2"/>
          <a:stretch>
            <a:fillRect/>
          </a:stretch>
        </p:blipFill>
        <p:spPr>
          <a:xfrm>
            <a:off x="4229759" y="2895059"/>
            <a:ext cx="4529889" cy="3019926"/>
          </a:xfrm>
          <a:prstGeom prst="rect">
            <a:avLst/>
          </a:prstGeom>
        </p:spPr>
      </p:pic>
    </p:spTree>
    <p:extLst>
      <p:ext uri="{BB962C8B-B14F-4D97-AF65-F5344CB8AC3E}">
        <p14:creationId xmlns:p14="http://schemas.microsoft.com/office/powerpoint/2010/main" val="384650860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BD9C0-2D3A-5E41-E174-8B0652D69260}"/>
              </a:ext>
            </a:extLst>
          </p:cNvPr>
          <p:cNvSpPr>
            <a:spLocks noGrp="1"/>
          </p:cNvSpPr>
          <p:nvPr>
            <p:ph type="title"/>
          </p:nvPr>
        </p:nvSpPr>
        <p:spPr/>
        <p:txBody>
          <a:bodyPr>
            <a:normAutofit/>
          </a:bodyPr>
          <a:lstStyle/>
          <a:p>
            <a:r>
              <a:rPr lang="en-US" dirty="0"/>
              <a:t>The Future of Work</a:t>
            </a:r>
          </a:p>
        </p:txBody>
      </p:sp>
      <p:sp>
        <p:nvSpPr>
          <p:cNvPr id="5" name="Content Placeholder 4">
            <a:extLst>
              <a:ext uri="{FF2B5EF4-FFF2-40B4-BE49-F238E27FC236}">
                <a16:creationId xmlns:a16="http://schemas.microsoft.com/office/drawing/2014/main" id="{1F7E8C17-0657-2F6A-98BF-0F55224F568A}"/>
              </a:ext>
            </a:extLst>
          </p:cNvPr>
          <p:cNvSpPr>
            <a:spLocks noGrp="1"/>
          </p:cNvSpPr>
          <p:nvPr>
            <p:ph idx="1"/>
          </p:nvPr>
        </p:nvSpPr>
        <p:spPr/>
        <p:txBody>
          <a:bodyPr/>
          <a:lstStyle/>
          <a:p>
            <a:pPr marL="0" indent="0" algn="ctr">
              <a:buNone/>
            </a:pPr>
            <a:r>
              <a:rPr lang="en-US" dirty="0"/>
              <a:t>Culture &gt; Diversity</a:t>
            </a:r>
          </a:p>
        </p:txBody>
      </p:sp>
      <p:sp>
        <p:nvSpPr>
          <p:cNvPr id="3" name="Slide Number Placeholder 2">
            <a:extLst>
              <a:ext uri="{FF2B5EF4-FFF2-40B4-BE49-F238E27FC236}">
                <a16:creationId xmlns:a16="http://schemas.microsoft.com/office/drawing/2014/main" id="{C19684A4-F4A7-D963-269A-0168148EBEB5}"/>
              </a:ext>
            </a:extLst>
          </p:cNvPr>
          <p:cNvSpPr>
            <a:spLocks noGrp="1"/>
          </p:cNvSpPr>
          <p:nvPr>
            <p:ph type="sldNum" sz="quarter" idx="4294967295"/>
          </p:nvPr>
        </p:nvSpPr>
        <p:spPr>
          <a:xfrm>
            <a:off x="11239500" y="6418263"/>
            <a:ext cx="952500" cy="365125"/>
          </a:xfrm>
          <a:prstGeom prst="rect">
            <a:avLst/>
          </a:prstGeom>
        </p:spPr>
        <p:txBody>
          <a:bodyPr/>
          <a:lstStyle/>
          <a:p>
            <a:fld id="{B134FA31-5EF8-8241-BF23-8D980F3A859A}" type="slidenum">
              <a:rPr lang="en-US" smtClean="0"/>
              <a:pPr/>
              <a:t>24</a:t>
            </a:fld>
            <a:endParaRPr lang="en-US" dirty="0"/>
          </a:p>
        </p:txBody>
      </p:sp>
      <p:pic>
        <p:nvPicPr>
          <p:cNvPr id="2" name="Picture 1">
            <a:extLst>
              <a:ext uri="{FF2B5EF4-FFF2-40B4-BE49-F238E27FC236}">
                <a16:creationId xmlns:a16="http://schemas.microsoft.com/office/drawing/2014/main" id="{A6AB8EC7-48F4-A509-3AA1-B1BB36F59305}"/>
              </a:ext>
            </a:extLst>
          </p:cNvPr>
          <p:cNvPicPr>
            <a:picLocks noChangeAspect="1"/>
          </p:cNvPicPr>
          <p:nvPr/>
        </p:nvPicPr>
        <p:blipFill rotWithShape="1">
          <a:blip r:embed="rId2"/>
          <a:srcRect l="11904" t="16523" r="6760" b="8449"/>
          <a:stretch/>
        </p:blipFill>
        <p:spPr>
          <a:xfrm>
            <a:off x="3794753" y="2775284"/>
            <a:ext cx="5399902" cy="3320716"/>
          </a:xfrm>
          <a:prstGeom prst="rect">
            <a:avLst/>
          </a:prstGeom>
        </p:spPr>
      </p:pic>
    </p:spTree>
    <p:extLst>
      <p:ext uri="{BB962C8B-B14F-4D97-AF65-F5344CB8AC3E}">
        <p14:creationId xmlns:p14="http://schemas.microsoft.com/office/powerpoint/2010/main" val="42407377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BD9C0-2D3A-5E41-E174-8B0652D69260}"/>
              </a:ext>
            </a:extLst>
          </p:cNvPr>
          <p:cNvSpPr>
            <a:spLocks noGrp="1"/>
          </p:cNvSpPr>
          <p:nvPr>
            <p:ph type="title"/>
          </p:nvPr>
        </p:nvSpPr>
        <p:spPr/>
        <p:txBody>
          <a:bodyPr>
            <a:normAutofit/>
          </a:bodyPr>
          <a:lstStyle/>
          <a:p>
            <a:r>
              <a:rPr lang="en-US" dirty="0"/>
              <a:t>The Future of Work</a:t>
            </a:r>
          </a:p>
        </p:txBody>
      </p:sp>
      <p:sp>
        <p:nvSpPr>
          <p:cNvPr id="5" name="Content Placeholder 4">
            <a:extLst>
              <a:ext uri="{FF2B5EF4-FFF2-40B4-BE49-F238E27FC236}">
                <a16:creationId xmlns:a16="http://schemas.microsoft.com/office/drawing/2014/main" id="{1F7E8C17-0657-2F6A-98BF-0F55224F568A}"/>
              </a:ext>
            </a:extLst>
          </p:cNvPr>
          <p:cNvSpPr>
            <a:spLocks noGrp="1"/>
          </p:cNvSpPr>
          <p:nvPr>
            <p:ph idx="1"/>
          </p:nvPr>
        </p:nvSpPr>
        <p:spPr/>
        <p:txBody>
          <a:bodyPr/>
          <a:lstStyle/>
          <a:p>
            <a:pPr marL="0" indent="0" algn="ctr">
              <a:buNone/>
            </a:pPr>
            <a:r>
              <a:rPr lang="en-US" dirty="0"/>
              <a:t>Physical AND Mental Health</a:t>
            </a:r>
          </a:p>
        </p:txBody>
      </p:sp>
      <p:sp>
        <p:nvSpPr>
          <p:cNvPr id="3" name="Slide Number Placeholder 2">
            <a:extLst>
              <a:ext uri="{FF2B5EF4-FFF2-40B4-BE49-F238E27FC236}">
                <a16:creationId xmlns:a16="http://schemas.microsoft.com/office/drawing/2014/main" id="{C19684A4-F4A7-D963-269A-0168148EBEB5}"/>
              </a:ext>
            </a:extLst>
          </p:cNvPr>
          <p:cNvSpPr>
            <a:spLocks noGrp="1"/>
          </p:cNvSpPr>
          <p:nvPr>
            <p:ph type="sldNum" sz="quarter" idx="4294967295"/>
          </p:nvPr>
        </p:nvSpPr>
        <p:spPr>
          <a:xfrm>
            <a:off x="11239500" y="6418263"/>
            <a:ext cx="952500" cy="365125"/>
          </a:xfrm>
          <a:prstGeom prst="rect">
            <a:avLst/>
          </a:prstGeom>
        </p:spPr>
        <p:txBody>
          <a:bodyPr/>
          <a:lstStyle/>
          <a:p>
            <a:fld id="{B134FA31-5EF8-8241-BF23-8D980F3A859A}" type="slidenum">
              <a:rPr lang="en-US" smtClean="0"/>
              <a:pPr/>
              <a:t>25</a:t>
            </a:fld>
            <a:endParaRPr lang="en-US" dirty="0"/>
          </a:p>
        </p:txBody>
      </p:sp>
      <p:pic>
        <p:nvPicPr>
          <p:cNvPr id="6" name="Picture 5">
            <a:extLst>
              <a:ext uri="{FF2B5EF4-FFF2-40B4-BE49-F238E27FC236}">
                <a16:creationId xmlns:a16="http://schemas.microsoft.com/office/drawing/2014/main" id="{021D1BFA-AF67-7776-2138-2233D3CB5712}"/>
              </a:ext>
            </a:extLst>
          </p:cNvPr>
          <p:cNvPicPr>
            <a:picLocks noChangeAspect="1"/>
          </p:cNvPicPr>
          <p:nvPr/>
        </p:nvPicPr>
        <p:blipFill>
          <a:blip r:embed="rId3"/>
          <a:stretch>
            <a:fillRect/>
          </a:stretch>
        </p:blipFill>
        <p:spPr>
          <a:xfrm>
            <a:off x="3981106" y="2653440"/>
            <a:ext cx="5027195" cy="3351463"/>
          </a:xfrm>
          <a:prstGeom prst="rect">
            <a:avLst/>
          </a:prstGeom>
        </p:spPr>
      </p:pic>
    </p:spTree>
    <p:extLst>
      <p:ext uri="{BB962C8B-B14F-4D97-AF65-F5344CB8AC3E}">
        <p14:creationId xmlns:p14="http://schemas.microsoft.com/office/powerpoint/2010/main" val="3030868112"/>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BD9C0-2D3A-5E41-E174-8B0652D69260}"/>
              </a:ext>
            </a:extLst>
          </p:cNvPr>
          <p:cNvSpPr>
            <a:spLocks noGrp="1"/>
          </p:cNvSpPr>
          <p:nvPr>
            <p:ph type="title"/>
          </p:nvPr>
        </p:nvSpPr>
        <p:spPr/>
        <p:txBody>
          <a:bodyPr>
            <a:normAutofit/>
          </a:bodyPr>
          <a:lstStyle/>
          <a:p>
            <a:r>
              <a:rPr lang="en-US" dirty="0"/>
              <a:t>The Future of Work</a:t>
            </a:r>
          </a:p>
        </p:txBody>
      </p:sp>
      <p:sp>
        <p:nvSpPr>
          <p:cNvPr id="5" name="Content Placeholder 4">
            <a:extLst>
              <a:ext uri="{FF2B5EF4-FFF2-40B4-BE49-F238E27FC236}">
                <a16:creationId xmlns:a16="http://schemas.microsoft.com/office/drawing/2014/main" id="{1F7E8C17-0657-2F6A-98BF-0F55224F568A}"/>
              </a:ext>
            </a:extLst>
          </p:cNvPr>
          <p:cNvSpPr>
            <a:spLocks noGrp="1"/>
          </p:cNvSpPr>
          <p:nvPr>
            <p:ph idx="1"/>
          </p:nvPr>
        </p:nvSpPr>
        <p:spPr/>
        <p:txBody>
          <a:bodyPr/>
          <a:lstStyle/>
          <a:p>
            <a:pPr marL="0" indent="0" algn="ctr">
              <a:buNone/>
            </a:pPr>
            <a:r>
              <a:rPr lang="en-US" dirty="0"/>
              <a:t>Childcare subsidy will be required to offset decline in the population</a:t>
            </a:r>
          </a:p>
        </p:txBody>
      </p:sp>
      <p:sp>
        <p:nvSpPr>
          <p:cNvPr id="3" name="Slide Number Placeholder 2">
            <a:extLst>
              <a:ext uri="{FF2B5EF4-FFF2-40B4-BE49-F238E27FC236}">
                <a16:creationId xmlns:a16="http://schemas.microsoft.com/office/drawing/2014/main" id="{C19684A4-F4A7-D963-269A-0168148EBEB5}"/>
              </a:ext>
            </a:extLst>
          </p:cNvPr>
          <p:cNvSpPr>
            <a:spLocks noGrp="1"/>
          </p:cNvSpPr>
          <p:nvPr>
            <p:ph type="sldNum" sz="quarter" idx="4294967295"/>
          </p:nvPr>
        </p:nvSpPr>
        <p:spPr>
          <a:xfrm>
            <a:off x="11239500" y="6418263"/>
            <a:ext cx="952500" cy="365125"/>
          </a:xfrm>
          <a:prstGeom prst="rect">
            <a:avLst/>
          </a:prstGeom>
        </p:spPr>
        <p:txBody>
          <a:bodyPr/>
          <a:lstStyle/>
          <a:p>
            <a:fld id="{B134FA31-5EF8-8241-BF23-8D980F3A859A}" type="slidenum">
              <a:rPr lang="en-US" smtClean="0"/>
              <a:pPr/>
              <a:t>26</a:t>
            </a:fld>
            <a:endParaRPr lang="en-US" dirty="0"/>
          </a:p>
        </p:txBody>
      </p:sp>
      <p:pic>
        <p:nvPicPr>
          <p:cNvPr id="2" name="Picture 2">
            <a:extLst>
              <a:ext uri="{FF2B5EF4-FFF2-40B4-BE49-F238E27FC236}">
                <a16:creationId xmlns:a16="http://schemas.microsoft.com/office/drawing/2014/main" id="{CE5936E5-8D02-A900-BE8A-A988EF6B4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11" y="2643567"/>
            <a:ext cx="5188586" cy="377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50584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0BD9C0-2D3A-5E41-E174-8B0652D69260}"/>
              </a:ext>
            </a:extLst>
          </p:cNvPr>
          <p:cNvSpPr>
            <a:spLocks noGrp="1"/>
          </p:cNvSpPr>
          <p:nvPr>
            <p:ph type="title"/>
          </p:nvPr>
        </p:nvSpPr>
        <p:spPr/>
        <p:txBody>
          <a:bodyPr>
            <a:normAutofit/>
          </a:bodyPr>
          <a:lstStyle/>
          <a:p>
            <a:r>
              <a:rPr lang="en-US" dirty="0"/>
              <a:t>The Future of Work</a:t>
            </a:r>
          </a:p>
        </p:txBody>
      </p:sp>
      <p:sp>
        <p:nvSpPr>
          <p:cNvPr id="5" name="Content Placeholder 4">
            <a:extLst>
              <a:ext uri="{FF2B5EF4-FFF2-40B4-BE49-F238E27FC236}">
                <a16:creationId xmlns:a16="http://schemas.microsoft.com/office/drawing/2014/main" id="{1F7E8C17-0657-2F6A-98BF-0F55224F568A}"/>
              </a:ext>
            </a:extLst>
          </p:cNvPr>
          <p:cNvSpPr>
            <a:spLocks noGrp="1"/>
          </p:cNvSpPr>
          <p:nvPr>
            <p:ph idx="1"/>
          </p:nvPr>
        </p:nvSpPr>
        <p:spPr/>
        <p:txBody>
          <a:bodyPr/>
          <a:lstStyle/>
          <a:p>
            <a:pPr marL="0" indent="0" algn="ctr">
              <a:buNone/>
            </a:pPr>
            <a:r>
              <a:rPr lang="en-US" dirty="0"/>
              <a:t>Technology will be used to evaluate burnout and productivity</a:t>
            </a:r>
          </a:p>
        </p:txBody>
      </p:sp>
      <p:sp>
        <p:nvSpPr>
          <p:cNvPr id="3" name="Slide Number Placeholder 2">
            <a:extLst>
              <a:ext uri="{FF2B5EF4-FFF2-40B4-BE49-F238E27FC236}">
                <a16:creationId xmlns:a16="http://schemas.microsoft.com/office/drawing/2014/main" id="{C19684A4-F4A7-D963-269A-0168148EBEB5}"/>
              </a:ext>
            </a:extLst>
          </p:cNvPr>
          <p:cNvSpPr>
            <a:spLocks noGrp="1"/>
          </p:cNvSpPr>
          <p:nvPr>
            <p:ph type="sldNum" sz="quarter" idx="4294967295"/>
          </p:nvPr>
        </p:nvSpPr>
        <p:spPr>
          <a:xfrm>
            <a:off x="11239500" y="6418263"/>
            <a:ext cx="952500" cy="365125"/>
          </a:xfrm>
          <a:prstGeom prst="rect">
            <a:avLst/>
          </a:prstGeom>
        </p:spPr>
        <p:txBody>
          <a:bodyPr/>
          <a:lstStyle/>
          <a:p>
            <a:fld id="{B134FA31-5EF8-8241-BF23-8D980F3A859A}" type="slidenum">
              <a:rPr lang="en-US" smtClean="0"/>
              <a:pPr/>
              <a:t>27</a:t>
            </a:fld>
            <a:endParaRPr lang="en-US" dirty="0"/>
          </a:p>
        </p:txBody>
      </p:sp>
      <p:pic>
        <p:nvPicPr>
          <p:cNvPr id="6" name="Picture 5">
            <a:extLst>
              <a:ext uri="{FF2B5EF4-FFF2-40B4-BE49-F238E27FC236}">
                <a16:creationId xmlns:a16="http://schemas.microsoft.com/office/drawing/2014/main" id="{DDD3E63A-7BAC-1D17-92A8-966F7E0ED020}"/>
              </a:ext>
            </a:extLst>
          </p:cNvPr>
          <p:cNvPicPr>
            <a:picLocks noChangeAspect="1"/>
          </p:cNvPicPr>
          <p:nvPr/>
        </p:nvPicPr>
        <p:blipFill>
          <a:blip r:embed="rId2"/>
          <a:stretch>
            <a:fillRect/>
          </a:stretch>
        </p:blipFill>
        <p:spPr>
          <a:xfrm>
            <a:off x="3608711" y="2932754"/>
            <a:ext cx="5771986" cy="3248433"/>
          </a:xfrm>
          <a:prstGeom prst="rect">
            <a:avLst/>
          </a:prstGeom>
        </p:spPr>
      </p:pic>
    </p:spTree>
    <p:extLst>
      <p:ext uri="{BB962C8B-B14F-4D97-AF65-F5344CB8AC3E}">
        <p14:creationId xmlns:p14="http://schemas.microsoft.com/office/powerpoint/2010/main" val="1419999545"/>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48353" y="2914651"/>
            <a:ext cx="9407471" cy="3369841"/>
          </a:xfrm>
        </p:spPr>
        <p:txBody>
          <a:bodyPr>
            <a:normAutofit/>
          </a:bodyPr>
          <a:lstStyle/>
          <a:p>
            <a:r>
              <a:rPr lang="en-US" dirty="0">
                <a:solidFill>
                  <a:srgbClr val="FFC000"/>
                </a:solidFill>
              </a:rPr>
              <a:t>TOP REMOTE EMPLOYMENT ISSUES</a:t>
            </a:r>
          </a:p>
        </p:txBody>
      </p:sp>
      <p:sp>
        <p:nvSpPr>
          <p:cNvPr id="3" name="Slide Number Placeholder 2"/>
          <p:cNvSpPr>
            <a:spLocks noGrp="1"/>
          </p:cNvSpPr>
          <p:nvPr>
            <p:ph type="sldNum" sz="quarter" idx="12"/>
          </p:nvPr>
        </p:nvSpPr>
        <p:spPr/>
        <p:txBody>
          <a:bodyPr/>
          <a:lstStyle/>
          <a:p>
            <a:fld id="{B134FA31-5EF8-8241-BF23-8D980F3A859A}" type="slidenum">
              <a:rPr lang="en-US" smtClean="0"/>
              <a:pPr/>
              <a:t>28</a:t>
            </a:fld>
            <a:endParaRPr lang="en-US" dirty="0"/>
          </a:p>
        </p:txBody>
      </p:sp>
    </p:spTree>
    <p:extLst>
      <p:ext uri="{BB962C8B-B14F-4D97-AF65-F5344CB8AC3E}">
        <p14:creationId xmlns:p14="http://schemas.microsoft.com/office/powerpoint/2010/main" val="162876721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2D15DC-FC81-BCFE-3AAD-12FF25EF56C7}"/>
              </a:ext>
            </a:extLst>
          </p:cNvPr>
          <p:cNvSpPr>
            <a:spLocks noGrp="1"/>
          </p:cNvSpPr>
          <p:nvPr>
            <p:ph type="title"/>
          </p:nvPr>
        </p:nvSpPr>
        <p:spPr/>
        <p:txBody>
          <a:bodyPr/>
          <a:lstStyle/>
          <a:p>
            <a:r>
              <a:rPr lang="en-US" dirty="0"/>
              <a:t>Today’s Agenda</a:t>
            </a:r>
          </a:p>
        </p:txBody>
      </p:sp>
      <p:sp>
        <p:nvSpPr>
          <p:cNvPr id="4" name="Content Placeholder 3">
            <a:extLst>
              <a:ext uri="{FF2B5EF4-FFF2-40B4-BE49-F238E27FC236}">
                <a16:creationId xmlns:a16="http://schemas.microsoft.com/office/drawing/2014/main" id="{9222311C-8FCA-B8C6-BFA7-0C8E089E8044}"/>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Legislative Updates</a:t>
            </a:r>
          </a:p>
          <a:p>
            <a:pPr marL="342900" indent="-342900">
              <a:buFont typeface="Arial" panose="020B0604020202020204" pitchFamily="34" charset="0"/>
              <a:buChar char="•"/>
            </a:pPr>
            <a:r>
              <a:rPr lang="en-US" dirty="0"/>
              <a:t>NLRB Updates</a:t>
            </a:r>
          </a:p>
          <a:p>
            <a:pPr marL="342900" indent="-342900">
              <a:buFont typeface="Arial" panose="020B0604020202020204" pitchFamily="34" charset="0"/>
              <a:buChar char="•"/>
            </a:pPr>
            <a:r>
              <a:rPr lang="en-US" dirty="0"/>
              <a:t>Future of Work</a:t>
            </a:r>
          </a:p>
          <a:p>
            <a:pPr marL="857250" lvl="1" indent="-342900">
              <a:buFont typeface="Arial" panose="020B0604020202020204" pitchFamily="34" charset="0"/>
              <a:buChar char="•"/>
            </a:pPr>
            <a:r>
              <a:rPr lang="en-US" sz="2400" dirty="0">
                <a:solidFill>
                  <a:schemeClr val="bg1"/>
                </a:solidFill>
                <a:latin typeface="+mj-lt"/>
              </a:rPr>
              <a:t>Top Remote Employment Issues</a:t>
            </a:r>
          </a:p>
          <a:p>
            <a:pPr marL="342900" indent="-342900">
              <a:buFont typeface="Arial" panose="020B0604020202020204" pitchFamily="34" charset="0"/>
              <a:buChar char="•"/>
            </a:pPr>
            <a:r>
              <a:rPr lang="en-US" dirty="0"/>
              <a:t>Trends to Watch</a:t>
            </a:r>
          </a:p>
          <a:p>
            <a:pPr marL="342900" indent="-342900">
              <a:buFont typeface="Arial" panose="020B0604020202020204" pitchFamily="34" charset="0"/>
              <a:buChar char="•"/>
            </a:pPr>
            <a:r>
              <a:rPr lang="en-US" dirty="0"/>
              <a:t>Case Studies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89547167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7D4F1-02BD-10AE-10E3-87C12878438B}"/>
              </a:ext>
            </a:extLst>
          </p:cNvPr>
          <p:cNvSpPr>
            <a:spLocks noGrp="1"/>
          </p:cNvSpPr>
          <p:nvPr>
            <p:ph type="title"/>
          </p:nvPr>
        </p:nvSpPr>
        <p:spPr/>
        <p:txBody>
          <a:bodyPr/>
          <a:lstStyle/>
          <a:p>
            <a:r>
              <a:rPr lang="en-US" dirty="0"/>
              <a:t>Wage &amp; Hour Issues</a:t>
            </a:r>
          </a:p>
        </p:txBody>
      </p:sp>
      <p:sp>
        <p:nvSpPr>
          <p:cNvPr id="5" name="Content Placeholder 4">
            <a:extLst>
              <a:ext uri="{FF2B5EF4-FFF2-40B4-BE49-F238E27FC236}">
                <a16:creationId xmlns:a16="http://schemas.microsoft.com/office/drawing/2014/main" id="{79962819-B07F-CBB3-8A75-542C910575B9}"/>
              </a:ext>
            </a:extLst>
          </p:cNvPr>
          <p:cNvSpPr>
            <a:spLocks noGrp="1"/>
          </p:cNvSpPr>
          <p:nvPr>
            <p:ph idx="1"/>
          </p:nvPr>
        </p:nvSpPr>
        <p:spPr>
          <a:xfrm>
            <a:off x="1440874" y="2117268"/>
            <a:ext cx="4827404" cy="4063919"/>
          </a:xfrm>
        </p:spPr>
        <p:txBody>
          <a:bodyPr/>
          <a:lstStyle/>
          <a:p>
            <a:r>
              <a:rPr lang="en-US" dirty="0"/>
              <a:t>If the company is in one state but the remote workers are in another, different minimum wage rates may apply. </a:t>
            </a:r>
          </a:p>
          <a:p>
            <a:endParaRPr lang="en-US" dirty="0"/>
          </a:p>
          <a:p>
            <a:r>
              <a:rPr lang="en-US" dirty="0"/>
              <a:t>State laws may vary when it comes to overtime pay obligations and they exceed federal requirements.</a:t>
            </a:r>
          </a:p>
          <a:p>
            <a:endParaRPr lang="en-US" dirty="0"/>
          </a:p>
          <a:p>
            <a:r>
              <a:rPr lang="en-US" dirty="0"/>
              <a:t>Payroll requirements vary by state. </a:t>
            </a:r>
          </a:p>
          <a:p>
            <a:endParaRPr lang="en-US" dirty="0"/>
          </a:p>
        </p:txBody>
      </p:sp>
      <p:sp>
        <p:nvSpPr>
          <p:cNvPr id="3" name="Slide Number Placeholder 2">
            <a:extLst>
              <a:ext uri="{FF2B5EF4-FFF2-40B4-BE49-F238E27FC236}">
                <a16:creationId xmlns:a16="http://schemas.microsoft.com/office/drawing/2014/main" id="{5BF6113C-E76E-8958-B51D-0F5530943F89}"/>
              </a:ext>
            </a:extLst>
          </p:cNvPr>
          <p:cNvSpPr>
            <a:spLocks noGrp="1"/>
          </p:cNvSpPr>
          <p:nvPr>
            <p:ph type="sldNum" sz="quarter" idx="4294967295"/>
          </p:nvPr>
        </p:nvSpPr>
        <p:spPr>
          <a:xfrm>
            <a:off x="11239500" y="6418263"/>
            <a:ext cx="952500" cy="365125"/>
          </a:xfrm>
          <a:prstGeom prst="rect">
            <a:avLst/>
          </a:prstGeom>
        </p:spPr>
        <p:txBody>
          <a:bodyPr/>
          <a:lstStyle/>
          <a:p>
            <a:fld id="{B134FA31-5EF8-8241-BF23-8D980F3A859A}" type="slidenum">
              <a:rPr lang="en-US" smtClean="0"/>
              <a:pPr/>
              <a:t>29</a:t>
            </a:fld>
            <a:endParaRPr lang="en-US" dirty="0"/>
          </a:p>
        </p:txBody>
      </p:sp>
    </p:spTree>
    <p:extLst>
      <p:ext uri="{BB962C8B-B14F-4D97-AF65-F5344CB8AC3E}">
        <p14:creationId xmlns:p14="http://schemas.microsoft.com/office/powerpoint/2010/main" val="401608427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7D4F1-02BD-10AE-10E3-87C12878438B}"/>
              </a:ext>
            </a:extLst>
          </p:cNvPr>
          <p:cNvSpPr>
            <a:spLocks noGrp="1"/>
          </p:cNvSpPr>
          <p:nvPr>
            <p:ph type="title"/>
          </p:nvPr>
        </p:nvSpPr>
        <p:spPr/>
        <p:txBody>
          <a:bodyPr/>
          <a:lstStyle/>
          <a:p>
            <a:r>
              <a:rPr lang="en-US" dirty="0"/>
              <a:t>Leave Issues</a:t>
            </a:r>
          </a:p>
        </p:txBody>
      </p:sp>
      <p:sp>
        <p:nvSpPr>
          <p:cNvPr id="5" name="Content Placeholder 4">
            <a:extLst>
              <a:ext uri="{FF2B5EF4-FFF2-40B4-BE49-F238E27FC236}">
                <a16:creationId xmlns:a16="http://schemas.microsoft.com/office/drawing/2014/main" id="{79962819-B07F-CBB3-8A75-542C910575B9}"/>
              </a:ext>
            </a:extLst>
          </p:cNvPr>
          <p:cNvSpPr>
            <a:spLocks noGrp="1"/>
          </p:cNvSpPr>
          <p:nvPr>
            <p:ph idx="1"/>
          </p:nvPr>
        </p:nvSpPr>
        <p:spPr>
          <a:xfrm>
            <a:off x="1440874" y="2117268"/>
            <a:ext cx="4827404" cy="4063919"/>
          </a:xfrm>
        </p:spPr>
        <p:txBody>
          <a:bodyPr/>
          <a:lstStyle/>
          <a:p>
            <a:r>
              <a:rPr lang="en-US" dirty="0"/>
              <a:t>How Many Employees Within the State or Locality</a:t>
            </a:r>
          </a:p>
          <a:p>
            <a:r>
              <a:rPr lang="en-US" dirty="0"/>
              <a:t>Family and Medical Leave Act (FMLA)</a:t>
            </a:r>
          </a:p>
          <a:p>
            <a:r>
              <a:rPr lang="en-US" dirty="0"/>
              <a:t>State-Mandated Training</a:t>
            </a:r>
          </a:p>
          <a:p>
            <a:endParaRPr lang="en-US" dirty="0"/>
          </a:p>
        </p:txBody>
      </p:sp>
      <p:sp>
        <p:nvSpPr>
          <p:cNvPr id="3" name="Slide Number Placeholder 2">
            <a:extLst>
              <a:ext uri="{FF2B5EF4-FFF2-40B4-BE49-F238E27FC236}">
                <a16:creationId xmlns:a16="http://schemas.microsoft.com/office/drawing/2014/main" id="{5BF6113C-E76E-8958-B51D-0F5530943F89}"/>
              </a:ext>
            </a:extLst>
          </p:cNvPr>
          <p:cNvSpPr>
            <a:spLocks noGrp="1"/>
          </p:cNvSpPr>
          <p:nvPr>
            <p:ph type="sldNum" sz="quarter" idx="4294967295"/>
          </p:nvPr>
        </p:nvSpPr>
        <p:spPr>
          <a:xfrm>
            <a:off x="11239500" y="6418263"/>
            <a:ext cx="952500" cy="365125"/>
          </a:xfrm>
          <a:prstGeom prst="rect">
            <a:avLst/>
          </a:prstGeom>
        </p:spPr>
        <p:txBody>
          <a:bodyPr/>
          <a:lstStyle/>
          <a:p>
            <a:fld id="{B134FA31-5EF8-8241-BF23-8D980F3A859A}" type="slidenum">
              <a:rPr lang="en-US" smtClean="0"/>
              <a:pPr/>
              <a:t>30</a:t>
            </a:fld>
            <a:endParaRPr lang="en-US" dirty="0"/>
          </a:p>
        </p:txBody>
      </p:sp>
    </p:spTree>
    <p:extLst>
      <p:ext uri="{BB962C8B-B14F-4D97-AF65-F5344CB8AC3E}">
        <p14:creationId xmlns:p14="http://schemas.microsoft.com/office/powerpoint/2010/main" val="4036720350"/>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7D4F1-02BD-10AE-10E3-87C12878438B}"/>
              </a:ext>
            </a:extLst>
          </p:cNvPr>
          <p:cNvSpPr>
            <a:spLocks noGrp="1"/>
          </p:cNvSpPr>
          <p:nvPr>
            <p:ph type="title"/>
          </p:nvPr>
        </p:nvSpPr>
        <p:spPr/>
        <p:txBody>
          <a:bodyPr/>
          <a:lstStyle/>
          <a:p>
            <a:r>
              <a:rPr lang="en-US" dirty="0"/>
              <a:t>Tax &amp; Payroll Considerations</a:t>
            </a:r>
          </a:p>
        </p:txBody>
      </p:sp>
      <p:sp>
        <p:nvSpPr>
          <p:cNvPr id="5" name="Content Placeholder 4">
            <a:extLst>
              <a:ext uri="{FF2B5EF4-FFF2-40B4-BE49-F238E27FC236}">
                <a16:creationId xmlns:a16="http://schemas.microsoft.com/office/drawing/2014/main" id="{79962819-B07F-CBB3-8A75-542C910575B9}"/>
              </a:ext>
            </a:extLst>
          </p:cNvPr>
          <p:cNvSpPr>
            <a:spLocks noGrp="1"/>
          </p:cNvSpPr>
          <p:nvPr>
            <p:ph idx="1"/>
          </p:nvPr>
        </p:nvSpPr>
        <p:spPr>
          <a:xfrm>
            <a:off x="1440874" y="2117268"/>
            <a:ext cx="4827404" cy="4063919"/>
          </a:xfrm>
        </p:spPr>
        <p:txBody>
          <a:bodyPr/>
          <a:lstStyle/>
          <a:p>
            <a:r>
              <a:rPr lang="en-US" dirty="0"/>
              <a:t>Taxes</a:t>
            </a:r>
          </a:p>
          <a:p>
            <a:r>
              <a:rPr lang="en-US" dirty="0"/>
              <a:t>Payroll</a:t>
            </a:r>
          </a:p>
          <a:p>
            <a:r>
              <a:rPr lang="en-US" dirty="0"/>
              <a:t>Workers Compensation</a:t>
            </a:r>
          </a:p>
          <a:p>
            <a:r>
              <a:rPr lang="en-US" dirty="0"/>
              <a:t>I-9s</a:t>
            </a:r>
          </a:p>
          <a:p>
            <a:endParaRPr lang="en-US" dirty="0"/>
          </a:p>
        </p:txBody>
      </p:sp>
      <p:sp>
        <p:nvSpPr>
          <p:cNvPr id="3" name="Slide Number Placeholder 2">
            <a:extLst>
              <a:ext uri="{FF2B5EF4-FFF2-40B4-BE49-F238E27FC236}">
                <a16:creationId xmlns:a16="http://schemas.microsoft.com/office/drawing/2014/main" id="{5BF6113C-E76E-8958-B51D-0F5530943F89}"/>
              </a:ext>
            </a:extLst>
          </p:cNvPr>
          <p:cNvSpPr>
            <a:spLocks noGrp="1"/>
          </p:cNvSpPr>
          <p:nvPr>
            <p:ph type="sldNum" sz="quarter" idx="4294967295"/>
          </p:nvPr>
        </p:nvSpPr>
        <p:spPr>
          <a:xfrm>
            <a:off x="11239500" y="6418263"/>
            <a:ext cx="952500" cy="365125"/>
          </a:xfrm>
          <a:prstGeom prst="rect">
            <a:avLst/>
          </a:prstGeom>
        </p:spPr>
        <p:txBody>
          <a:bodyPr/>
          <a:lstStyle/>
          <a:p>
            <a:fld id="{B134FA31-5EF8-8241-BF23-8D980F3A859A}" type="slidenum">
              <a:rPr lang="en-US" smtClean="0"/>
              <a:pPr/>
              <a:t>31</a:t>
            </a:fld>
            <a:endParaRPr lang="en-US" dirty="0"/>
          </a:p>
        </p:txBody>
      </p:sp>
    </p:spTree>
    <p:extLst>
      <p:ext uri="{BB962C8B-B14F-4D97-AF65-F5344CB8AC3E}">
        <p14:creationId xmlns:p14="http://schemas.microsoft.com/office/powerpoint/2010/main" val="213518524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F7D4F1-02BD-10AE-10E3-87C12878438B}"/>
              </a:ext>
            </a:extLst>
          </p:cNvPr>
          <p:cNvSpPr>
            <a:spLocks noGrp="1"/>
          </p:cNvSpPr>
          <p:nvPr>
            <p:ph type="title"/>
          </p:nvPr>
        </p:nvSpPr>
        <p:spPr/>
        <p:txBody>
          <a:bodyPr/>
          <a:lstStyle/>
          <a:p>
            <a:r>
              <a:rPr lang="en-US" dirty="0"/>
              <a:t>Diversity &amp; Inclusion</a:t>
            </a:r>
          </a:p>
        </p:txBody>
      </p:sp>
      <p:sp>
        <p:nvSpPr>
          <p:cNvPr id="5" name="Content Placeholder 4">
            <a:extLst>
              <a:ext uri="{FF2B5EF4-FFF2-40B4-BE49-F238E27FC236}">
                <a16:creationId xmlns:a16="http://schemas.microsoft.com/office/drawing/2014/main" id="{79962819-B07F-CBB3-8A75-542C910575B9}"/>
              </a:ext>
            </a:extLst>
          </p:cNvPr>
          <p:cNvSpPr>
            <a:spLocks noGrp="1"/>
          </p:cNvSpPr>
          <p:nvPr>
            <p:ph idx="1"/>
          </p:nvPr>
        </p:nvSpPr>
        <p:spPr>
          <a:xfrm>
            <a:off x="1440874" y="2117268"/>
            <a:ext cx="4827404" cy="4063919"/>
          </a:xfrm>
        </p:spPr>
        <p:txBody>
          <a:bodyPr/>
          <a:lstStyle/>
          <a:p>
            <a:r>
              <a:rPr lang="en-US" sz="2400" dirty="0"/>
              <a:t>Recruitment</a:t>
            </a:r>
          </a:p>
          <a:p>
            <a:r>
              <a:rPr lang="en-US" sz="2400" dirty="0"/>
              <a:t>Diversity</a:t>
            </a:r>
          </a:p>
          <a:p>
            <a:r>
              <a:rPr lang="en-US" sz="2400" dirty="0"/>
              <a:t>Negatives </a:t>
            </a:r>
          </a:p>
          <a:p>
            <a:pPr marL="0" indent="0">
              <a:buNone/>
            </a:pPr>
            <a:endParaRPr lang="en-US" dirty="0"/>
          </a:p>
        </p:txBody>
      </p:sp>
      <p:sp>
        <p:nvSpPr>
          <p:cNvPr id="3" name="Slide Number Placeholder 2">
            <a:extLst>
              <a:ext uri="{FF2B5EF4-FFF2-40B4-BE49-F238E27FC236}">
                <a16:creationId xmlns:a16="http://schemas.microsoft.com/office/drawing/2014/main" id="{5BF6113C-E76E-8958-B51D-0F5530943F89}"/>
              </a:ext>
            </a:extLst>
          </p:cNvPr>
          <p:cNvSpPr>
            <a:spLocks noGrp="1"/>
          </p:cNvSpPr>
          <p:nvPr>
            <p:ph type="sldNum" sz="quarter" idx="4294967295"/>
          </p:nvPr>
        </p:nvSpPr>
        <p:spPr>
          <a:xfrm>
            <a:off x="11239500" y="6418263"/>
            <a:ext cx="952500" cy="365125"/>
          </a:xfrm>
          <a:prstGeom prst="rect">
            <a:avLst/>
          </a:prstGeom>
        </p:spPr>
        <p:txBody>
          <a:bodyPr/>
          <a:lstStyle/>
          <a:p>
            <a:fld id="{B134FA31-5EF8-8241-BF23-8D980F3A859A}" type="slidenum">
              <a:rPr lang="en-US" smtClean="0"/>
              <a:pPr/>
              <a:t>32</a:t>
            </a:fld>
            <a:endParaRPr lang="en-US" dirty="0"/>
          </a:p>
        </p:txBody>
      </p:sp>
    </p:spTree>
    <p:extLst>
      <p:ext uri="{BB962C8B-B14F-4D97-AF65-F5344CB8AC3E}">
        <p14:creationId xmlns:p14="http://schemas.microsoft.com/office/powerpoint/2010/main" val="3219404350"/>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1486946-D53C-FE82-9EF6-7C575F70A94F}"/>
              </a:ext>
            </a:extLst>
          </p:cNvPr>
          <p:cNvSpPr>
            <a:spLocks noGrp="1"/>
          </p:cNvSpPr>
          <p:nvPr>
            <p:ph idx="1"/>
          </p:nvPr>
        </p:nvSpPr>
        <p:spPr/>
        <p:txBody>
          <a:bodyPr/>
          <a:lstStyle/>
          <a:p>
            <a:r>
              <a:rPr lang="en-US" dirty="0"/>
              <a:t>Trends to Watch</a:t>
            </a:r>
          </a:p>
        </p:txBody>
      </p:sp>
    </p:spTree>
    <p:extLst>
      <p:ext uri="{BB962C8B-B14F-4D97-AF65-F5344CB8AC3E}">
        <p14:creationId xmlns:p14="http://schemas.microsoft.com/office/powerpoint/2010/main" val="599010543"/>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8" y="1213258"/>
            <a:ext cx="9533753" cy="798656"/>
          </a:xfrm>
        </p:spPr>
        <p:txBody>
          <a:bodyPr>
            <a:normAutofit/>
          </a:bodyPr>
          <a:lstStyle/>
          <a:p>
            <a:r>
              <a:rPr lang="en-US" dirty="0"/>
              <a:t>Quiet Quitting</a:t>
            </a:r>
          </a:p>
        </p:txBody>
      </p:sp>
      <p:sp>
        <p:nvSpPr>
          <p:cNvPr id="3" name="Content Placeholder 2"/>
          <p:cNvSpPr>
            <a:spLocks noGrp="1"/>
          </p:cNvSpPr>
          <p:nvPr>
            <p:ph idx="1"/>
          </p:nvPr>
        </p:nvSpPr>
        <p:spPr>
          <a:xfrm>
            <a:off x="1538845" y="2117268"/>
            <a:ext cx="10107660" cy="4063919"/>
          </a:xfrm>
        </p:spPr>
        <p:txBody>
          <a:bodyPr>
            <a:normAutofit/>
          </a:bodyPr>
          <a:lstStyle/>
          <a:p>
            <a:r>
              <a:rPr lang="en-US" dirty="0">
                <a:solidFill>
                  <a:srgbClr val="444444"/>
                </a:solidFill>
              </a:rPr>
              <a:t>Started on TikTok</a:t>
            </a:r>
          </a:p>
          <a:p>
            <a:r>
              <a:rPr lang="en-US" dirty="0">
                <a:solidFill>
                  <a:srgbClr val="444444"/>
                </a:solidFill>
              </a:rPr>
              <a:t>When an employee decides to no longer go above and beyond, but instead does the bare minimum</a:t>
            </a:r>
          </a:p>
          <a:p>
            <a:r>
              <a:rPr lang="en-US" dirty="0">
                <a:solidFill>
                  <a:srgbClr val="444444"/>
                </a:solidFill>
              </a:rPr>
              <a:t>Reasons employees quiet quit:</a:t>
            </a:r>
          </a:p>
          <a:p>
            <a:pPr marL="1028700" lvl="2" indent="-342900" fontAlgn="base">
              <a:buFont typeface="Arial" panose="020B0604020202020204" pitchFamily="34" charset="0"/>
              <a:buChar char="•"/>
            </a:pPr>
            <a:r>
              <a:rPr lang="en-US" sz="2400" dirty="0">
                <a:solidFill>
                  <a:srgbClr val="444444"/>
                </a:solidFill>
                <a:latin typeface="+mj-lt"/>
              </a:rPr>
              <a:t>They do not feel fulfilled in their job.</a:t>
            </a:r>
          </a:p>
          <a:p>
            <a:pPr marL="1028700" lvl="2" indent="-342900" fontAlgn="base">
              <a:buFont typeface="Arial" panose="020B0604020202020204" pitchFamily="34" charset="0"/>
              <a:buChar char="•"/>
            </a:pPr>
            <a:r>
              <a:rPr lang="en-US" sz="2400" dirty="0">
                <a:solidFill>
                  <a:srgbClr val="444444"/>
                </a:solidFill>
                <a:latin typeface="+mj-lt"/>
              </a:rPr>
              <a:t>They feel underpaid.</a:t>
            </a:r>
          </a:p>
          <a:p>
            <a:pPr marL="1028700" lvl="2" indent="-342900" fontAlgn="base">
              <a:buFont typeface="Arial" panose="020B0604020202020204" pitchFamily="34" charset="0"/>
              <a:buChar char="•"/>
            </a:pPr>
            <a:r>
              <a:rPr lang="en-US" sz="2400" dirty="0">
                <a:solidFill>
                  <a:srgbClr val="444444"/>
                </a:solidFill>
                <a:latin typeface="+mj-lt"/>
              </a:rPr>
              <a:t>It is a form of protest to demand some changes.</a:t>
            </a:r>
          </a:p>
          <a:p>
            <a:pPr marL="1028700" lvl="2" indent="-342900" fontAlgn="base">
              <a:buFont typeface="Arial" panose="020B0604020202020204" pitchFamily="34" charset="0"/>
              <a:buChar char="•"/>
            </a:pPr>
            <a:r>
              <a:rPr lang="en-US" sz="2400" dirty="0">
                <a:solidFill>
                  <a:srgbClr val="444444"/>
                </a:solidFill>
                <a:latin typeface="+mj-lt"/>
              </a:rPr>
              <a:t>They are not receiving enough recognition or perks.</a:t>
            </a:r>
          </a:p>
          <a:p>
            <a:pPr marL="1028700" lvl="2" indent="-342900" fontAlgn="base">
              <a:buFont typeface="Arial" panose="020B0604020202020204" pitchFamily="34" charset="0"/>
              <a:buChar char="•"/>
            </a:pPr>
            <a:r>
              <a:rPr lang="en-US" sz="2400" dirty="0">
                <a:solidFill>
                  <a:srgbClr val="444444"/>
                </a:solidFill>
                <a:latin typeface="+mj-lt"/>
              </a:rPr>
              <a:t>The employee feels burnt out.</a:t>
            </a:r>
          </a:p>
          <a:p>
            <a:pPr marL="1028700" lvl="2" indent="-342900" fontAlgn="base">
              <a:buFont typeface="Arial" panose="020B0604020202020204" pitchFamily="34" charset="0"/>
              <a:buChar char="•"/>
            </a:pPr>
            <a:r>
              <a:rPr lang="en-US" sz="2400" dirty="0">
                <a:solidFill>
                  <a:srgbClr val="444444"/>
                </a:solidFill>
                <a:latin typeface="+mj-lt"/>
              </a:rPr>
              <a:t>The employee is seeking a job change.</a:t>
            </a:r>
          </a:p>
          <a:p>
            <a:endParaRPr lang="en-US" dirty="0">
              <a:solidFill>
                <a:srgbClr val="444444"/>
              </a:solidFill>
            </a:endParaRPr>
          </a:p>
        </p:txBody>
      </p:sp>
    </p:spTree>
    <p:extLst>
      <p:ext uri="{BB962C8B-B14F-4D97-AF65-F5344CB8AC3E}">
        <p14:creationId xmlns:p14="http://schemas.microsoft.com/office/powerpoint/2010/main" val="577270735"/>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8" y="1213258"/>
            <a:ext cx="9533753" cy="798656"/>
          </a:xfrm>
        </p:spPr>
        <p:txBody>
          <a:bodyPr>
            <a:normAutofit/>
          </a:bodyPr>
          <a:lstStyle/>
          <a:p>
            <a:r>
              <a:rPr lang="en-US" dirty="0"/>
              <a:t>Quiet Firing</a:t>
            </a:r>
          </a:p>
        </p:txBody>
      </p:sp>
      <p:sp>
        <p:nvSpPr>
          <p:cNvPr id="3" name="Content Placeholder 2"/>
          <p:cNvSpPr>
            <a:spLocks noGrp="1"/>
          </p:cNvSpPr>
          <p:nvPr>
            <p:ph idx="1"/>
          </p:nvPr>
        </p:nvSpPr>
        <p:spPr>
          <a:xfrm>
            <a:off x="1538845" y="2117268"/>
            <a:ext cx="10107660" cy="4063919"/>
          </a:xfrm>
        </p:spPr>
        <p:txBody>
          <a:bodyPr>
            <a:normAutofit/>
          </a:bodyPr>
          <a:lstStyle/>
          <a:p>
            <a:r>
              <a:rPr lang="en-US" dirty="0"/>
              <a:t>A manager fails to provide coaching, support, and career development to an employee, which results in pushing the employee out of the organization.</a:t>
            </a:r>
          </a:p>
          <a:p>
            <a:r>
              <a:rPr lang="en-US" dirty="0"/>
              <a:t>Quiet quitting and quiet firing indicates a larger issue: the lack of respect on both sides of the employer-employee relationship.</a:t>
            </a:r>
          </a:p>
          <a:p>
            <a:r>
              <a:rPr lang="en-US" dirty="0"/>
              <a:t>Consider the following in your employee retention efforts:</a:t>
            </a:r>
          </a:p>
          <a:p>
            <a:endParaRPr lang="en-US" dirty="0"/>
          </a:p>
        </p:txBody>
      </p:sp>
      <p:graphicFrame>
        <p:nvGraphicFramePr>
          <p:cNvPr id="4" name="Table 4">
            <a:extLst>
              <a:ext uri="{FF2B5EF4-FFF2-40B4-BE49-F238E27FC236}">
                <a16:creationId xmlns:a16="http://schemas.microsoft.com/office/drawing/2014/main" id="{B3CB5655-6659-74FB-E4E3-D1DBE7AE899D}"/>
              </a:ext>
            </a:extLst>
          </p:cNvPr>
          <p:cNvGraphicFramePr>
            <a:graphicFrameLocks noGrp="1"/>
          </p:cNvGraphicFramePr>
          <p:nvPr>
            <p:extLst>
              <p:ext uri="{D42A27DB-BD31-4B8C-83A1-F6EECF244321}">
                <p14:modId xmlns:p14="http://schemas.microsoft.com/office/powerpoint/2010/main" val="646161180"/>
              </p:ext>
            </p:extLst>
          </p:nvPr>
        </p:nvGraphicFramePr>
        <p:xfrm>
          <a:off x="2032000" y="4126771"/>
          <a:ext cx="8128000" cy="22860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14232264"/>
                    </a:ext>
                  </a:extLst>
                </a:gridCol>
                <a:gridCol w="4064000">
                  <a:extLst>
                    <a:ext uri="{9D8B030D-6E8A-4147-A177-3AD203B41FA5}">
                      <a16:colId xmlns:a16="http://schemas.microsoft.com/office/drawing/2014/main" val="2367974813"/>
                    </a:ext>
                  </a:extLst>
                </a:gridCol>
              </a:tblGrid>
              <a:tr h="370840">
                <a:tc>
                  <a:txBody>
                    <a:bodyPr/>
                    <a:lstStyle/>
                    <a:p>
                      <a:pPr algn="ctr"/>
                      <a:r>
                        <a:rPr lang="en-US" sz="2400" b="0" dirty="0">
                          <a:solidFill>
                            <a:sysClr val="windowText" lastClr="000000"/>
                          </a:solidFill>
                          <a:latin typeface="+mj-lt"/>
                        </a:rPr>
                        <a:t>Compensation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ysClr val="windowText" lastClr="000000"/>
                          </a:solidFill>
                          <a:latin typeface="+mj-lt"/>
                        </a:rPr>
                        <a:t>Benefits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8088680"/>
                  </a:ext>
                </a:extLst>
              </a:tr>
              <a:tr h="370840">
                <a:tc>
                  <a:txBody>
                    <a:bodyPr/>
                    <a:lstStyle/>
                    <a:p>
                      <a:pPr algn="ctr"/>
                      <a:r>
                        <a:rPr lang="en-US" sz="2400" b="0" dirty="0">
                          <a:solidFill>
                            <a:sysClr val="windowText" lastClr="000000"/>
                          </a:solidFill>
                          <a:latin typeface="+mj-lt"/>
                        </a:rPr>
                        <a:t>Time Off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ysClr val="windowText" lastClr="000000"/>
                          </a:solidFill>
                          <a:latin typeface="+mj-lt"/>
                        </a:rPr>
                        <a:t>Work-Life Balance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161320"/>
                  </a:ext>
                </a:extLst>
              </a:tr>
              <a:tr h="370840">
                <a:tc>
                  <a:txBody>
                    <a:bodyPr/>
                    <a:lstStyle/>
                    <a:p>
                      <a:pPr algn="ctr"/>
                      <a:r>
                        <a:rPr lang="en-US" sz="2400" b="0" dirty="0">
                          <a:solidFill>
                            <a:sysClr val="windowText" lastClr="000000"/>
                          </a:solidFill>
                          <a:latin typeface="+mj-lt"/>
                        </a:rPr>
                        <a:t>Employee Feedback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ysClr val="windowText" lastClr="000000"/>
                          </a:solidFill>
                          <a:latin typeface="+mj-lt"/>
                        </a:rPr>
                        <a:t>Social Impact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923393"/>
                  </a:ext>
                </a:extLst>
              </a:tr>
              <a:tr h="370840">
                <a:tc>
                  <a:txBody>
                    <a:bodyPr/>
                    <a:lstStyle/>
                    <a:p>
                      <a:pPr algn="ctr"/>
                      <a:r>
                        <a:rPr lang="en-US" sz="2400" b="0" dirty="0">
                          <a:solidFill>
                            <a:sysClr val="windowText" lastClr="000000"/>
                          </a:solidFill>
                          <a:latin typeface="+mj-lt"/>
                        </a:rPr>
                        <a:t>Mental Health Resources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ysClr val="windowText" lastClr="000000"/>
                          </a:solidFill>
                          <a:latin typeface="+mj-lt"/>
                        </a:rPr>
                        <a:t>Rewards &amp; Recognition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1174396"/>
                  </a:ext>
                </a:extLst>
              </a:tr>
              <a:tr h="370840">
                <a:tc>
                  <a:txBody>
                    <a:bodyPr/>
                    <a:lstStyle/>
                    <a:p>
                      <a:pPr algn="ctr"/>
                      <a:r>
                        <a:rPr lang="en-US" sz="2400" b="0" dirty="0">
                          <a:solidFill>
                            <a:sysClr val="windowText" lastClr="000000"/>
                          </a:solidFill>
                          <a:latin typeface="+mj-lt"/>
                        </a:rPr>
                        <a:t>Training &amp; Development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0" dirty="0">
                          <a:solidFill>
                            <a:sysClr val="windowText" lastClr="000000"/>
                          </a:solidFill>
                          <a:latin typeface="+mj-lt"/>
                        </a:rPr>
                        <a:t>Managerial Training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773303"/>
                  </a:ext>
                </a:extLst>
              </a:tr>
            </a:tbl>
          </a:graphicData>
        </a:graphic>
      </p:graphicFrame>
    </p:spTree>
    <p:extLst>
      <p:ext uri="{BB962C8B-B14F-4D97-AF65-F5344CB8AC3E}">
        <p14:creationId xmlns:p14="http://schemas.microsoft.com/office/powerpoint/2010/main" val="120296906"/>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8" y="1213258"/>
            <a:ext cx="9533753" cy="798656"/>
          </a:xfrm>
        </p:spPr>
        <p:txBody>
          <a:bodyPr>
            <a:normAutofit/>
          </a:bodyPr>
          <a:lstStyle/>
          <a:p>
            <a:r>
              <a:rPr lang="en-US" dirty="0"/>
              <a:t>Quiet Hiring</a:t>
            </a:r>
          </a:p>
        </p:txBody>
      </p:sp>
      <p:sp>
        <p:nvSpPr>
          <p:cNvPr id="3" name="Content Placeholder 2"/>
          <p:cNvSpPr>
            <a:spLocks noGrp="1"/>
          </p:cNvSpPr>
          <p:nvPr>
            <p:ph idx="1"/>
          </p:nvPr>
        </p:nvSpPr>
        <p:spPr>
          <a:xfrm>
            <a:off x="1353788" y="2011914"/>
            <a:ext cx="10107660" cy="4063919"/>
          </a:xfrm>
        </p:spPr>
        <p:txBody>
          <a:bodyPr>
            <a:noAutofit/>
          </a:bodyPr>
          <a:lstStyle/>
          <a:p>
            <a:r>
              <a:rPr lang="en-US" sz="2000" dirty="0"/>
              <a:t>A recruitment strategy of identifying high achievers within an organization and providing them with more rewards, e.g., bonuses, promotions, pay rises, or more challenging roles</a:t>
            </a:r>
          </a:p>
          <a:p>
            <a:endParaRPr lang="en-US" sz="2000" dirty="0"/>
          </a:p>
          <a:p>
            <a:r>
              <a:rPr lang="en-US" sz="2000" dirty="0"/>
              <a:t>Research shows that high achievers can be 400% more productive than average employees.</a:t>
            </a:r>
          </a:p>
          <a:p>
            <a:endParaRPr lang="en-US" sz="2000" dirty="0"/>
          </a:p>
          <a:p>
            <a:r>
              <a:rPr lang="en-US" sz="2000" dirty="0"/>
              <a:t>Reminder: Do not ignore “average” employees. These employees don’t necessary lack ability, but may lack confidence. Many can become more engaged employees with support and encouragement.</a:t>
            </a:r>
          </a:p>
          <a:p>
            <a:endParaRPr lang="en-US" sz="2000" dirty="0"/>
          </a:p>
          <a:p>
            <a:r>
              <a:rPr lang="en-US" sz="2000" dirty="0"/>
              <a:t>Something to consider: Without clear, honest communication, employees whose employers practice quiet hiring may receive the message, “It’s not what you do that matters most; it’s what we (the decision-makers) see you do.”</a:t>
            </a:r>
          </a:p>
          <a:p>
            <a:r>
              <a:rPr lang="en-US" sz="2000" dirty="0"/>
              <a:t>In a world of hybrid and work-from-home options, there is the potential for proximity bias</a:t>
            </a:r>
          </a:p>
          <a:p>
            <a:endParaRPr lang="en-US" sz="2000" dirty="0"/>
          </a:p>
        </p:txBody>
      </p:sp>
    </p:spTree>
    <p:extLst>
      <p:ext uri="{BB962C8B-B14F-4D97-AF65-F5344CB8AC3E}">
        <p14:creationId xmlns:p14="http://schemas.microsoft.com/office/powerpoint/2010/main" val="1733263843"/>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788" y="1213258"/>
            <a:ext cx="9533753" cy="798656"/>
          </a:xfrm>
        </p:spPr>
        <p:txBody>
          <a:bodyPr>
            <a:normAutofit/>
          </a:bodyPr>
          <a:lstStyle/>
          <a:p>
            <a:r>
              <a:rPr lang="en-US" dirty="0" smtClean="0"/>
              <a:t>Loud Quitting</a:t>
            </a:r>
            <a:endParaRPr lang="en-US" dirty="0"/>
          </a:p>
        </p:txBody>
      </p:sp>
      <p:sp>
        <p:nvSpPr>
          <p:cNvPr id="3" name="Content Placeholder 2"/>
          <p:cNvSpPr>
            <a:spLocks noGrp="1"/>
          </p:cNvSpPr>
          <p:nvPr>
            <p:ph idx="1"/>
          </p:nvPr>
        </p:nvSpPr>
        <p:spPr>
          <a:xfrm>
            <a:off x="1353788" y="2011914"/>
            <a:ext cx="10107660" cy="4063919"/>
          </a:xfrm>
        </p:spPr>
        <p:txBody>
          <a:bodyPr>
            <a:noAutofit/>
          </a:bodyPr>
          <a:lstStyle/>
          <a:p>
            <a:pPr algn="just"/>
            <a:r>
              <a:rPr lang="en-US" sz="2000" dirty="0" smtClean="0"/>
              <a:t>When disgruntled employees lash out on social medial platforms and within the organization when quitting.  </a:t>
            </a:r>
          </a:p>
          <a:p>
            <a:pPr algn="just"/>
            <a:endParaRPr lang="en-US" sz="2000" dirty="0" smtClean="0"/>
          </a:p>
          <a:p>
            <a:pPr algn="just"/>
            <a:r>
              <a:rPr lang="en-US" sz="2000" dirty="0" smtClean="0"/>
              <a:t>This can be very harmful to an organization causing additional resignations, decreased productivity, questioning of company morale, and other consequences. </a:t>
            </a:r>
          </a:p>
          <a:p>
            <a:pPr algn="just"/>
            <a:endParaRPr lang="en-US" sz="2000" dirty="0"/>
          </a:p>
          <a:p>
            <a:pPr algn="just"/>
            <a:r>
              <a:rPr lang="en-US" sz="2000" dirty="0" smtClean="0"/>
              <a:t>Why it’s happening: unaddressed grievances, toxic work environment, lack of growth opportunities, ethical concern, ineffective leadership, lack of work-life balance, discrimination &amp; inequality, excessive workload</a:t>
            </a:r>
          </a:p>
          <a:p>
            <a:pPr algn="just"/>
            <a:endParaRPr lang="en-US" sz="2000" dirty="0" smtClean="0"/>
          </a:p>
          <a:p>
            <a:pPr algn="just"/>
            <a:r>
              <a:rPr lang="en-US" sz="2000" dirty="0" smtClean="0"/>
              <a:t>How to prevent it: proper recruitment is essential, keep an eye out for disengaged employees, create an environment where everyone feels comfortable coming forward with concerns, exiting interviews can help provide valuable data for making it a better work environment. </a:t>
            </a:r>
            <a:endParaRPr lang="en-US" sz="2000" dirty="0"/>
          </a:p>
        </p:txBody>
      </p:sp>
    </p:spTree>
    <p:extLst>
      <p:ext uri="{BB962C8B-B14F-4D97-AF65-F5344CB8AC3E}">
        <p14:creationId xmlns:p14="http://schemas.microsoft.com/office/powerpoint/2010/main" val="4187205790"/>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Continuation of Remote Work	</a:t>
            </a:r>
          </a:p>
        </p:txBody>
      </p:sp>
      <p:sp>
        <p:nvSpPr>
          <p:cNvPr id="3" name="Content Placeholder 2"/>
          <p:cNvSpPr>
            <a:spLocks noGrp="1"/>
          </p:cNvSpPr>
          <p:nvPr>
            <p:ph idx="1"/>
          </p:nvPr>
        </p:nvSpPr>
        <p:spPr/>
        <p:txBody>
          <a:bodyPr/>
          <a:lstStyle/>
          <a:p>
            <a:r>
              <a:rPr lang="en-US" dirty="0"/>
              <a:t>Before </a:t>
            </a:r>
            <a:r>
              <a:rPr lang="en-US" dirty="0" err="1"/>
              <a:t>Covid</a:t>
            </a:r>
            <a:r>
              <a:rPr lang="en-US" dirty="0"/>
              <a:t>, the Sixth Circuit Court of Appeals, which covers Michigan’s federal courts as well as those of Ohio, Kentucky and Tennessee, basically assumed that on site presence was normally an essential component of a job. </a:t>
            </a:r>
          </a:p>
          <a:p>
            <a:endParaRPr lang="en-US" dirty="0"/>
          </a:p>
          <a:p>
            <a:r>
              <a:rPr lang="en-US" dirty="0"/>
              <a:t>If the employer allowed other people to work remotely who did the same job, then a court might look at the issue differently.  </a:t>
            </a:r>
          </a:p>
          <a:p>
            <a:endParaRPr lang="en-US" dirty="0"/>
          </a:p>
          <a:p>
            <a:endParaRPr lang="en-US" dirty="0"/>
          </a:p>
        </p:txBody>
      </p:sp>
    </p:spTree>
    <p:extLst>
      <p:ext uri="{BB962C8B-B14F-4D97-AF65-F5344CB8AC3E}">
        <p14:creationId xmlns:p14="http://schemas.microsoft.com/office/powerpoint/2010/main" val="231253915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22311C-8FCA-B8C6-BFA7-0C8E089E8044}"/>
              </a:ext>
            </a:extLst>
          </p:cNvPr>
          <p:cNvSpPr>
            <a:spLocks noGrp="1"/>
          </p:cNvSpPr>
          <p:nvPr>
            <p:ph idx="1"/>
          </p:nvPr>
        </p:nvSpPr>
        <p:spPr/>
        <p:txBody>
          <a:bodyPr/>
          <a:lstStyle/>
          <a:p>
            <a:r>
              <a:rPr lang="en-US" dirty="0"/>
              <a:t>Legislative Updates</a:t>
            </a:r>
          </a:p>
        </p:txBody>
      </p:sp>
    </p:spTree>
    <p:extLst>
      <p:ext uri="{BB962C8B-B14F-4D97-AF65-F5344CB8AC3E}">
        <p14:creationId xmlns:p14="http://schemas.microsoft.com/office/powerpoint/2010/main" val="1424962998"/>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Flex Time</a:t>
            </a:r>
          </a:p>
        </p:txBody>
      </p:sp>
      <p:sp>
        <p:nvSpPr>
          <p:cNvPr id="3" name="Content Placeholder 2"/>
          <p:cNvSpPr>
            <a:spLocks noGrp="1"/>
          </p:cNvSpPr>
          <p:nvPr>
            <p:ph idx="1"/>
          </p:nvPr>
        </p:nvSpPr>
        <p:spPr/>
        <p:txBody>
          <a:bodyPr>
            <a:normAutofit/>
          </a:bodyPr>
          <a:lstStyle/>
          <a:p>
            <a:pPr marR="0" lvl="0">
              <a:spcBef>
                <a:spcPts val="0"/>
              </a:spcBef>
              <a:spcAft>
                <a:spcPts val="0"/>
              </a:spcAft>
            </a:pPr>
            <a:r>
              <a:rPr lang="en-US" dirty="0">
                <a:ea typeface="Calibri" panose="020F0502020204030204" pitchFamily="34" charset="0"/>
                <a:cs typeface="Segoe UI Semibold" panose="020B0702040204020203" pitchFamily="34" charset="0"/>
              </a:rPr>
              <a:t>95% of people surveyed want flexible hours</a:t>
            </a:r>
          </a:p>
          <a:p>
            <a:pPr marR="0" lvl="0">
              <a:spcBef>
                <a:spcPts val="0"/>
              </a:spcBef>
              <a:spcAft>
                <a:spcPts val="0"/>
              </a:spcAft>
            </a:pPr>
            <a:endParaRPr lang="en-US" dirty="0">
              <a:ea typeface="Calibri" panose="020F0502020204030204" pitchFamily="34" charset="0"/>
              <a:cs typeface="Segoe UI Semibold" panose="020B0702040204020203" pitchFamily="34" charset="0"/>
            </a:endParaRPr>
          </a:p>
          <a:p>
            <a:pPr marR="0" lvl="0">
              <a:spcBef>
                <a:spcPts val="0"/>
              </a:spcBef>
              <a:spcAft>
                <a:spcPts val="0"/>
              </a:spcAft>
            </a:pPr>
            <a:r>
              <a:rPr lang="en-US" dirty="0">
                <a:ea typeface="Calibri" panose="020F0502020204030204" pitchFamily="34" charset="0"/>
                <a:cs typeface="Segoe UI Semibold" panose="020B0702040204020203" pitchFamily="34" charset="0"/>
              </a:rPr>
              <a:t>78% want location flexibility</a:t>
            </a:r>
          </a:p>
          <a:p>
            <a:pPr marR="0" lvl="0">
              <a:spcBef>
                <a:spcPts val="0"/>
              </a:spcBef>
              <a:spcAft>
                <a:spcPts val="0"/>
              </a:spcAft>
            </a:pPr>
            <a:endParaRPr lang="en-US" dirty="0">
              <a:cs typeface="Segoe UI Semibold" panose="020B0702040204020203" pitchFamily="34" charset="0"/>
            </a:endParaRPr>
          </a:p>
          <a:p>
            <a:pPr marR="0" lvl="0">
              <a:spcBef>
                <a:spcPts val="0"/>
              </a:spcBef>
              <a:spcAft>
                <a:spcPts val="0"/>
              </a:spcAft>
            </a:pPr>
            <a:r>
              <a:rPr lang="en-US" dirty="0">
                <a:cs typeface="Segoe UI Semibold" panose="020B0702040204020203" pitchFamily="34" charset="0"/>
              </a:rPr>
              <a:t>72% of workers reported they are likely to seek out a new opportunity within the next year as a result of their employer’s current level of flexibility</a:t>
            </a:r>
          </a:p>
          <a:p>
            <a:pPr marR="0" lvl="0">
              <a:spcBef>
                <a:spcPts val="0"/>
              </a:spcBef>
              <a:spcAft>
                <a:spcPts val="0"/>
              </a:spcAft>
            </a:pPr>
            <a:endParaRPr lang="en-US" dirty="0">
              <a:cs typeface="Segoe UI Semibold" panose="020B0702040204020203" pitchFamily="34" charset="0"/>
            </a:endParaRPr>
          </a:p>
          <a:p>
            <a:pPr marR="0" lvl="0">
              <a:spcBef>
                <a:spcPts val="0"/>
              </a:spcBef>
              <a:spcAft>
                <a:spcPts val="0"/>
              </a:spcAft>
            </a:pPr>
            <a:r>
              <a:rPr lang="en-US" dirty="0">
                <a:cs typeface="Segoe UI Semibold" panose="020B0702040204020203" pitchFamily="34" charset="0"/>
              </a:rPr>
              <a:t>Gig Economy</a:t>
            </a:r>
          </a:p>
          <a:p>
            <a:endParaRPr lang="en-US" dirty="0"/>
          </a:p>
          <a:p>
            <a:endParaRPr lang="en-US" dirty="0"/>
          </a:p>
        </p:txBody>
      </p:sp>
    </p:spTree>
    <p:extLst>
      <p:ext uri="{BB962C8B-B14F-4D97-AF65-F5344CB8AC3E}">
        <p14:creationId xmlns:p14="http://schemas.microsoft.com/office/powerpoint/2010/main" val="3296957295"/>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Workplace Romance On the Rise!</a:t>
            </a:r>
          </a:p>
        </p:txBody>
      </p:sp>
      <p:sp>
        <p:nvSpPr>
          <p:cNvPr id="3" name="Content Placeholder 2"/>
          <p:cNvSpPr>
            <a:spLocks noGrp="1"/>
          </p:cNvSpPr>
          <p:nvPr>
            <p:ph idx="1"/>
          </p:nvPr>
        </p:nvSpPr>
        <p:spPr/>
        <p:txBody>
          <a:bodyPr>
            <a:normAutofit/>
          </a:bodyPr>
          <a:lstStyle/>
          <a:p>
            <a:r>
              <a:rPr lang="en-US" dirty="0">
                <a:cs typeface="Segoe UI Semibold" panose="020B0702040204020203" pitchFamily="34" charset="0"/>
              </a:rPr>
              <a:t>33% of U.S. workers reported that they’re currently involved or have been involved in a workplace romance.</a:t>
            </a:r>
          </a:p>
          <a:p>
            <a:endParaRPr lang="en-US" dirty="0">
              <a:cs typeface="Segoe UI Semibold" panose="020B0702040204020203" pitchFamily="34" charset="0"/>
            </a:endParaRPr>
          </a:p>
          <a:p>
            <a:r>
              <a:rPr lang="en-US" dirty="0">
                <a:cs typeface="Segoe UI Semibold" panose="020B0702040204020203" pitchFamily="34" charset="0"/>
              </a:rPr>
              <a:t>65% of U.S. workers who are in/have been involved in a workplace romance dated their peers, while 12% dated their subordinates, and 19% dated their superiors.</a:t>
            </a:r>
          </a:p>
          <a:p>
            <a:endParaRPr lang="en-US" dirty="0">
              <a:cs typeface="Segoe UI Semibold" panose="020B0702040204020203" pitchFamily="34" charset="0"/>
            </a:endParaRPr>
          </a:p>
          <a:p>
            <a:r>
              <a:rPr lang="en-US" dirty="0">
                <a:cs typeface="Segoe UI Semibold" panose="020B0702040204020203" pitchFamily="34" charset="0"/>
              </a:rPr>
              <a:t>28% of U.S. workers have/had someone they consider their "work spouse“, and of these workers, 26% have felt romantic feelings toward this individual.</a:t>
            </a:r>
          </a:p>
          <a:p>
            <a:pPr marL="0" indent="0">
              <a:buNone/>
            </a:pPr>
            <a:r>
              <a:rPr lang="en-US" dirty="0">
                <a:cs typeface="Segoe UI" panose="020B0502040204020203" pitchFamily="34" charset="0"/>
              </a:rPr>
              <a:t>	</a:t>
            </a:r>
            <a:endParaRPr lang="en-US" dirty="0"/>
          </a:p>
        </p:txBody>
      </p:sp>
    </p:spTree>
    <p:extLst>
      <p:ext uri="{BB962C8B-B14F-4D97-AF65-F5344CB8AC3E}">
        <p14:creationId xmlns:p14="http://schemas.microsoft.com/office/powerpoint/2010/main" val="761171080"/>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C05802-7249-794B-A1C8-BAEA0BAFBF19}"/>
              </a:ext>
            </a:extLst>
          </p:cNvPr>
          <p:cNvSpPr>
            <a:spLocks noGrp="1"/>
          </p:cNvSpPr>
          <p:nvPr>
            <p:ph type="title" idx="4294967295"/>
          </p:nvPr>
        </p:nvSpPr>
        <p:spPr>
          <a:xfrm>
            <a:off x="1479884" y="914484"/>
            <a:ext cx="9601200" cy="914400"/>
          </a:xfrm>
        </p:spPr>
        <p:txBody>
          <a:bodyPr>
            <a:normAutofit/>
          </a:bodyPr>
          <a:lstStyle/>
          <a:p>
            <a:r>
              <a:rPr lang="en-US" dirty="0">
                <a:solidFill>
                  <a:srgbClr val="A0A234"/>
                </a:solidFill>
                <a:cs typeface="Arial" panose="020B0604020202020204" pitchFamily="34" charset="0"/>
              </a:rPr>
              <a:t>Protected Classifications Under Federal Law</a:t>
            </a:r>
          </a:p>
        </p:txBody>
      </p:sp>
      <p:sp>
        <p:nvSpPr>
          <p:cNvPr id="4" name="Text Placeholder 3">
            <a:extLst>
              <a:ext uri="{FF2B5EF4-FFF2-40B4-BE49-F238E27FC236}">
                <a16:creationId xmlns:a16="http://schemas.microsoft.com/office/drawing/2014/main" id="{84D77288-4059-4848-9C23-3A775DC8505E}"/>
              </a:ext>
            </a:extLst>
          </p:cNvPr>
          <p:cNvSpPr>
            <a:spLocks noGrp="1"/>
          </p:cNvSpPr>
          <p:nvPr>
            <p:ph type="body" sz="quarter" idx="4294967295"/>
          </p:nvPr>
        </p:nvSpPr>
        <p:spPr>
          <a:xfrm>
            <a:off x="1479884" y="1617663"/>
            <a:ext cx="9601200" cy="4650790"/>
          </a:xfrm>
        </p:spPr>
        <p:txBody>
          <a:bodyPr>
            <a:noAutofit/>
          </a:bodyPr>
          <a:lstStyle/>
          <a:p>
            <a:pPr marL="285750" indent="-285750">
              <a:lnSpc>
                <a:spcPct val="100000"/>
              </a:lnSpc>
              <a:spcBef>
                <a:spcPts val="1200"/>
              </a:spcBef>
              <a:buFont typeface="Arial" panose="020B0604020202020204" pitchFamily="34" charset="0"/>
              <a:buChar char="•"/>
            </a:pPr>
            <a:r>
              <a:rPr lang="en-US" sz="2400" b="0" dirty="0">
                <a:latin typeface="+mj-lt"/>
                <a:cs typeface="Arial" panose="020B0604020202020204" pitchFamily="34" charset="0"/>
              </a:rPr>
              <a:t>Race (all races)</a:t>
            </a:r>
          </a:p>
          <a:p>
            <a:pPr marL="285750" indent="-285750">
              <a:lnSpc>
                <a:spcPct val="100000"/>
              </a:lnSpc>
              <a:spcBef>
                <a:spcPts val="1200"/>
              </a:spcBef>
              <a:buFont typeface="Arial" panose="020B0604020202020204" pitchFamily="34" charset="0"/>
              <a:buChar char="•"/>
            </a:pPr>
            <a:r>
              <a:rPr lang="en-US" sz="2400" b="0" dirty="0">
                <a:latin typeface="+mj-lt"/>
                <a:cs typeface="Arial" panose="020B0604020202020204" pitchFamily="34" charset="0"/>
              </a:rPr>
              <a:t>Color </a:t>
            </a:r>
          </a:p>
          <a:p>
            <a:pPr marL="285750" indent="-285750">
              <a:lnSpc>
                <a:spcPct val="100000"/>
              </a:lnSpc>
              <a:spcBef>
                <a:spcPts val="1200"/>
              </a:spcBef>
              <a:buFont typeface="Arial" panose="020B0604020202020204" pitchFamily="34" charset="0"/>
              <a:buChar char="•"/>
            </a:pPr>
            <a:r>
              <a:rPr lang="en-US" sz="2400" b="0" dirty="0">
                <a:latin typeface="+mj-lt"/>
                <a:cs typeface="Arial" panose="020B0604020202020204" pitchFamily="34" charset="0"/>
              </a:rPr>
              <a:t>Religion or Creed</a:t>
            </a:r>
          </a:p>
          <a:p>
            <a:pPr marL="285750" indent="-285750">
              <a:lnSpc>
                <a:spcPct val="100000"/>
              </a:lnSpc>
              <a:spcBef>
                <a:spcPts val="1200"/>
              </a:spcBef>
              <a:buFont typeface="Arial" panose="020B0604020202020204" pitchFamily="34" charset="0"/>
              <a:buChar char="•"/>
            </a:pPr>
            <a:r>
              <a:rPr lang="en-US" sz="2400" b="0" dirty="0">
                <a:latin typeface="+mj-lt"/>
                <a:cs typeface="Arial" panose="020B0604020202020204" pitchFamily="34" charset="0"/>
              </a:rPr>
              <a:t>National Origin, Ancestry, and Citizenship</a:t>
            </a:r>
          </a:p>
          <a:p>
            <a:pPr marL="285750" indent="-285750">
              <a:lnSpc>
                <a:spcPct val="100000"/>
              </a:lnSpc>
              <a:spcBef>
                <a:spcPts val="1200"/>
              </a:spcBef>
              <a:buFont typeface="Arial" panose="020B0604020202020204" pitchFamily="34" charset="0"/>
              <a:buChar char="•"/>
            </a:pPr>
            <a:r>
              <a:rPr lang="en-US" sz="2400" b="0" dirty="0">
                <a:latin typeface="+mj-lt"/>
                <a:cs typeface="Arial" panose="020B0604020202020204" pitchFamily="34" charset="0"/>
              </a:rPr>
              <a:t>Sex (including pregnancy, sexual orientation, and gender identity) </a:t>
            </a:r>
          </a:p>
          <a:p>
            <a:pPr marL="285750" indent="-285750">
              <a:lnSpc>
                <a:spcPct val="100000"/>
              </a:lnSpc>
              <a:spcBef>
                <a:spcPts val="1200"/>
              </a:spcBef>
              <a:buFont typeface="Arial" panose="020B0604020202020204" pitchFamily="34" charset="0"/>
              <a:buChar char="•"/>
            </a:pPr>
            <a:r>
              <a:rPr lang="en-US" sz="2400" b="0" dirty="0">
                <a:latin typeface="+mj-lt"/>
                <a:cs typeface="Arial" panose="020B0604020202020204" pitchFamily="34" charset="0"/>
              </a:rPr>
              <a:t>Age (40 and older)</a:t>
            </a:r>
          </a:p>
          <a:p>
            <a:pPr marL="285750" indent="-285750">
              <a:lnSpc>
                <a:spcPct val="100000"/>
              </a:lnSpc>
              <a:spcBef>
                <a:spcPts val="1200"/>
              </a:spcBef>
              <a:buFont typeface="Arial" panose="020B0604020202020204" pitchFamily="34" charset="0"/>
              <a:buChar char="•"/>
            </a:pPr>
            <a:r>
              <a:rPr lang="en-US" sz="2400" b="0" dirty="0">
                <a:latin typeface="+mj-lt"/>
                <a:cs typeface="Arial" panose="020B0604020202020204" pitchFamily="34" charset="0"/>
              </a:rPr>
              <a:t>Physical or Mental Disability (Brain fog, depression)</a:t>
            </a:r>
          </a:p>
          <a:p>
            <a:pPr marL="285750" indent="-285750">
              <a:lnSpc>
                <a:spcPct val="100000"/>
              </a:lnSpc>
              <a:spcBef>
                <a:spcPts val="1200"/>
              </a:spcBef>
              <a:buFont typeface="Arial" panose="020B0604020202020204" pitchFamily="34" charset="0"/>
              <a:buChar char="•"/>
            </a:pPr>
            <a:r>
              <a:rPr lang="en-US" sz="2400" b="0" dirty="0">
                <a:latin typeface="+mj-lt"/>
                <a:cs typeface="Arial" panose="020B0604020202020204" pitchFamily="34" charset="0"/>
              </a:rPr>
              <a:t>Military &amp; Veteran Status</a:t>
            </a:r>
          </a:p>
          <a:p>
            <a:pPr marL="285750" indent="-285750">
              <a:lnSpc>
                <a:spcPct val="100000"/>
              </a:lnSpc>
              <a:spcBef>
                <a:spcPts val="1200"/>
              </a:spcBef>
              <a:buFont typeface="Arial" panose="020B0604020202020204" pitchFamily="34" charset="0"/>
              <a:buChar char="•"/>
            </a:pPr>
            <a:r>
              <a:rPr lang="en-US" sz="2400" b="0" dirty="0">
                <a:latin typeface="+mj-lt"/>
                <a:cs typeface="Arial" panose="020B0604020202020204" pitchFamily="34" charset="0"/>
              </a:rPr>
              <a:t>Genetic Information (including family medical history) </a:t>
            </a:r>
          </a:p>
        </p:txBody>
      </p:sp>
      <p:sp>
        <p:nvSpPr>
          <p:cNvPr id="3" name="Slide Number Placeholder 2"/>
          <p:cNvSpPr>
            <a:spLocks noGrp="1"/>
          </p:cNvSpPr>
          <p:nvPr>
            <p:ph type="sldNum" sz="quarter" idx="12"/>
          </p:nvPr>
        </p:nvSpPr>
        <p:spPr/>
        <p:txBody>
          <a:bodyPr/>
          <a:lstStyle/>
          <a:p>
            <a:fld id="{A996F962-E17E-A84C-8136-21E4955AD30D}" type="slidenum">
              <a:rPr lang="en-US" smtClean="0"/>
              <a:pPr/>
              <a:t>41</a:t>
            </a:fld>
            <a:endParaRPr lang="en-US" dirty="0"/>
          </a:p>
        </p:txBody>
      </p:sp>
    </p:spTree>
    <p:extLst>
      <p:ext uri="{BB962C8B-B14F-4D97-AF65-F5344CB8AC3E}">
        <p14:creationId xmlns:p14="http://schemas.microsoft.com/office/powerpoint/2010/main" val="2127830805"/>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15978" y="853992"/>
            <a:ext cx="9625263" cy="914400"/>
          </a:xfrm>
        </p:spPr>
        <p:txBody>
          <a:bodyPr>
            <a:normAutofit/>
          </a:bodyPr>
          <a:lstStyle/>
          <a:p>
            <a:r>
              <a:rPr lang="en-US" dirty="0">
                <a:solidFill>
                  <a:srgbClr val="A0A234"/>
                </a:solidFill>
                <a:cs typeface="Arial" panose="020B0604020202020204" pitchFamily="34" charset="0"/>
              </a:rPr>
              <a:t>Additional Protected Classifications Under Michigan Law and Local Laws*</a:t>
            </a:r>
          </a:p>
        </p:txBody>
      </p:sp>
      <p:sp>
        <p:nvSpPr>
          <p:cNvPr id="4" name="Text Placeholder 3"/>
          <p:cNvSpPr>
            <a:spLocks noGrp="1"/>
          </p:cNvSpPr>
          <p:nvPr>
            <p:ph type="body" sz="quarter" idx="4294967295"/>
          </p:nvPr>
        </p:nvSpPr>
        <p:spPr>
          <a:xfrm>
            <a:off x="1515978" y="1995905"/>
            <a:ext cx="5940425" cy="3544888"/>
          </a:xfrm>
        </p:spPr>
        <p:txBody>
          <a:bodyPr>
            <a:normAutofit/>
          </a:bodyPr>
          <a:lstStyle/>
          <a:p>
            <a:pPr marL="285750" indent="-285750">
              <a:buFont typeface="Arial" panose="020B0604020202020204" pitchFamily="34" charset="0"/>
              <a:buChar char="•"/>
            </a:pPr>
            <a:r>
              <a:rPr lang="en-US" sz="2400" dirty="0">
                <a:latin typeface="+mj-lt"/>
                <a:cs typeface="Arial" panose="020B0604020202020204" pitchFamily="34" charset="0"/>
              </a:rPr>
              <a:t>Height</a:t>
            </a:r>
          </a:p>
          <a:p>
            <a:pPr marL="285750" indent="-285750">
              <a:buFont typeface="Arial" panose="020B0604020202020204" pitchFamily="34" charset="0"/>
              <a:buChar char="•"/>
            </a:pPr>
            <a:r>
              <a:rPr lang="en-US" sz="2400" dirty="0">
                <a:latin typeface="+mj-lt"/>
                <a:cs typeface="Arial" panose="020B0604020202020204" pitchFamily="34" charset="0"/>
              </a:rPr>
              <a:t>Weight</a:t>
            </a:r>
          </a:p>
          <a:p>
            <a:pPr marL="285750" indent="-285750">
              <a:buFont typeface="Arial" panose="020B0604020202020204" pitchFamily="34" charset="0"/>
              <a:buChar char="•"/>
            </a:pPr>
            <a:r>
              <a:rPr lang="en-US" sz="2400" dirty="0">
                <a:latin typeface="+mj-lt"/>
                <a:cs typeface="Arial" panose="020B0604020202020204" pitchFamily="34" charset="0"/>
              </a:rPr>
              <a:t>Sexual Orientation</a:t>
            </a:r>
          </a:p>
          <a:p>
            <a:pPr marL="285750" indent="-285750">
              <a:buFont typeface="Arial" panose="020B0604020202020204" pitchFamily="34" charset="0"/>
              <a:buChar char="•"/>
            </a:pPr>
            <a:r>
              <a:rPr lang="en-US" sz="2400" dirty="0">
                <a:latin typeface="+mj-lt"/>
                <a:cs typeface="Arial" panose="020B0604020202020204" pitchFamily="34" charset="0"/>
              </a:rPr>
              <a:t>Gender Identity &amp; Expression</a:t>
            </a:r>
          </a:p>
          <a:p>
            <a:pPr marL="285750" indent="-285750">
              <a:buFont typeface="Arial" panose="020B0604020202020204" pitchFamily="34" charset="0"/>
              <a:buChar char="•"/>
            </a:pPr>
            <a:r>
              <a:rPr lang="en-US" sz="2400" dirty="0">
                <a:latin typeface="+mj-lt"/>
                <a:cs typeface="Arial" panose="020B0604020202020204" pitchFamily="34" charset="0"/>
              </a:rPr>
              <a:t>Misdemeanor Arrest Record</a:t>
            </a:r>
          </a:p>
          <a:p>
            <a:pPr marL="285750" indent="-285750">
              <a:buFont typeface="Arial" panose="020B0604020202020204" pitchFamily="34" charset="0"/>
              <a:buChar char="•"/>
            </a:pPr>
            <a:r>
              <a:rPr lang="en-US" sz="2400" dirty="0">
                <a:latin typeface="+mj-lt"/>
                <a:cs typeface="Arial" panose="020B0604020202020204" pitchFamily="34" charset="0"/>
              </a:rPr>
              <a:t>Marital Status</a:t>
            </a:r>
          </a:p>
          <a:p>
            <a:pPr marL="285750" indent="-285750">
              <a:buFont typeface="Arial" panose="020B0604020202020204" pitchFamily="34" charset="0"/>
              <a:buChar char="•"/>
            </a:pPr>
            <a:r>
              <a:rPr lang="en-US" sz="2400" dirty="0">
                <a:latin typeface="+mj-lt"/>
                <a:cs typeface="Arial" panose="020B0604020202020204" pitchFamily="34" charset="0"/>
              </a:rPr>
              <a:t>Family Status</a:t>
            </a:r>
          </a:p>
        </p:txBody>
      </p:sp>
      <p:sp>
        <p:nvSpPr>
          <p:cNvPr id="5" name="Slide Number Placeholder 4"/>
          <p:cNvSpPr>
            <a:spLocks noGrp="1"/>
          </p:cNvSpPr>
          <p:nvPr>
            <p:ph type="sldNum" sz="quarter" idx="12"/>
          </p:nvPr>
        </p:nvSpPr>
        <p:spPr/>
        <p:txBody>
          <a:bodyPr/>
          <a:lstStyle/>
          <a:p>
            <a:fld id="{A996F962-E17E-A84C-8136-21E4955AD30D}" type="slidenum">
              <a:rPr lang="en-US" smtClean="0"/>
              <a:pPr/>
              <a:t>42</a:t>
            </a:fld>
            <a:endParaRPr lang="en-US" dirty="0"/>
          </a:p>
        </p:txBody>
      </p:sp>
    </p:spTree>
    <p:extLst>
      <p:ext uri="{BB962C8B-B14F-4D97-AF65-F5344CB8AC3E}">
        <p14:creationId xmlns:p14="http://schemas.microsoft.com/office/powerpoint/2010/main" val="1362678047"/>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124528D-2153-B481-7E74-AB2F1CAC0FDE}"/>
              </a:ext>
            </a:extLst>
          </p:cNvPr>
          <p:cNvSpPr>
            <a:spLocks noGrp="1"/>
          </p:cNvSpPr>
          <p:nvPr>
            <p:ph idx="1"/>
          </p:nvPr>
        </p:nvSpPr>
        <p:spPr/>
        <p:txBody>
          <a:bodyPr/>
          <a:lstStyle/>
          <a:p>
            <a:r>
              <a:rPr lang="en-US" dirty="0"/>
              <a:t>Case Studies</a:t>
            </a:r>
          </a:p>
        </p:txBody>
      </p:sp>
    </p:spTree>
    <p:extLst>
      <p:ext uri="{BB962C8B-B14F-4D97-AF65-F5344CB8AC3E}">
        <p14:creationId xmlns:p14="http://schemas.microsoft.com/office/powerpoint/2010/main" val="204954581"/>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 Agency (Quit v. Fire)</a:t>
            </a:r>
          </a:p>
        </p:txBody>
      </p:sp>
      <p:sp>
        <p:nvSpPr>
          <p:cNvPr id="3" name="Content Placeholder 2"/>
          <p:cNvSpPr>
            <a:spLocks noGrp="1"/>
          </p:cNvSpPr>
          <p:nvPr>
            <p:ph idx="1"/>
          </p:nvPr>
        </p:nvSpPr>
        <p:spPr>
          <a:xfrm>
            <a:off x="1440874" y="2011914"/>
            <a:ext cx="10107660" cy="4063919"/>
          </a:xfrm>
        </p:spPr>
        <p:txBody>
          <a:bodyPr/>
          <a:lstStyle/>
          <a:p>
            <a:pPr marL="0" indent="0">
              <a:buNone/>
            </a:pPr>
            <a:r>
              <a:rPr lang="en-US" dirty="0">
                <a:solidFill>
                  <a:srgbClr val="444444"/>
                </a:solidFill>
              </a:rPr>
              <a:t>The actions of the employer can impact what way the unemployment law will sway. For example:</a:t>
            </a:r>
          </a:p>
          <a:p>
            <a:pPr marL="0" indent="0">
              <a:buNone/>
            </a:pPr>
            <a:endParaRPr lang="en-US" dirty="0">
              <a:solidFill>
                <a:srgbClr val="444444"/>
              </a:solidFill>
            </a:endParaRPr>
          </a:p>
          <a:p>
            <a:r>
              <a:rPr lang="en-US" dirty="0">
                <a:solidFill>
                  <a:srgbClr val="444444"/>
                </a:solidFill>
                <a:cs typeface="Segoe UI" panose="020B0502040204020203" pitchFamily="34" charset="0"/>
              </a:rPr>
              <a:t>An employee left work early on Christmas Eve without formal permission. His manager said that he would just lose holiday pay for doing so. When he reported for work the next day, he was told he was discharged. Therefore, the employee was able to file for unemployment.</a:t>
            </a:r>
          </a:p>
          <a:p>
            <a:r>
              <a:rPr lang="en-US" dirty="0">
                <a:solidFill>
                  <a:srgbClr val="444444"/>
                </a:solidFill>
                <a:cs typeface="Segoe UI" panose="020B0502040204020203" pitchFamily="34" charset="0"/>
              </a:rPr>
              <a:t>An employee left work mid-shift after being told he would receive demerit points for misconduct. When he returned to work the next day, he was told that the company considered his leaving work as a quit and job abandonment. Therefore, the employee lost his unemployment claim.</a:t>
            </a:r>
          </a:p>
          <a:p>
            <a:endParaRPr lang="en-US" dirty="0">
              <a:solidFill>
                <a:srgbClr val="444444"/>
              </a:solidFill>
            </a:endParaRPr>
          </a:p>
        </p:txBody>
      </p:sp>
    </p:spTree>
    <p:extLst>
      <p:ext uri="{BB962C8B-B14F-4D97-AF65-F5344CB8AC3E}">
        <p14:creationId xmlns:p14="http://schemas.microsoft.com/office/powerpoint/2010/main" val="657860807"/>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15979" y="914568"/>
            <a:ext cx="9673389" cy="914400"/>
          </a:xfrm>
        </p:spPr>
        <p:txBody>
          <a:bodyPr>
            <a:normAutofit/>
          </a:bodyPr>
          <a:lstStyle/>
          <a:p>
            <a:r>
              <a:rPr lang="en-US" dirty="0">
                <a:solidFill>
                  <a:srgbClr val="A0A234"/>
                </a:solidFill>
                <a:cs typeface="Arial" panose="020B0604020202020204" pitchFamily="34" charset="0"/>
              </a:rPr>
              <a:t>New York State Rifle and Pistol v. </a:t>
            </a:r>
            <a:r>
              <a:rPr lang="en-US" dirty="0" err="1">
                <a:solidFill>
                  <a:srgbClr val="A0A234"/>
                </a:solidFill>
                <a:cs typeface="Arial" panose="020B0604020202020204" pitchFamily="34" charset="0"/>
              </a:rPr>
              <a:t>Bruen</a:t>
            </a:r>
            <a:endParaRPr lang="en-US" dirty="0">
              <a:solidFill>
                <a:srgbClr val="A0A234"/>
              </a:solidFill>
              <a:cs typeface="Arial" panose="020B0604020202020204" pitchFamily="34" charset="0"/>
            </a:endParaRPr>
          </a:p>
        </p:txBody>
      </p:sp>
      <p:sp>
        <p:nvSpPr>
          <p:cNvPr id="4" name="Text Placeholder 3"/>
          <p:cNvSpPr>
            <a:spLocks noGrp="1"/>
          </p:cNvSpPr>
          <p:nvPr>
            <p:ph type="body" sz="quarter" idx="4294967295"/>
          </p:nvPr>
        </p:nvSpPr>
        <p:spPr>
          <a:xfrm>
            <a:off x="1515978" y="1574801"/>
            <a:ext cx="9673389" cy="3543300"/>
          </a:xfrm>
        </p:spPr>
        <p:txBody>
          <a:bodyPr>
            <a:noAutofit/>
          </a:bodyPr>
          <a:lstStyle/>
          <a:p>
            <a:pPr marL="0" indent="0">
              <a:spcBef>
                <a:spcPts val="600"/>
              </a:spcBef>
              <a:buNone/>
            </a:pPr>
            <a:r>
              <a:rPr lang="en-US" sz="2400" dirty="0">
                <a:solidFill>
                  <a:srgbClr val="444444"/>
                </a:solidFill>
                <a:latin typeface="+mj-lt"/>
                <a:cs typeface="Segoe UI Semibold" panose="020B0702040204020203" pitchFamily="34" charset="0"/>
              </a:rPr>
              <a:t>Public Versus Private Gun Rights and Company Policy</a:t>
            </a:r>
          </a:p>
          <a:p>
            <a:pPr>
              <a:spcBef>
                <a:spcPts val="600"/>
              </a:spcBef>
              <a:buFont typeface="Wingdings" panose="05000000000000000000" pitchFamily="2" charset="2"/>
              <a:buChar char="§"/>
            </a:pPr>
            <a:endParaRPr lang="en-US" sz="2400" dirty="0">
              <a:solidFill>
                <a:srgbClr val="444444"/>
              </a:solidFill>
              <a:latin typeface="+mj-lt"/>
              <a:cs typeface="Segoe UI Semibold" panose="020B0702040204020203" pitchFamily="34" charset="0"/>
            </a:endParaRPr>
          </a:p>
          <a:p>
            <a:pPr marL="0" indent="0">
              <a:spcBef>
                <a:spcPts val="600"/>
              </a:spcBef>
              <a:buNone/>
            </a:pPr>
            <a:r>
              <a:rPr lang="en-US" sz="2400" dirty="0">
                <a:solidFill>
                  <a:srgbClr val="444444"/>
                </a:solidFill>
                <a:latin typeface="+mj-lt"/>
                <a:cs typeface="Segoe UI" panose="020B0502040204020203" pitchFamily="34" charset="0"/>
              </a:rPr>
              <a:t>No rights to guns in private employment</a:t>
            </a:r>
          </a:p>
          <a:p>
            <a:pPr>
              <a:spcBef>
                <a:spcPts val="600"/>
              </a:spcBef>
              <a:buFont typeface="Wingdings" panose="05000000000000000000" pitchFamily="2" charset="2"/>
              <a:buChar char="§"/>
            </a:pPr>
            <a:endParaRPr lang="en-US" sz="2400" dirty="0">
              <a:solidFill>
                <a:srgbClr val="444444"/>
              </a:solidFill>
              <a:latin typeface="+mj-lt"/>
              <a:cs typeface="Segoe UI" panose="020B0502040204020203" pitchFamily="34" charset="0"/>
            </a:endParaRPr>
          </a:p>
          <a:p>
            <a:pPr marL="0" indent="0">
              <a:buNone/>
            </a:pPr>
            <a:r>
              <a:rPr lang="en-US" sz="2400" dirty="0">
                <a:solidFill>
                  <a:srgbClr val="444444"/>
                </a:solidFill>
                <a:latin typeface="+mj-lt"/>
                <a:cs typeface="Segoe UI Semibold" panose="020B0702040204020203" pitchFamily="34" charset="0"/>
                <a:sym typeface="Calibri"/>
              </a:rPr>
              <a:t>Takeaways:</a:t>
            </a:r>
            <a:endParaRPr lang="en-US" sz="2400" dirty="0">
              <a:solidFill>
                <a:srgbClr val="444444"/>
              </a:solidFill>
              <a:latin typeface="+mj-lt"/>
              <a:cs typeface="Segoe UI Semibold" panose="020B0702040204020203" pitchFamily="34" charset="0"/>
            </a:endParaRPr>
          </a:p>
          <a:p>
            <a:pPr>
              <a:buFont typeface="Wingdings" panose="05000000000000000000" pitchFamily="2" charset="2"/>
              <a:buChar char="§"/>
            </a:pPr>
            <a:r>
              <a:rPr lang="en-US" sz="2400" dirty="0">
                <a:solidFill>
                  <a:srgbClr val="444444"/>
                </a:solidFill>
                <a:latin typeface="+mj-lt"/>
                <a:cs typeface="Segoe UI" panose="020B0502040204020203" pitchFamily="34" charset="0"/>
              </a:rPr>
              <a:t>Review and retrain your Weapons and/or Workplace Violence Policies. </a:t>
            </a:r>
          </a:p>
          <a:p>
            <a:pPr>
              <a:buFont typeface="Wingdings" panose="05000000000000000000" pitchFamily="2" charset="2"/>
              <a:buChar char="§"/>
            </a:pPr>
            <a:r>
              <a:rPr lang="en-US" sz="2400" dirty="0">
                <a:solidFill>
                  <a:srgbClr val="444444"/>
                </a:solidFill>
                <a:latin typeface="+mj-lt"/>
                <a:cs typeface="Segoe UI" panose="020B0502040204020203" pitchFamily="34" charset="0"/>
              </a:rPr>
              <a:t>Consider de-escalation training for managers.</a:t>
            </a:r>
          </a:p>
          <a:p>
            <a:pPr>
              <a:buFont typeface="Wingdings" panose="05000000000000000000" pitchFamily="2" charset="2"/>
              <a:buChar char="§"/>
            </a:pPr>
            <a:r>
              <a:rPr lang="en-US" sz="2400" dirty="0">
                <a:solidFill>
                  <a:srgbClr val="444444"/>
                </a:solidFill>
                <a:latin typeface="+mj-lt"/>
                <a:cs typeface="Segoe UI" panose="020B0502040204020203" pitchFamily="34" charset="0"/>
              </a:rPr>
              <a:t>Remind employees to bring threatening speech or behavior they witness to the employer’s attention immediately.</a:t>
            </a:r>
          </a:p>
          <a:p>
            <a:pPr>
              <a:buFont typeface="Wingdings" panose="05000000000000000000" pitchFamily="2" charset="2"/>
              <a:buChar char="§"/>
            </a:pPr>
            <a:r>
              <a:rPr lang="en-US" sz="2400" dirty="0">
                <a:solidFill>
                  <a:srgbClr val="444444"/>
                </a:solidFill>
                <a:latin typeface="+mj-lt"/>
                <a:cs typeface="Segoe UI" panose="020B0502040204020203" pitchFamily="34" charset="0"/>
              </a:rPr>
              <a:t>Prepare to respond to an employee with anxiety or PTSD about guns in the workplace. </a:t>
            </a:r>
          </a:p>
        </p:txBody>
      </p:sp>
      <p:sp>
        <p:nvSpPr>
          <p:cNvPr id="5" name="Slide Number Placeholder 4"/>
          <p:cNvSpPr>
            <a:spLocks noGrp="1"/>
          </p:cNvSpPr>
          <p:nvPr>
            <p:ph type="sldNum" sz="quarter" idx="12"/>
          </p:nvPr>
        </p:nvSpPr>
        <p:spPr/>
        <p:txBody>
          <a:bodyPr/>
          <a:lstStyle/>
          <a:p>
            <a:fld id="{A996F962-E17E-A84C-8136-21E4955AD30D}" type="slidenum">
              <a:rPr lang="en-US" smtClean="0"/>
              <a:pPr/>
              <a:t>45</a:t>
            </a:fld>
            <a:endParaRPr lang="en-US" dirty="0"/>
          </a:p>
        </p:txBody>
      </p:sp>
    </p:spTree>
    <p:extLst>
      <p:ext uri="{BB962C8B-B14F-4D97-AF65-F5344CB8AC3E}">
        <p14:creationId xmlns:p14="http://schemas.microsoft.com/office/powerpoint/2010/main" val="1333728313"/>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15979" y="914400"/>
            <a:ext cx="9553074" cy="914400"/>
          </a:xfrm>
        </p:spPr>
        <p:txBody>
          <a:bodyPr>
            <a:normAutofit/>
          </a:bodyPr>
          <a:lstStyle/>
          <a:p>
            <a:r>
              <a:rPr lang="en-US" dirty="0">
                <a:solidFill>
                  <a:srgbClr val="A0A234"/>
                </a:solidFill>
                <a:cs typeface="Arial" panose="020B0604020202020204" pitchFamily="34" charset="0"/>
              </a:rPr>
              <a:t>Diaz v. Tesla</a:t>
            </a:r>
          </a:p>
        </p:txBody>
      </p:sp>
      <p:sp>
        <p:nvSpPr>
          <p:cNvPr id="4" name="Text Placeholder 3"/>
          <p:cNvSpPr>
            <a:spLocks noGrp="1"/>
          </p:cNvSpPr>
          <p:nvPr>
            <p:ph type="body" sz="quarter" idx="4294967295"/>
          </p:nvPr>
        </p:nvSpPr>
        <p:spPr>
          <a:xfrm>
            <a:off x="1515979" y="1695116"/>
            <a:ext cx="9553074" cy="3543300"/>
          </a:xfrm>
        </p:spPr>
        <p:txBody>
          <a:bodyPr>
            <a:normAutofit lnSpcReduction="10000"/>
          </a:bodyPr>
          <a:lstStyle/>
          <a:p>
            <a:pPr marL="0" indent="0">
              <a:buNone/>
            </a:pPr>
            <a:r>
              <a:rPr lang="en-US" sz="2400" dirty="0">
                <a:solidFill>
                  <a:srgbClr val="444444"/>
                </a:solidFill>
                <a:latin typeface="+mj-lt"/>
                <a:cs typeface="Segoe UI Semibold" panose="020B0702040204020203" pitchFamily="34" charset="0"/>
                <a:sym typeface="Calibri"/>
              </a:rPr>
              <a:t>Dismissing Complaints Without Investigation</a:t>
            </a:r>
          </a:p>
          <a:p>
            <a:pPr marL="0" indent="0">
              <a:buNone/>
            </a:pPr>
            <a:endParaRPr lang="en-US" sz="2400" dirty="0">
              <a:solidFill>
                <a:srgbClr val="444444"/>
              </a:solidFill>
              <a:latin typeface="+mj-lt"/>
              <a:cs typeface="Segoe UI" panose="020B0502040204020203" pitchFamily="34" charset="0"/>
              <a:sym typeface="Calibri"/>
            </a:endParaRPr>
          </a:p>
          <a:p>
            <a:pPr marL="0" indent="0">
              <a:buNone/>
            </a:pPr>
            <a:r>
              <a:rPr lang="en-US" sz="2400" dirty="0">
                <a:solidFill>
                  <a:srgbClr val="444444"/>
                </a:solidFill>
                <a:latin typeface="+mj-lt"/>
                <a:cs typeface="Segoe UI" panose="020B0502040204020203" pitchFamily="34" charset="0"/>
                <a:sym typeface="Calibri"/>
              </a:rPr>
              <a:t>Former employee alleged that he was harassed and faced “daily racist epithets”, including the “N-word.” The jury’s award included $6.9 million for emotional distress and $130 million in punitive damages.</a:t>
            </a:r>
          </a:p>
          <a:p>
            <a:pPr marL="0" indent="0">
              <a:buNone/>
            </a:pPr>
            <a:endParaRPr lang="en-US" sz="2400" dirty="0">
              <a:solidFill>
                <a:srgbClr val="444444"/>
              </a:solidFill>
              <a:latin typeface="+mj-lt"/>
              <a:cs typeface="Segoe UI Semibold" panose="020B0702040204020203" pitchFamily="34" charset="0"/>
              <a:sym typeface="Calibri"/>
            </a:endParaRPr>
          </a:p>
          <a:p>
            <a:pPr marL="0" indent="0">
              <a:buNone/>
            </a:pPr>
            <a:r>
              <a:rPr lang="en-US" sz="2400" dirty="0">
                <a:solidFill>
                  <a:srgbClr val="444444"/>
                </a:solidFill>
                <a:latin typeface="+mj-lt"/>
                <a:cs typeface="Segoe UI Semibold" panose="020B0702040204020203" pitchFamily="34" charset="0"/>
                <a:sym typeface="Calibri"/>
              </a:rPr>
              <a:t>Takeaways:</a:t>
            </a:r>
          </a:p>
          <a:p>
            <a:pPr>
              <a:buFont typeface="Wingdings" panose="05000000000000000000" pitchFamily="2" charset="2"/>
              <a:buChar char="§"/>
            </a:pPr>
            <a:r>
              <a:rPr lang="en-US" sz="2400" dirty="0">
                <a:solidFill>
                  <a:srgbClr val="444444"/>
                </a:solidFill>
                <a:latin typeface="+mj-lt"/>
                <a:cs typeface="Segoe UI" panose="020B0502040204020203" pitchFamily="34" charset="0"/>
                <a:sym typeface="Calibri"/>
              </a:rPr>
              <a:t>Treat all employees with dignity and respect.</a:t>
            </a:r>
          </a:p>
          <a:p>
            <a:pPr>
              <a:buFont typeface="Wingdings" panose="05000000000000000000" pitchFamily="2" charset="2"/>
              <a:buChar char="§"/>
            </a:pPr>
            <a:r>
              <a:rPr lang="en-US" sz="2400" dirty="0">
                <a:solidFill>
                  <a:srgbClr val="444444"/>
                </a:solidFill>
                <a:latin typeface="+mj-lt"/>
                <a:cs typeface="Segoe UI" panose="020B0502040204020203" pitchFamily="34" charset="0"/>
                <a:sym typeface="Calibri"/>
              </a:rPr>
              <a:t>Investigate claims of harassment.</a:t>
            </a:r>
            <a:endParaRPr lang="en-US" sz="2400" dirty="0">
              <a:solidFill>
                <a:srgbClr val="444444"/>
              </a:solidFill>
              <a:latin typeface="+mj-lt"/>
              <a:cs typeface="Segoe UI" panose="020B0502040204020203" pitchFamily="34" charset="0"/>
            </a:endParaRPr>
          </a:p>
        </p:txBody>
      </p:sp>
      <p:sp>
        <p:nvSpPr>
          <p:cNvPr id="5" name="Slide Number Placeholder 4"/>
          <p:cNvSpPr>
            <a:spLocks noGrp="1"/>
          </p:cNvSpPr>
          <p:nvPr>
            <p:ph type="sldNum" sz="quarter" idx="12"/>
          </p:nvPr>
        </p:nvSpPr>
        <p:spPr/>
        <p:txBody>
          <a:bodyPr/>
          <a:lstStyle/>
          <a:p>
            <a:fld id="{A996F962-E17E-A84C-8136-21E4955AD30D}" type="slidenum">
              <a:rPr lang="en-US" smtClean="0"/>
              <a:pPr/>
              <a:t>46</a:t>
            </a:fld>
            <a:endParaRPr lang="en-US" dirty="0"/>
          </a:p>
        </p:txBody>
      </p:sp>
    </p:spTree>
    <p:extLst>
      <p:ext uri="{BB962C8B-B14F-4D97-AF65-F5344CB8AC3E}">
        <p14:creationId xmlns:p14="http://schemas.microsoft.com/office/powerpoint/2010/main" val="361206849"/>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479884" y="914400"/>
            <a:ext cx="9793705" cy="914400"/>
          </a:xfrm>
        </p:spPr>
        <p:txBody>
          <a:bodyPr>
            <a:normAutofit/>
          </a:bodyPr>
          <a:lstStyle/>
          <a:p>
            <a:r>
              <a:rPr lang="en-US" dirty="0">
                <a:solidFill>
                  <a:srgbClr val="A0A234"/>
                </a:solidFill>
                <a:cs typeface="Arial" panose="020B0604020202020204" pitchFamily="34" charset="0"/>
              </a:rPr>
              <a:t>Threat v. City of Cleveland</a:t>
            </a:r>
          </a:p>
        </p:txBody>
      </p:sp>
      <p:sp>
        <p:nvSpPr>
          <p:cNvPr id="4" name="Text Placeholder 3"/>
          <p:cNvSpPr>
            <a:spLocks noGrp="1"/>
          </p:cNvSpPr>
          <p:nvPr>
            <p:ph type="body" sz="quarter" idx="4294967295"/>
          </p:nvPr>
        </p:nvSpPr>
        <p:spPr>
          <a:xfrm>
            <a:off x="1479884" y="1646989"/>
            <a:ext cx="9793705" cy="3543300"/>
          </a:xfrm>
        </p:spPr>
        <p:txBody>
          <a:bodyPr>
            <a:noAutofit/>
          </a:bodyPr>
          <a:lstStyle/>
          <a:p>
            <a:pPr marL="0" indent="0">
              <a:buNone/>
            </a:pPr>
            <a:r>
              <a:rPr lang="en-US" sz="2400" dirty="0">
                <a:latin typeface="+mj-lt"/>
                <a:cs typeface="Segoe UI Semibold" panose="020B0702040204020203" pitchFamily="34" charset="0"/>
                <a:sym typeface="Calibri"/>
              </a:rPr>
              <a:t>Forced Diversity, Equity, and Inclusion</a:t>
            </a:r>
          </a:p>
          <a:p>
            <a:pPr marL="0" indent="0">
              <a:buNone/>
            </a:pPr>
            <a:endParaRPr lang="en-US" sz="2400" dirty="0">
              <a:latin typeface="+mj-lt"/>
              <a:cs typeface="Segoe UI Semibold" panose="020B0702040204020203" pitchFamily="34" charset="0"/>
              <a:sym typeface="Calibri"/>
            </a:endParaRPr>
          </a:p>
          <a:p>
            <a:pPr marL="0" indent="0">
              <a:buNone/>
            </a:pPr>
            <a:r>
              <a:rPr lang="en-US" sz="2400" dirty="0">
                <a:latin typeface="+mj-lt"/>
                <a:cs typeface="Segoe UI" panose="020B0502040204020203" pitchFamily="34" charset="0"/>
                <a:sym typeface="Calibri"/>
              </a:rPr>
              <a:t>The court reversed the district court’s order granting defendants-City of Cleveland and its EMS Commissioner summary judgment on plaintiffs-employees’ discrimination claims. The court held that defendants deprived their employees of their seniority right to choose their shifts in the interests of diversity, which constituted discrimination on the basis of race in the terms and privileges of employment.</a:t>
            </a:r>
          </a:p>
          <a:p>
            <a:pPr marL="0" indent="0">
              <a:buNone/>
            </a:pPr>
            <a:endParaRPr lang="en-US" sz="2400" dirty="0">
              <a:latin typeface="+mj-lt"/>
              <a:cs typeface="Segoe UI Semibold" panose="020B0702040204020203" pitchFamily="34" charset="0"/>
            </a:endParaRPr>
          </a:p>
          <a:p>
            <a:pPr marL="0" indent="0">
              <a:buNone/>
            </a:pPr>
            <a:r>
              <a:rPr lang="en-US" sz="2400" dirty="0">
                <a:latin typeface="+mj-lt"/>
                <a:cs typeface="Segoe UI Semibold" panose="020B0702040204020203" pitchFamily="34" charset="0"/>
              </a:rPr>
              <a:t>Takeaways:</a:t>
            </a:r>
            <a:endParaRPr lang="en-US" sz="2400" dirty="0">
              <a:latin typeface="+mj-lt"/>
              <a:cs typeface="Segoe UI" panose="020B0502040204020203" pitchFamily="34" charset="0"/>
              <a:sym typeface="Calibri"/>
            </a:endParaRPr>
          </a:p>
          <a:p>
            <a:pPr>
              <a:buFont typeface="Wingdings" panose="05000000000000000000" pitchFamily="2" charset="2"/>
              <a:buChar char="§"/>
            </a:pPr>
            <a:r>
              <a:rPr lang="en-US" sz="2400" dirty="0">
                <a:latin typeface="+mj-lt"/>
                <a:cs typeface="Segoe UI" panose="020B0502040204020203" pitchFamily="34" charset="0"/>
                <a:sym typeface="Calibri"/>
              </a:rPr>
              <a:t>Do not make decisions solely based on protected classes. </a:t>
            </a:r>
          </a:p>
          <a:p>
            <a:pPr>
              <a:buFont typeface="Wingdings" panose="05000000000000000000" pitchFamily="2" charset="2"/>
              <a:buChar char="§"/>
            </a:pPr>
            <a:r>
              <a:rPr lang="en-US" sz="2400" dirty="0">
                <a:latin typeface="+mj-lt"/>
                <a:cs typeface="Segoe UI" panose="020B0502040204020203" pitchFamily="34" charset="0"/>
                <a:sym typeface="Calibri"/>
              </a:rPr>
              <a:t>Quotas are illegal. </a:t>
            </a:r>
          </a:p>
        </p:txBody>
      </p:sp>
      <p:sp>
        <p:nvSpPr>
          <p:cNvPr id="5" name="Slide Number Placeholder 4"/>
          <p:cNvSpPr>
            <a:spLocks noGrp="1"/>
          </p:cNvSpPr>
          <p:nvPr>
            <p:ph type="sldNum" sz="quarter" idx="12"/>
          </p:nvPr>
        </p:nvSpPr>
        <p:spPr/>
        <p:txBody>
          <a:bodyPr/>
          <a:lstStyle/>
          <a:p>
            <a:fld id="{A996F962-E17E-A84C-8136-21E4955AD30D}" type="slidenum">
              <a:rPr lang="en-US" smtClean="0"/>
              <a:pPr/>
              <a:t>47</a:t>
            </a:fld>
            <a:endParaRPr lang="en-US" dirty="0"/>
          </a:p>
        </p:txBody>
      </p:sp>
    </p:spTree>
    <p:extLst>
      <p:ext uri="{BB962C8B-B14F-4D97-AF65-F5344CB8AC3E}">
        <p14:creationId xmlns:p14="http://schemas.microsoft.com/office/powerpoint/2010/main" val="873732597"/>
      </p:ext>
    </p:extLst>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15979" y="914400"/>
            <a:ext cx="9504947" cy="914400"/>
          </a:xfrm>
        </p:spPr>
        <p:txBody>
          <a:bodyPr>
            <a:normAutofit/>
          </a:bodyPr>
          <a:lstStyle/>
          <a:p>
            <a:r>
              <a:rPr lang="en-US" dirty="0">
                <a:solidFill>
                  <a:srgbClr val="A0A234"/>
                </a:solidFill>
                <a:cs typeface="Arial" panose="020B0604020202020204" pitchFamily="34" charset="0"/>
              </a:rPr>
              <a:t>Kennedy v. Bremerton </a:t>
            </a:r>
          </a:p>
        </p:txBody>
      </p:sp>
      <p:sp>
        <p:nvSpPr>
          <p:cNvPr id="4" name="Text Placeholder 3"/>
          <p:cNvSpPr>
            <a:spLocks noGrp="1"/>
          </p:cNvSpPr>
          <p:nvPr>
            <p:ph type="body" sz="quarter" idx="4294967295"/>
          </p:nvPr>
        </p:nvSpPr>
        <p:spPr>
          <a:xfrm>
            <a:off x="1515979" y="1659021"/>
            <a:ext cx="9504947" cy="3543300"/>
          </a:xfrm>
        </p:spPr>
        <p:txBody>
          <a:bodyPr>
            <a:noAutofit/>
          </a:bodyPr>
          <a:lstStyle/>
          <a:p>
            <a:pPr marL="0" indent="0">
              <a:buNone/>
            </a:pPr>
            <a:r>
              <a:rPr lang="en-US" sz="2400" dirty="0">
                <a:latin typeface="+mj-lt"/>
                <a:cs typeface="Segoe UI Semibold" panose="020B0702040204020203" pitchFamily="34" charset="0"/>
              </a:rPr>
              <a:t>Religion in the Workplace</a:t>
            </a:r>
          </a:p>
          <a:p>
            <a:pPr marL="0" indent="0">
              <a:buNone/>
            </a:pPr>
            <a:endParaRPr lang="en-US" sz="2400" dirty="0">
              <a:latin typeface="+mj-lt"/>
              <a:cs typeface="Segoe UI" panose="020B0502040204020203" pitchFamily="34" charset="0"/>
            </a:endParaRPr>
          </a:p>
          <a:p>
            <a:pPr marL="0" indent="0">
              <a:buNone/>
            </a:pPr>
            <a:r>
              <a:rPr lang="en-US" sz="2400" dirty="0">
                <a:latin typeface="+mj-lt"/>
                <a:cs typeface="Segoe UI" panose="020B0502040204020203" pitchFamily="34" charset="0"/>
              </a:rPr>
              <a:t>Public high school teacher, Kennedy, was let go after leading prayer with </a:t>
            </a:r>
            <a:r>
              <a:rPr lang="en-US" sz="2400" dirty="0">
                <a:solidFill>
                  <a:srgbClr val="000000"/>
                </a:solidFill>
                <a:latin typeface="+mj-lt"/>
                <a:cs typeface="Segoe UI" panose="020B0502040204020203" pitchFamily="34" charset="0"/>
              </a:rPr>
              <a:t>students after a football game. He sued the School District for violation of First Amendment’s Free Speech and Free Exercise Clauses. The Supreme Court ruled that “Kennedy was not engaged in speech ordinarily within the scope of his coaching duties. His prayers occurred during the postgame period when coaches were free to attend to personal matters and students were engaged in other activities”</a:t>
            </a:r>
          </a:p>
          <a:p>
            <a:pPr marL="0" indent="0">
              <a:buNone/>
            </a:pPr>
            <a:endParaRPr lang="en-US" sz="2400" dirty="0">
              <a:latin typeface="+mj-lt"/>
              <a:cs typeface="Segoe UI Semibold" panose="020B0702040204020203" pitchFamily="34" charset="0"/>
            </a:endParaRPr>
          </a:p>
          <a:p>
            <a:pPr marL="0" indent="0">
              <a:buNone/>
            </a:pPr>
            <a:r>
              <a:rPr lang="en-US" sz="2400" dirty="0">
                <a:latin typeface="+mj-lt"/>
                <a:cs typeface="Segoe UI Semibold" panose="020B0702040204020203" pitchFamily="34" charset="0"/>
              </a:rPr>
              <a:t>Takeaway:</a:t>
            </a:r>
            <a:endParaRPr lang="en-US" sz="2400" dirty="0">
              <a:latin typeface="+mj-lt"/>
              <a:cs typeface="Segoe UI" panose="020B0502040204020203" pitchFamily="34" charset="0"/>
            </a:endParaRPr>
          </a:p>
          <a:p>
            <a:pPr>
              <a:buFont typeface="Wingdings" panose="05000000000000000000" pitchFamily="2" charset="2"/>
              <a:buChar char="§"/>
            </a:pPr>
            <a:r>
              <a:rPr lang="en-US" sz="2400" dirty="0">
                <a:latin typeface="+mj-lt"/>
                <a:cs typeface="Segoe UI" panose="020B0502040204020203" pitchFamily="34" charset="0"/>
              </a:rPr>
              <a:t>Discuss with legal counsel the implications of current handbook policies.</a:t>
            </a:r>
          </a:p>
        </p:txBody>
      </p:sp>
      <p:sp>
        <p:nvSpPr>
          <p:cNvPr id="5" name="Slide Number Placeholder 4"/>
          <p:cNvSpPr>
            <a:spLocks noGrp="1"/>
          </p:cNvSpPr>
          <p:nvPr>
            <p:ph type="sldNum" sz="quarter" idx="12"/>
          </p:nvPr>
        </p:nvSpPr>
        <p:spPr/>
        <p:txBody>
          <a:bodyPr/>
          <a:lstStyle/>
          <a:p>
            <a:fld id="{A996F962-E17E-A84C-8136-21E4955AD30D}" type="slidenum">
              <a:rPr lang="en-US" smtClean="0"/>
              <a:pPr/>
              <a:t>48</a:t>
            </a:fld>
            <a:endParaRPr lang="en-US" dirty="0"/>
          </a:p>
        </p:txBody>
      </p:sp>
    </p:spTree>
    <p:extLst>
      <p:ext uri="{BB962C8B-B14F-4D97-AF65-F5344CB8AC3E}">
        <p14:creationId xmlns:p14="http://schemas.microsoft.com/office/powerpoint/2010/main" val="218944173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Elliott-Larsen Civil Rights Act</a:t>
            </a:r>
            <a:endParaRPr lang="en-US" dirty="0"/>
          </a:p>
        </p:txBody>
      </p:sp>
      <p:sp>
        <p:nvSpPr>
          <p:cNvPr id="3" name="Content Placeholder 2"/>
          <p:cNvSpPr>
            <a:spLocks noGrp="1"/>
          </p:cNvSpPr>
          <p:nvPr>
            <p:ph idx="1"/>
          </p:nvPr>
        </p:nvSpPr>
        <p:spPr/>
        <p:txBody>
          <a:bodyPr/>
          <a:lstStyle/>
          <a:p>
            <a:endParaRPr lang="en-US" dirty="0" smtClean="0"/>
          </a:p>
          <a:p>
            <a:r>
              <a:rPr lang="en-US" dirty="0" smtClean="0"/>
              <a:t>For the first time in 4 decades, Democrats have full control of the Michigan Legislature.</a:t>
            </a:r>
          </a:p>
          <a:p>
            <a:r>
              <a:rPr lang="en-US" dirty="0" smtClean="0"/>
              <a:t>On March 16, 2023, Governor </a:t>
            </a:r>
            <a:r>
              <a:rPr lang="en-US" dirty="0" err="1" smtClean="0"/>
              <a:t>Whitmer</a:t>
            </a:r>
            <a:r>
              <a:rPr lang="en-US" dirty="0" smtClean="0"/>
              <a:t> signed the bill adding the following additional protected classes:</a:t>
            </a:r>
          </a:p>
          <a:p>
            <a:pPr marL="1485900" lvl="3" indent="-457200">
              <a:buFont typeface="+mj-lt"/>
              <a:buAutoNum type="arabicPeriod"/>
            </a:pPr>
            <a:r>
              <a:rPr lang="en-US" dirty="0"/>
              <a:t>Sexual Orientation</a:t>
            </a:r>
          </a:p>
          <a:p>
            <a:pPr marL="1485900" lvl="3" indent="-457200">
              <a:buFont typeface="+mj-lt"/>
              <a:buAutoNum type="arabicPeriod"/>
            </a:pPr>
            <a:r>
              <a:rPr lang="en-US" dirty="0"/>
              <a:t>Gender Identity</a:t>
            </a:r>
          </a:p>
          <a:p>
            <a:pPr marL="1485900" lvl="3" indent="-457200">
              <a:buFont typeface="+mj-lt"/>
              <a:buAutoNum type="arabicPeriod"/>
            </a:pPr>
            <a:r>
              <a:rPr lang="en-US" dirty="0"/>
              <a:t>Gender </a:t>
            </a:r>
            <a:r>
              <a:rPr lang="en-US" dirty="0" smtClean="0"/>
              <a:t>Expression</a:t>
            </a:r>
          </a:p>
          <a:p>
            <a:r>
              <a:rPr lang="en-US" dirty="0" smtClean="0"/>
              <a:t>Handbooks should be updated.</a:t>
            </a:r>
          </a:p>
          <a:p>
            <a:r>
              <a:rPr lang="en-US" dirty="0" smtClean="0"/>
              <a:t>Pride month is in June for those employers that want to cover management trainings.</a:t>
            </a:r>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4</a:t>
            </a:fld>
            <a:endParaRPr lang="en-US" dirty="0"/>
          </a:p>
        </p:txBody>
      </p:sp>
    </p:spTree>
    <p:extLst>
      <p:ext uri="{BB962C8B-B14F-4D97-AF65-F5344CB8AC3E}">
        <p14:creationId xmlns:p14="http://schemas.microsoft.com/office/powerpoint/2010/main" val="745661087"/>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503948" y="914400"/>
            <a:ext cx="9480884" cy="914400"/>
          </a:xfrm>
        </p:spPr>
        <p:txBody>
          <a:bodyPr>
            <a:normAutofit/>
          </a:bodyPr>
          <a:lstStyle/>
          <a:p>
            <a:r>
              <a:rPr lang="en-US" dirty="0" err="1">
                <a:solidFill>
                  <a:srgbClr val="A0A234"/>
                </a:solidFill>
                <a:cs typeface="Arial" panose="020B0604020202020204" pitchFamily="34" charset="0"/>
              </a:rPr>
              <a:t>López-López</a:t>
            </a:r>
            <a:r>
              <a:rPr lang="en-US" dirty="0">
                <a:solidFill>
                  <a:srgbClr val="A0A234"/>
                </a:solidFill>
                <a:cs typeface="Arial" panose="020B0604020202020204" pitchFamily="34" charset="0"/>
              </a:rPr>
              <a:t> v. Robinson Sch.</a:t>
            </a:r>
          </a:p>
        </p:txBody>
      </p:sp>
      <p:sp>
        <p:nvSpPr>
          <p:cNvPr id="6" name="Text Placeholder 5"/>
          <p:cNvSpPr>
            <a:spLocks noGrp="1"/>
          </p:cNvSpPr>
          <p:nvPr>
            <p:ph type="body" sz="quarter" idx="4294967295"/>
          </p:nvPr>
        </p:nvSpPr>
        <p:spPr>
          <a:xfrm>
            <a:off x="1503948" y="1671053"/>
            <a:ext cx="9577136" cy="3543300"/>
          </a:xfrm>
        </p:spPr>
        <p:txBody>
          <a:bodyPr>
            <a:normAutofit/>
          </a:bodyPr>
          <a:lstStyle/>
          <a:p>
            <a:pPr marL="0" indent="0">
              <a:lnSpc>
                <a:spcPct val="100000"/>
              </a:lnSpc>
              <a:buNone/>
            </a:pPr>
            <a:r>
              <a:rPr lang="en-US" sz="2400" dirty="0">
                <a:latin typeface="+mj-lt"/>
                <a:cs typeface="Arial" panose="020B0604020202020204" pitchFamily="34" charset="0"/>
              </a:rPr>
              <a:t>The First Circuit holds that employer who had employee involuntarily committed did not discriminate or retaliate under the ADA.</a:t>
            </a:r>
          </a:p>
        </p:txBody>
      </p:sp>
      <p:sp>
        <p:nvSpPr>
          <p:cNvPr id="3" name="Slide Number Placeholder 2"/>
          <p:cNvSpPr>
            <a:spLocks noGrp="1"/>
          </p:cNvSpPr>
          <p:nvPr>
            <p:ph type="sldNum" sz="quarter" idx="12"/>
          </p:nvPr>
        </p:nvSpPr>
        <p:spPr/>
        <p:txBody>
          <a:bodyPr/>
          <a:lstStyle/>
          <a:p>
            <a:fld id="{A996F962-E17E-A84C-8136-21E4955AD30D}" type="slidenum">
              <a:rPr lang="en-US" smtClean="0"/>
              <a:pPr/>
              <a:t>49</a:t>
            </a:fld>
            <a:endParaRPr lang="en-US" dirty="0"/>
          </a:p>
        </p:txBody>
      </p:sp>
    </p:spTree>
    <p:extLst>
      <p:ext uri="{BB962C8B-B14F-4D97-AF65-F5344CB8AC3E}">
        <p14:creationId xmlns:p14="http://schemas.microsoft.com/office/powerpoint/2010/main" val="1029225069"/>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40042" y="1010653"/>
            <a:ext cx="9901990" cy="914400"/>
          </a:xfrm>
        </p:spPr>
        <p:txBody>
          <a:bodyPr>
            <a:normAutofit/>
          </a:bodyPr>
          <a:lstStyle/>
          <a:p>
            <a:r>
              <a:rPr lang="en-US" dirty="0">
                <a:solidFill>
                  <a:srgbClr val="A0A234"/>
                </a:solidFill>
                <a:cs typeface="Arial" panose="020B0604020202020204" pitchFamily="34" charset="0"/>
              </a:rPr>
              <a:t>Bradford v. Molina Healthcare of S.C., LLC</a:t>
            </a:r>
          </a:p>
        </p:txBody>
      </p:sp>
      <p:sp>
        <p:nvSpPr>
          <p:cNvPr id="4" name="Text Placeholder 3"/>
          <p:cNvSpPr>
            <a:spLocks noGrp="1"/>
          </p:cNvSpPr>
          <p:nvPr>
            <p:ph type="body" sz="quarter" idx="4294967295"/>
          </p:nvPr>
        </p:nvSpPr>
        <p:spPr>
          <a:xfrm>
            <a:off x="1540042" y="1791368"/>
            <a:ext cx="9661358" cy="3543300"/>
          </a:xfrm>
        </p:spPr>
        <p:txBody>
          <a:bodyPr>
            <a:normAutofit/>
          </a:bodyPr>
          <a:lstStyle/>
          <a:p>
            <a:pPr marL="0" indent="0" fontAlgn="base">
              <a:lnSpc>
                <a:spcPct val="100000"/>
              </a:lnSpc>
              <a:buNone/>
            </a:pPr>
            <a:r>
              <a:rPr lang="en-US" sz="2400" dirty="0">
                <a:latin typeface="+mj-lt"/>
                <a:cs typeface="Arial" panose="020B0604020202020204" pitchFamily="34" charset="0"/>
              </a:rPr>
              <a:t>The District Court held there was an issue of material fact surrounding the legitimacy of Plaintiff’s Reduction in Force score and the reasons behind her discharge after her severe anxiety and children’s medical needs required her to need accommodations.</a:t>
            </a:r>
          </a:p>
        </p:txBody>
      </p:sp>
      <p:sp>
        <p:nvSpPr>
          <p:cNvPr id="5" name="Slide Number Placeholder 4"/>
          <p:cNvSpPr>
            <a:spLocks noGrp="1"/>
          </p:cNvSpPr>
          <p:nvPr>
            <p:ph type="sldNum" sz="quarter" idx="12"/>
          </p:nvPr>
        </p:nvSpPr>
        <p:spPr/>
        <p:txBody>
          <a:bodyPr/>
          <a:lstStyle/>
          <a:p>
            <a:fld id="{A996F962-E17E-A84C-8136-21E4955AD30D}" type="slidenum">
              <a:rPr lang="en-US" smtClean="0"/>
              <a:pPr/>
              <a:t>50</a:t>
            </a:fld>
            <a:endParaRPr lang="en-US" dirty="0"/>
          </a:p>
        </p:txBody>
      </p:sp>
    </p:spTree>
    <p:extLst>
      <p:ext uri="{BB962C8B-B14F-4D97-AF65-F5344CB8AC3E}">
        <p14:creationId xmlns:p14="http://schemas.microsoft.com/office/powerpoint/2010/main" val="50067032"/>
      </p:ext>
    </p:extLst>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8011" y="914400"/>
            <a:ext cx="9745578" cy="914400"/>
          </a:xfrm>
        </p:spPr>
        <p:txBody>
          <a:bodyPr>
            <a:normAutofit/>
          </a:bodyPr>
          <a:lstStyle/>
          <a:p>
            <a:r>
              <a:rPr lang="en-US" dirty="0">
                <a:solidFill>
                  <a:srgbClr val="A0A234"/>
                </a:solidFill>
                <a:cs typeface="Arial" panose="020B0604020202020204" pitchFamily="34" charset="0"/>
              </a:rPr>
              <a:t>Wallace v. Edward W Sparrow </a:t>
            </a:r>
            <a:r>
              <a:rPr lang="en-US" dirty="0" err="1">
                <a:solidFill>
                  <a:srgbClr val="A0A234"/>
                </a:solidFill>
                <a:cs typeface="Arial" panose="020B0604020202020204" pitchFamily="34" charset="0"/>
              </a:rPr>
              <a:t>Hosp</a:t>
            </a:r>
            <a:r>
              <a:rPr lang="en-US" dirty="0">
                <a:solidFill>
                  <a:srgbClr val="A0A234"/>
                </a:solidFill>
                <a:cs typeface="Arial" panose="020B0604020202020204" pitchFamily="34" charset="0"/>
              </a:rPr>
              <a:t> </a:t>
            </a:r>
            <a:r>
              <a:rPr lang="en-US" dirty="0" err="1">
                <a:solidFill>
                  <a:srgbClr val="A0A234"/>
                </a:solidFill>
                <a:cs typeface="Arial" panose="020B0604020202020204" pitchFamily="34" charset="0"/>
              </a:rPr>
              <a:t>Ass’n</a:t>
            </a:r>
            <a:endParaRPr lang="en-US" dirty="0">
              <a:solidFill>
                <a:srgbClr val="A0A234"/>
              </a:solidFill>
              <a:cs typeface="Arial" panose="020B0604020202020204" pitchFamily="34" charset="0"/>
            </a:endParaRPr>
          </a:p>
        </p:txBody>
      </p:sp>
      <p:sp>
        <p:nvSpPr>
          <p:cNvPr id="4" name="Text Placeholder 3"/>
          <p:cNvSpPr>
            <a:spLocks noGrp="1"/>
          </p:cNvSpPr>
          <p:nvPr>
            <p:ph type="body" sz="quarter" idx="4294967295"/>
          </p:nvPr>
        </p:nvSpPr>
        <p:spPr>
          <a:xfrm>
            <a:off x="1528011" y="1612232"/>
            <a:ext cx="9745578" cy="3543300"/>
          </a:xfrm>
        </p:spPr>
        <p:txBody>
          <a:bodyPr>
            <a:normAutofit/>
          </a:bodyPr>
          <a:lstStyle/>
          <a:p>
            <a:pPr marL="0" indent="0">
              <a:lnSpc>
                <a:spcPct val="100000"/>
              </a:lnSpc>
              <a:buNone/>
            </a:pPr>
            <a:r>
              <a:rPr lang="en-US" sz="2400" dirty="0">
                <a:latin typeface="+mj-lt"/>
                <a:cs typeface="Arial" panose="020B0604020202020204" pitchFamily="34" charset="0"/>
              </a:rPr>
              <a:t>The Edward W. Sparrow Hospital Association was properly granted summary judgment on a claim by a security guard with anxiety, post-traumatic stress disorder, and attention-deficit hyperactivity disorder who alleged that he was fired in retaliation for requesting accommodations in the form of a support group that would allow him to talk to his co-workers confidentially about workplace issues, rather than for violating the hospital's attendance policy. </a:t>
            </a:r>
          </a:p>
        </p:txBody>
      </p:sp>
      <p:sp>
        <p:nvSpPr>
          <p:cNvPr id="5" name="Slide Number Placeholder 4"/>
          <p:cNvSpPr>
            <a:spLocks noGrp="1"/>
          </p:cNvSpPr>
          <p:nvPr>
            <p:ph type="sldNum" sz="quarter" idx="12"/>
          </p:nvPr>
        </p:nvSpPr>
        <p:spPr/>
        <p:txBody>
          <a:bodyPr/>
          <a:lstStyle/>
          <a:p>
            <a:fld id="{A996F962-E17E-A84C-8136-21E4955AD30D}" type="slidenum">
              <a:rPr lang="en-US" smtClean="0"/>
              <a:pPr/>
              <a:t>51</a:t>
            </a:fld>
            <a:endParaRPr lang="en-US" dirty="0"/>
          </a:p>
        </p:txBody>
      </p:sp>
    </p:spTree>
    <p:extLst>
      <p:ext uri="{BB962C8B-B14F-4D97-AF65-F5344CB8AC3E}">
        <p14:creationId xmlns:p14="http://schemas.microsoft.com/office/powerpoint/2010/main" val="1218900017"/>
      </p:ext>
    </p:extLst>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8011" y="914400"/>
            <a:ext cx="9733547" cy="914400"/>
          </a:xfrm>
        </p:spPr>
        <p:txBody>
          <a:bodyPr>
            <a:normAutofit/>
          </a:bodyPr>
          <a:lstStyle/>
          <a:p>
            <a:r>
              <a:rPr lang="en-US" dirty="0">
                <a:solidFill>
                  <a:srgbClr val="A0A234"/>
                </a:solidFill>
                <a:cs typeface="Arial" panose="020B0604020202020204" pitchFamily="34" charset="0"/>
              </a:rPr>
              <a:t>Davis v. District of Columbia</a:t>
            </a:r>
          </a:p>
        </p:txBody>
      </p:sp>
      <p:sp>
        <p:nvSpPr>
          <p:cNvPr id="4" name="Text Placeholder 3"/>
          <p:cNvSpPr>
            <a:spLocks noGrp="1"/>
          </p:cNvSpPr>
          <p:nvPr>
            <p:ph type="body" sz="quarter" idx="4294967295"/>
          </p:nvPr>
        </p:nvSpPr>
        <p:spPr>
          <a:xfrm>
            <a:off x="1528011" y="1646989"/>
            <a:ext cx="9733547" cy="3543300"/>
          </a:xfrm>
        </p:spPr>
        <p:txBody>
          <a:bodyPr>
            <a:normAutofit/>
          </a:bodyPr>
          <a:lstStyle/>
          <a:p>
            <a:pPr marL="0" indent="0">
              <a:lnSpc>
                <a:spcPct val="100000"/>
              </a:lnSpc>
              <a:buNone/>
            </a:pPr>
            <a:r>
              <a:rPr lang="en-US" sz="2400" dirty="0">
                <a:latin typeface="+mj-lt"/>
                <a:cs typeface="Arial" panose="020B0604020202020204" pitchFamily="34" charset="0"/>
              </a:rPr>
              <a:t>The District of Columbia Child and Family Services Agency was erroneously granted summary judgment in a putative class action by black former employees who alleged that the practices of the agency in carrying out the reduction-in-force (RIF) that led to their discharge had a disparate impact on black employees. </a:t>
            </a:r>
          </a:p>
          <a:p>
            <a:pPr>
              <a:lnSpc>
                <a:spcPct val="100000"/>
              </a:lnSpc>
            </a:pPr>
            <a:endParaRPr lang="en-US" sz="3200" dirty="0">
              <a:latin typeface="+mj-lt"/>
              <a:cs typeface="Arial" panose="020B0604020202020204" pitchFamily="34" charset="0"/>
            </a:endParaRPr>
          </a:p>
        </p:txBody>
      </p:sp>
      <p:sp>
        <p:nvSpPr>
          <p:cNvPr id="5" name="Slide Number Placeholder 4"/>
          <p:cNvSpPr>
            <a:spLocks noGrp="1"/>
          </p:cNvSpPr>
          <p:nvPr>
            <p:ph type="sldNum" sz="quarter" idx="12"/>
          </p:nvPr>
        </p:nvSpPr>
        <p:spPr/>
        <p:txBody>
          <a:bodyPr/>
          <a:lstStyle/>
          <a:p>
            <a:fld id="{A996F962-E17E-A84C-8136-21E4955AD30D}" type="slidenum">
              <a:rPr lang="en-US" smtClean="0"/>
              <a:pPr/>
              <a:t>52</a:t>
            </a:fld>
            <a:endParaRPr lang="en-US" dirty="0"/>
          </a:p>
        </p:txBody>
      </p:sp>
    </p:spTree>
    <p:extLst>
      <p:ext uri="{BB962C8B-B14F-4D97-AF65-F5344CB8AC3E}">
        <p14:creationId xmlns:p14="http://schemas.microsoft.com/office/powerpoint/2010/main" val="2499714399"/>
      </p:ext>
    </p:extLst>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491916" y="914400"/>
            <a:ext cx="9625263" cy="914400"/>
          </a:xfrm>
        </p:spPr>
        <p:txBody>
          <a:bodyPr>
            <a:normAutofit/>
          </a:bodyPr>
          <a:lstStyle/>
          <a:p>
            <a:r>
              <a:rPr lang="en-US" dirty="0">
                <a:solidFill>
                  <a:srgbClr val="A0A234"/>
                </a:solidFill>
                <a:cs typeface="Arial" panose="020B0604020202020204" pitchFamily="34" charset="0"/>
              </a:rPr>
              <a:t>Our Lady of Guadalupe Sch. V. Morrissey-</a:t>
            </a:r>
            <a:r>
              <a:rPr lang="en-US" dirty="0" err="1">
                <a:solidFill>
                  <a:srgbClr val="A0A234"/>
                </a:solidFill>
                <a:cs typeface="Arial" panose="020B0604020202020204" pitchFamily="34" charset="0"/>
              </a:rPr>
              <a:t>Berru</a:t>
            </a:r>
            <a:endParaRPr lang="en-US" dirty="0">
              <a:solidFill>
                <a:srgbClr val="A0A234"/>
              </a:solidFill>
              <a:cs typeface="Arial" panose="020B0604020202020204" pitchFamily="34" charset="0"/>
            </a:endParaRPr>
          </a:p>
        </p:txBody>
      </p:sp>
      <p:sp>
        <p:nvSpPr>
          <p:cNvPr id="4" name="Text Placeholder 3"/>
          <p:cNvSpPr>
            <a:spLocks noGrp="1"/>
          </p:cNvSpPr>
          <p:nvPr>
            <p:ph type="body" sz="quarter" idx="4294967295"/>
          </p:nvPr>
        </p:nvSpPr>
        <p:spPr>
          <a:xfrm>
            <a:off x="1491916" y="1683084"/>
            <a:ext cx="9625263" cy="3543300"/>
          </a:xfrm>
        </p:spPr>
        <p:txBody>
          <a:bodyPr>
            <a:normAutofit/>
          </a:bodyPr>
          <a:lstStyle/>
          <a:p>
            <a:pPr marL="0" indent="0">
              <a:lnSpc>
                <a:spcPct val="100000"/>
              </a:lnSpc>
              <a:buNone/>
            </a:pPr>
            <a:r>
              <a:rPr lang="en-US" sz="2400" dirty="0">
                <a:latin typeface="+mj-lt"/>
                <a:cs typeface="Arial" panose="020B0604020202020204" pitchFamily="34" charset="0"/>
              </a:rPr>
              <a:t>U.S. Supreme Court adopts a broad interpretation of the ministerial exception to the First Amendment, finding that it bars the adjudication of employment discrimination claims by religious schoolteachers.</a:t>
            </a:r>
          </a:p>
        </p:txBody>
      </p:sp>
      <p:sp>
        <p:nvSpPr>
          <p:cNvPr id="5" name="Slide Number Placeholder 4"/>
          <p:cNvSpPr>
            <a:spLocks noGrp="1"/>
          </p:cNvSpPr>
          <p:nvPr>
            <p:ph type="sldNum" sz="quarter" idx="12"/>
          </p:nvPr>
        </p:nvSpPr>
        <p:spPr/>
        <p:txBody>
          <a:bodyPr/>
          <a:lstStyle/>
          <a:p>
            <a:fld id="{A996F962-E17E-A84C-8136-21E4955AD30D}" type="slidenum">
              <a:rPr lang="en-US" smtClean="0"/>
              <a:pPr/>
              <a:t>53</a:t>
            </a:fld>
            <a:endParaRPr lang="en-US" dirty="0"/>
          </a:p>
        </p:txBody>
      </p:sp>
    </p:spTree>
    <p:extLst>
      <p:ext uri="{BB962C8B-B14F-4D97-AF65-F5344CB8AC3E}">
        <p14:creationId xmlns:p14="http://schemas.microsoft.com/office/powerpoint/2010/main" val="1635880456"/>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52074" y="914400"/>
            <a:ext cx="9769642" cy="914400"/>
          </a:xfrm>
        </p:spPr>
        <p:txBody>
          <a:bodyPr>
            <a:normAutofit/>
          </a:bodyPr>
          <a:lstStyle/>
          <a:p>
            <a:r>
              <a:rPr lang="en-US" dirty="0">
                <a:solidFill>
                  <a:srgbClr val="A0A234"/>
                </a:solidFill>
                <a:cs typeface="Arial" panose="020B0604020202020204" pitchFamily="34" charset="0"/>
              </a:rPr>
              <a:t>Stanley v. ExpressJet Airlines, Inc.</a:t>
            </a:r>
          </a:p>
        </p:txBody>
      </p:sp>
      <p:sp>
        <p:nvSpPr>
          <p:cNvPr id="4" name="Text Placeholder 3"/>
          <p:cNvSpPr>
            <a:spLocks noGrp="1"/>
          </p:cNvSpPr>
          <p:nvPr>
            <p:ph type="body" sz="quarter" idx="4294967295"/>
          </p:nvPr>
        </p:nvSpPr>
        <p:spPr>
          <a:xfrm>
            <a:off x="1552074" y="1695116"/>
            <a:ext cx="9673389" cy="3543300"/>
          </a:xfrm>
        </p:spPr>
        <p:txBody>
          <a:bodyPr>
            <a:normAutofit/>
          </a:bodyPr>
          <a:lstStyle/>
          <a:p>
            <a:pPr marL="0" indent="0">
              <a:lnSpc>
                <a:spcPct val="100000"/>
              </a:lnSpc>
              <a:buNone/>
            </a:pPr>
            <a:r>
              <a:rPr lang="en-US" sz="2400" dirty="0">
                <a:latin typeface="+mj-lt"/>
                <a:cs typeface="Arial" panose="020B0604020202020204" pitchFamily="34" charset="0"/>
              </a:rPr>
              <a:t>The Court upheld summary judgment in favor of the employer because the employee failed to produce evidence that supervisors who disciplined him for policy violations were aware of his discrimination complaints, including the filing of an EEOC complaint, at the time that they issued their warnings about his insubordination, tardiness, poor attendance, and violations.</a:t>
            </a:r>
          </a:p>
        </p:txBody>
      </p:sp>
      <p:sp>
        <p:nvSpPr>
          <p:cNvPr id="5" name="Slide Number Placeholder 4"/>
          <p:cNvSpPr>
            <a:spLocks noGrp="1"/>
          </p:cNvSpPr>
          <p:nvPr>
            <p:ph type="sldNum" sz="quarter" idx="12"/>
          </p:nvPr>
        </p:nvSpPr>
        <p:spPr/>
        <p:txBody>
          <a:bodyPr/>
          <a:lstStyle/>
          <a:p>
            <a:fld id="{A996F962-E17E-A84C-8136-21E4955AD30D}" type="slidenum">
              <a:rPr lang="en-US" smtClean="0"/>
              <a:pPr/>
              <a:t>54</a:t>
            </a:fld>
            <a:endParaRPr lang="en-US" dirty="0"/>
          </a:p>
        </p:txBody>
      </p:sp>
    </p:spTree>
    <p:extLst>
      <p:ext uri="{BB962C8B-B14F-4D97-AF65-F5344CB8AC3E}">
        <p14:creationId xmlns:p14="http://schemas.microsoft.com/office/powerpoint/2010/main" val="3599871670"/>
      </p:ext>
    </p:extLst>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52073" y="914400"/>
            <a:ext cx="9853864" cy="914400"/>
          </a:xfrm>
        </p:spPr>
        <p:txBody>
          <a:bodyPr>
            <a:normAutofit/>
          </a:bodyPr>
          <a:lstStyle/>
          <a:p>
            <a:r>
              <a:rPr lang="en-US" dirty="0" err="1">
                <a:solidFill>
                  <a:srgbClr val="A0A234"/>
                </a:solidFill>
                <a:cs typeface="Arial" panose="020B0604020202020204" pitchFamily="34" charset="0"/>
              </a:rPr>
              <a:t>Khalaf</a:t>
            </a:r>
            <a:r>
              <a:rPr lang="en-US" dirty="0">
                <a:solidFill>
                  <a:srgbClr val="A0A234"/>
                </a:solidFill>
                <a:cs typeface="Arial" panose="020B0604020202020204" pitchFamily="34" charset="0"/>
              </a:rPr>
              <a:t> v. Ford Motor Co.</a:t>
            </a:r>
          </a:p>
        </p:txBody>
      </p:sp>
      <p:sp>
        <p:nvSpPr>
          <p:cNvPr id="4" name="Text Placeholder 3"/>
          <p:cNvSpPr>
            <a:spLocks noGrp="1"/>
          </p:cNvSpPr>
          <p:nvPr>
            <p:ph type="body" sz="quarter" idx="4294967295"/>
          </p:nvPr>
        </p:nvSpPr>
        <p:spPr>
          <a:xfrm>
            <a:off x="1552073" y="1659021"/>
            <a:ext cx="9673390" cy="3543300"/>
          </a:xfrm>
        </p:spPr>
        <p:txBody>
          <a:bodyPr>
            <a:normAutofit/>
          </a:bodyPr>
          <a:lstStyle/>
          <a:p>
            <a:pPr marL="0" indent="0">
              <a:lnSpc>
                <a:spcPct val="100000"/>
              </a:lnSpc>
              <a:buNone/>
            </a:pPr>
            <a:r>
              <a:rPr lang="en-US" sz="2400" dirty="0">
                <a:latin typeface="+mj-lt"/>
                <a:cs typeface="Arial" panose="020B0604020202020204" pitchFamily="34" charset="0"/>
              </a:rPr>
              <a:t>The District court erred in denying former employer and supervisor’s motions for judgment as a matter of law in this Title VII case because there was insufficient evidence to conclude that the supervisor's criticism of the employee’s English skills and other comments constituted national-origin discrimination.</a:t>
            </a:r>
          </a:p>
        </p:txBody>
      </p:sp>
      <p:sp>
        <p:nvSpPr>
          <p:cNvPr id="5" name="Slide Number Placeholder 4"/>
          <p:cNvSpPr>
            <a:spLocks noGrp="1"/>
          </p:cNvSpPr>
          <p:nvPr>
            <p:ph type="sldNum" sz="quarter" idx="12"/>
          </p:nvPr>
        </p:nvSpPr>
        <p:spPr/>
        <p:txBody>
          <a:bodyPr/>
          <a:lstStyle/>
          <a:p>
            <a:fld id="{A996F962-E17E-A84C-8136-21E4955AD30D}" type="slidenum">
              <a:rPr lang="en-US" smtClean="0"/>
              <a:pPr/>
              <a:t>55</a:t>
            </a:fld>
            <a:endParaRPr lang="en-US" dirty="0"/>
          </a:p>
        </p:txBody>
      </p:sp>
    </p:spTree>
    <p:extLst>
      <p:ext uri="{BB962C8B-B14F-4D97-AF65-F5344CB8AC3E}">
        <p14:creationId xmlns:p14="http://schemas.microsoft.com/office/powerpoint/2010/main" val="2515290880"/>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8010" y="890337"/>
            <a:ext cx="9781674" cy="1189038"/>
          </a:xfrm>
        </p:spPr>
        <p:txBody>
          <a:bodyPr>
            <a:normAutofit/>
          </a:bodyPr>
          <a:lstStyle/>
          <a:p>
            <a:r>
              <a:rPr lang="en-US" dirty="0" err="1">
                <a:solidFill>
                  <a:srgbClr val="A0A234"/>
                </a:solidFill>
                <a:cs typeface="Arial" panose="020B0604020202020204" pitchFamily="34" charset="0"/>
              </a:rPr>
              <a:t>Vonderhaar</a:t>
            </a:r>
            <a:r>
              <a:rPr lang="en-US" dirty="0">
                <a:solidFill>
                  <a:srgbClr val="A0A234"/>
                </a:solidFill>
                <a:cs typeface="Arial" panose="020B0604020202020204" pitchFamily="34" charset="0"/>
              </a:rPr>
              <a:t> v. </a:t>
            </a:r>
            <a:r>
              <a:rPr lang="en-US" dirty="0" err="1">
                <a:solidFill>
                  <a:srgbClr val="A0A234"/>
                </a:solidFill>
                <a:cs typeface="Arial" panose="020B0604020202020204" pitchFamily="34" charset="0"/>
              </a:rPr>
              <a:t>Waymire</a:t>
            </a:r>
            <a:endParaRPr lang="en-US" dirty="0">
              <a:solidFill>
                <a:srgbClr val="A0A234"/>
              </a:solidFill>
              <a:cs typeface="Arial" panose="020B0604020202020204" pitchFamily="34" charset="0"/>
            </a:endParaRPr>
          </a:p>
        </p:txBody>
      </p:sp>
      <p:sp>
        <p:nvSpPr>
          <p:cNvPr id="4" name="Text Placeholder 3"/>
          <p:cNvSpPr>
            <a:spLocks noGrp="1"/>
          </p:cNvSpPr>
          <p:nvPr>
            <p:ph type="body" sz="quarter" idx="4294967295"/>
          </p:nvPr>
        </p:nvSpPr>
        <p:spPr>
          <a:xfrm>
            <a:off x="1528009" y="1673559"/>
            <a:ext cx="9865895" cy="3692525"/>
          </a:xfrm>
        </p:spPr>
        <p:txBody>
          <a:bodyPr>
            <a:normAutofit/>
          </a:bodyPr>
          <a:lstStyle/>
          <a:p>
            <a:pPr marL="0" indent="0">
              <a:lnSpc>
                <a:spcPct val="100000"/>
              </a:lnSpc>
              <a:buNone/>
            </a:pPr>
            <a:r>
              <a:rPr lang="en-US" sz="2400" dirty="0">
                <a:latin typeface="+mj-lt"/>
                <a:cs typeface="Arial" panose="020B0604020202020204" pitchFamily="34" charset="0"/>
              </a:rPr>
              <a:t>Retaliation</a:t>
            </a:r>
          </a:p>
          <a:p>
            <a:pPr marL="0" indent="0">
              <a:lnSpc>
                <a:spcPct val="100000"/>
              </a:lnSpc>
              <a:buNone/>
            </a:pPr>
            <a:endParaRPr lang="en-US" sz="2400" dirty="0">
              <a:latin typeface="+mj-lt"/>
              <a:cs typeface="Arial" panose="020B0604020202020204" pitchFamily="34" charset="0"/>
            </a:endParaRPr>
          </a:p>
          <a:p>
            <a:pPr marL="0" indent="0">
              <a:lnSpc>
                <a:spcPct val="100000"/>
              </a:lnSpc>
              <a:buNone/>
            </a:pPr>
            <a:r>
              <a:rPr lang="en-US" sz="2400" dirty="0">
                <a:latin typeface="+mj-lt"/>
                <a:cs typeface="Arial" panose="020B0604020202020204" pitchFamily="34" charset="0"/>
              </a:rPr>
              <a:t>A former employee’s FMLA retaliation claim failed because the four cited incidents involving her employer prior to her resignation were merely incidents of hurt feelings, which did not establish that her working conditions were so intolerable as to warrant finding that she was constructively discharged in retaliation for using FMLA leave.</a:t>
            </a:r>
          </a:p>
        </p:txBody>
      </p:sp>
      <p:sp>
        <p:nvSpPr>
          <p:cNvPr id="5" name="Slide Number Placeholder 4"/>
          <p:cNvSpPr>
            <a:spLocks noGrp="1"/>
          </p:cNvSpPr>
          <p:nvPr>
            <p:ph type="sldNum" sz="quarter" idx="12"/>
          </p:nvPr>
        </p:nvSpPr>
        <p:spPr/>
        <p:txBody>
          <a:bodyPr/>
          <a:lstStyle/>
          <a:p>
            <a:fld id="{A996F962-E17E-A84C-8136-21E4955AD30D}" type="slidenum">
              <a:rPr lang="en-US" smtClean="0"/>
              <a:pPr/>
              <a:t>56</a:t>
            </a:fld>
            <a:endParaRPr lang="en-US" dirty="0"/>
          </a:p>
        </p:txBody>
      </p:sp>
    </p:spTree>
    <p:extLst>
      <p:ext uri="{BB962C8B-B14F-4D97-AF65-F5344CB8AC3E}">
        <p14:creationId xmlns:p14="http://schemas.microsoft.com/office/powerpoint/2010/main" val="3350354406"/>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D406AA-AE4F-7348-AA00-A433B5CF476D}"/>
              </a:ext>
            </a:extLst>
          </p:cNvPr>
          <p:cNvSpPr>
            <a:spLocks noGrp="1"/>
          </p:cNvSpPr>
          <p:nvPr>
            <p:ph type="body" sz="quarter" idx="4294967295"/>
          </p:nvPr>
        </p:nvSpPr>
        <p:spPr>
          <a:xfrm>
            <a:off x="3984374" y="4363746"/>
            <a:ext cx="3840162" cy="1223963"/>
          </a:xfrm>
          <a:prstGeom prst="rect">
            <a:avLst/>
          </a:prstGeom>
        </p:spPr>
        <p:txBody>
          <a:bodyPr>
            <a:normAutofit fontScale="92500" lnSpcReduction="20000"/>
          </a:bodyPr>
          <a:lstStyle/>
          <a:p>
            <a:pPr marL="0" indent="0" algn="ctr">
              <a:buNone/>
            </a:pPr>
            <a:r>
              <a:rPr lang="en-US" dirty="0"/>
              <a:t>James M. Reid, IV, Esq.</a:t>
            </a:r>
          </a:p>
          <a:p>
            <a:pPr marL="0" indent="0" algn="ctr">
              <a:buNone/>
            </a:pPr>
            <a:r>
              <a:rPr lang="en-US" dirty="0"/>
              <a:t>Partner  | </a:t>
            </a:r>
            <a:r>
              <a:rPr lang="en-US" dirty="0" err="1"/>
              <a:t>Honigman</a:t>
            </a:r>
            <a:r>
              <a:rPr lang="en-US" dirty="0"/>
              <a:t> LLP</a:t>
            </a:r>
          </a:p>
          <a:p>
            <a:pPr marL="0" indent="0" algn="ctr">
              <a:buNone/>
            </a:pPr>
            <a:r>
              <a:rPr lang="en-US" dirty="0">
                <a:solidFill>
                  <a:srgbClr val="555555">
                    <a:lumMod val="50000"/>
                  </a:srgbClr>
                </a:solidFill>
              </a:rPr>
              <a:t>(734) 649-1313</a:t>
            </a:r>
          </a:p>
          <a:p>
            <a:pPr marL="0" indent="0" algn="ctr">
              <a:buNone/>
            </a:pPr>
            <a:r>
              <a:rPr lang="en-US" dirty="0">
                <a:solidFill>
                  <a:srgbClr val="555555">
                    <a:lumMod val="50000"/>
                  </a:srgbClr>
                </a:solidFill>
              </a:rPr>
              <a:t>jreid@honigman.com</a:t>
            </a:r>
          </a:p>
          <a:p>
            <a:endParaRPr lang="en-US" dirty="0"/>
          </a:p>
          <a:p>
            <a:endParaRPr lang="en-US" dirty="0"/>
          </a:p>
        </p:txBody>
      </p:sp>
      <p:sp>
        <p:nvSpPr>
          <p:cNvPr id="3" name="Slide Number Placeholder 2"/>
          <p:cNvSpPr>
            <a:spLocks noGrp="1"/>
          </p:cNvSpPr>
          <p:nvPr>
            <p:ph type="sldNum" sz="quarter" idx="12"/>
          </p:nvPr>
        </p:nvSpPr>
        <p:spPr/>
        <p:txBody>
          <a:bodyPr/>
          <a:lstStyle/>
          <a:p>
            <a:fld id="{A996F962-E17E-A84C-8136-21E4955AD30D}" type="slidenum">
              <a:rPr lang="en-US" smtClean="0"/>
              <a:pPr/>
              <a:t>57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9055" y="1529435"/>
            <a:ext cx="2590800" cy="2590800"/>
          </a:xfrm>
          <a:prstGeom prst="rect">
            <a:avLst/>
          </a:prstGeom>
        </p:spPr>
      </p:pic>
      <p:sp>
        <p:nvSpPr>
          <p:cNvPr id="5" name="Title 2">
            <a:extLst>
              <a:ext uri="{FF2B5EF4-FFF2-40B4-BE49-F238E27FC236}">
                <a16:creationId xmlns:a16="http://schemas.microsoft.com/office/drawing/2014/main" id="{78BC3AC8-8E83-5740-9867-C45C2E7964B5}"/>
              </a:ext>
            </a:extLst>
          </p:cNvPr>
          <p:cNvSpPr txBox="1">
            <a:spLocks/>
          </p:cNvSpPr>
          <p:nvPr/>
        </p:nvSpPr>
        <p:spPr>
          <a:xfrm>
            <a:off x="1329123" y="2426516"/>
            <a:ext cx="9533753" cy="798656"/>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bg1">
                    <a:lumMod val="50000"/>
                  </a:schemeClr>
                </a:solidFill>
                <a:latin typeface="+mj-lt"/>
                <a:ea typeface="+mj-ea"/>
                <a:cs typeface="+mj-cs"/>
              </a:defRPr>
            </a:lvl1pPr>
          </a:lstStyle>
          <a:p>
            <a:r>
              <a:rPr lang="en-US" dirty="0">
                <a:solidFill>
                  <a:srgbClr val="A0A234"/>
                </a:solidFill>
              </a:rPr>
              <a:t>Thank you!</a:t>
            </a:r>
            <a:br>
              <a:rPr lang="en-US" dirty="0">
                <a:solidFill>
                  <a:srgbClr val="A0A234"/>
                </a:solidFill>
              </a:rPr>
            </a:br>
            <a:r>
              <a:rPr lang="en-US" dirty="0">
                <a:solidFill>
                  <a:srgbClr val="A0A234"/>
                </a:solidFill>
              </a:rPr>
              <a:t/>
            </a:r>
            <a:br>
              <a:rPr lang="en-US" dirty="0">
                <a:solidFill>
                  <a:srgbClr val="A0A234"/>
                </a:solidFill>
              </a:rPr>
            </a:br>
            <a:r>
              <a:rPr lang="en-US" dirty="0">
                <a:solidFill>
                  <a:srgbClr val="A0A234"/>
                </a:solidFill>
              </a:rPr>
              <a:t>										Questions?</a:t>
            </a:r>
          </a:p>
        </p:txBody>
      </p:sp>
    </p:spTree>
    <p:extLst>
      <p:ext uri="{BB962C8B-B14F-4D97-AF65-F5344CB8AC3E}">
        <p14:creationId xmlns:p14="http://schemas.microsoft.com/office/powerpoint/2010/main" val="3170844576"/>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96F962-E17E-A84C-8136-21E4955AD30D}" type="slidenum">
              <a:rPr lang="en-US" smtClean="0"/>
              <a:pPr/>
              <a:t>58</a:t>
            </a:fld>
            <a:endParaRPr lang="en-US" dirty="0"/>
          </a:p>
        </p:txBody>
      </p:sp>
    </p:spTree>
    <p:extLst>
      <p:ext uri="{BB962C8B-B14F-4D97-AF65-F5344CB8AC3E}">
        <p14:creationId xmlns:p14="http://schemas.microsoft.com/office/powerpoint/2010/main" val="251637471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Work Repeal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Michigan was one of 27 states with a right-to-work law.  No state has overturned its law in nearly 6 decades.</a:t>
            </a:r>
          </a:p>
          <a:p>
            <a:r>
              <a:rPr lang="en-US" dirty="0" smtClean="0"/>
              <a:t>Over 140,000 workers resigned their union membership that averages between $600 and $1,000 per year.  This is up to $140 million dollars going back to the unions per year.  Approximately half are private sector workers.  </a:t>
            </a:r>
          </a:p>
          <a:p>
            <a:r>
              <a:rPr lang="en-US" dirty="0" smtClean="0"/>
              <a:t>Public sector workers can still opt out based on a U.S. Supreme Court decision regarding free speech.</a:t>
            </a:r>
          </a:p>
          <a:p>
            <a:r>
              <a:rPr lang="en-US" dirty="0" smtClean="0"/>
              <a:t>Union membership rates have fallen to 10% in 2022 from 20% in 1983.</a:t>
            </a:r>
          </a:p>
          <a:p>
            <a:r>
              <a:rPr lang="en-US" dirty="0" smtClean="0"/>
              <a:t>Governor Whitmore is expected to enthusiastically sign it.</a:t>
            </a:r>
          </a:p>
          <a:p>
            <a:r>
              <a:rPr lang="en-US" dirty="0" smtClean="0"/>
              <a:t>All union members must pay dues.</a:t>
            </a:r>
          </a:p>
          <a:p>
            <a:r>
              <a:rPr lang="en-US" dirty="0" smtClean="0"/>
              <a:t>Unionized workforces will want to make sure they are collecting dues from all that have opted out.</a:t>
            </a:r>
            <a:endParaRPr lang="en-US" dirty="0"/>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5</a:t>
            </a:fld>
            <a:endParaRPr lang="en-US" dirty="0"/>
          </a:p>
        </p:txBody>
      </p:sp>
    </p:spTree>
    <p:extLst>
      <p:ext uri="{BB962C8B-B14F-4D97-AF65-F5344CB8AC3E}">
        <p14:creationId xmlns:p14="http://schemas.microsoft.com/office/powerpoint/2010/main" val="357029663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Wage/ Earned Sick Time</a:t>
            </a:r>
          </a:p>
        </p:txBody>
      </p:sp>
      <p:sp>
        <p:nvSpPr>
          <p:cNvPr id="3" name="Content Placeholder 2"/>
          <p:cNvSpPr>
            <a:spLocks noGrp="1"/>
          </p:cNvSpPr>
          <p:nvPr>
            <p:ph idx="1"/>
          </p:nvPr>
        </p:nvSpPr>
        <p:spPr/>
        <p:txBody>
          <a:bodyPr/>
          <a:lstStyle/>
          <a:p>
            <a:r>
              <a:rPr lang="en-US" dirty="0"/>
              <a:t>The Michigan Legislature did not violate the Michigan Constitution by adoption certain 2018 ballot initiatives and then amending them before they took effect</a:t>
            </a:r>
          </a:p>
          <a:p>
            <a:r>
              <a:rPr lang="en-US" dirty="0"/>
              <a:t>2023 Minimum wage is $10.33 and will reach $12 by 2030 and the tipped minimum wage is $3.93.</a:t>
            </a:r>
          </a:p>
          <a:p>
            <a:r>
              <a:rPr lang="en-US" dirty="0"/>
              <a:t>Sick leave is capped at 40 hours instead of 72 hours.  Note: Other states are passing leave for any purpose.</a:t>
            </a:r>
          </a:p>
          <a:p>
            <a:r>
              <a:rPr lang="en-US" dirty="0"/>
              <a:t>The Supreme Court may take the case.</a:t>
            </a:r>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6</a:t>
            </a:fld>
            <a:endParaRPr lang="en-US" dirty="0"/>
          </a:p>
        </p:txBody>
      </p:sp>
    </p:spTree>
    <p:extLst>
      <p:ext uri="{BB962C8B-B14F-4D97-AF65-F5344CB8AC3E}">
        <p14:creationId xmlns:p14="http://schemas.microsoft.com/office/powerpoint/2010/main" val="196810025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Labor Standards Act Updates</a:t>
            </a:r>
          </a:p>
        </p:txBody>
      </p:sp>
      <p:sp>
        <p:nvSpPr>
          <p:cNvPr id="3" name="Content Placeholder 2"/>
          <p:cNvSpPr>
            <a:spLocks noGrp="1"/>
          </p:cNvSpPr>
          <p:nvPr>
            <p:ph idx="1"/>
          </p:nvPr>
        </p:nvSpPr>
        <p:spPr/>
        <p:txBody>
          <a:bodyPr/>
          <a:lstStyle/>
          <a:p>
            <a:r>
              <a:rPr lang="en-US" dirty="0">
                <a:solidFill>
                  <a:srgbClr val="444444"/>
                </a:solidFill>
              </a:rPr>
              <a:t>On February 22, 2023 the Supreme Court ruled that workers earning over $200,000 can’t be paid a day rate. </a:t>
            </a:r>
          </a:p>
          <a:p>
            <a:r>
              <a:rPr lang="en-US" dirty="0">
                <a:solidFill>
                  <a:srgbClr val="444444"/>
                </a:solidFill>
              </a:rPr>
              <a:t>The highly compensated salary of at lease $107,431 doesn’t allow you to pay daily</a:t>
            </a:r>
          </a:p>
          <a:p>
            <a:r>
              <a:rPr lang="en-US" dirty="0">
                <a:solidFill>
                  <a:srgbClr val="444444"/>
                </a:solidFill>
              </a:rPr>
              <a:t>The current salary threshold is $684 a week ($35,568 annualized)</a:t>
            </a:r>
          </a:p>
          <a:p>
            <a:r>
              <a:rPr lang="en-US" dirty="0">
                <a:solidFill>
                  <a:srgbClr val="444444"/>
                </a:solidFill>
              </a:rPr>
              <a:t>Prediction is $900 to $1,000 a week ($46,800 to $52,000) in May of 2023</a:t>
            </a:r>
          </a:p>
          <a:p>
            <a:r>
              <a:rPr lang="en-US" dirty="0">
                <a:solidFill>
                  <a:srgbClr val="444444"/>
                </a:solidFill>
              </a:rPr>
              <a:t>Pay Transparency on a State by State Basis</a:t>
            </a:r>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7</a:t>
            </a:fld>
            <a:endParaRPr lang="en-US" dirty="0"/>
          </a:p>
        </p:txBody>
      </p:sp>
    </p:spTree>
    <p:extLst>
      <p:ext uri="{BB962C8B-B14F-4D97-AF65-F5344CB8AC3E}">
        <p14:creationId xmlns:p14="http://schemas.microsoft.com/office/powerpoint/2010/main" val="384486214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Protections for Pregnant and Nursing Employees</a:t>
            </a:r>
          </a:p>
        </p:txBody>
      </p:sp>
      <p:sp>
        <p:nvSpPr>
          <p:cNvPr id="3" name="Content Placeholder 2"/>
          <p:cNvSpPr>
            <a:spLocks noGrp="1"/>
          </p:cNvSpPr>
          <p:nvPr>
            <p:ph idx="1"/>
          </p:nvPr>
        </p:nvSpPr>
        <p:spPr/>
        <p:txBody>
          <a:bodyPr>
            <a:normAutofit/>
          </a:bodyPr>
          <a:lstStyle/>
          <a:p>
            <a:r>
              <a:rPr lang="en-US" dirty="0">
                <a:solidFill>
                  <a:srgbClr val="444444"/>
                </a:solidFill>
              </a:rPr>
              <a:t>Providing Urgent Maternal Protections for Nursing Mothers Act (“PUMP Act”).</a:t>
            </a:r>
          </a:p>
          <a:p>
            <a:pPr lvl="1"/>
            <a:r>
              <a:rPr lang="en-US" sz="2400" dirty="0">
                <a:solidFill>
                  <a:srgbClr val="444444"/>
                </a:solidFill>
                <a:latin typeface="+mj-lt"/>
              </a:rPr>
              <a:t>For up to One year following birth of employee’s child</a:t>
            </a:r>
          </a:p>
          <a:p>
            <a:pPr lvl="1"/>
            <a:r>
              <a:rPr lang="en-US" sz="2400" dirty="0">
                <a:solidFill>
                  <a:srgbClr val="444444"/>
                </a:solidFill>
                <a:latin typeface="+mj-lt"/>
              </a:rPr>
              <a:t>Goes into effect April 28, 2023</a:t>
            </a:r>
          </a:p>
          <a:p>
            <a:endParaRPr lang="en-US" dirty="0">
              <a:solidFill>
                <a:srgbClr val="444444"/>
              </a:solidFill>
            </a:endParaRPr>
          </a:p>
          <a:p>
            <a:r>
              <a:rPr lang="en-US" dirty="0">
                <a:solidFill>
                  <a:srgbClr val="444444"/>
                </a:solidFill>
              </a:rPr>
              <a:t>Pregnant Workers Fairness Act (“PWFA”)</a:t>
            </a:r>
          </a:p>
          <a:p>
            <a:pPr lvl="1"/>
            <a:r>
              <a:rPr lang="en-US" sz="2400" dirty="0">
                <a:solidFill>
                  <a:srgbClr val="444444"/>
                </a:solidFill>
                <a:latin typeface="+mj-lt"/>
              </a:rPr>
              <a:t>Applies to 15 or more employee companies</a:t>
            </a:r>
          </a:p>
          <a:p>
            <a:pPr lvl="1"/>
            <a:r>
              <a:rPr lang="en-US" sz="2400" dirty="0">
                <a:solidFill>
                  <a:srgbClr val="444444"/>
                </a:solidFill>
                <a:latin typeface="+mj-lt"/>
              </a:rPr>
              <a:t>Protects applicants/employee similar to the ADA hence “interactive process”.</a:t>
            </a:r>
          </a:p>
          <a:p>
            <a:pPr lvl="1"/>
            <a:r>
              <a:rPr lang="en-US" sz="2400" dirty="0">
                <a:solidFill>
                  <a:srgbClr val="444444"/>
                </a:solidFill>
                <a:latin typeface="+mj-lt"/>
              </a:rPr>
              <a:t>Goes into effect June 27, 2023</a:t>
            </a:r>
          </a:p>
          <a:p>
            <a:pPr lvl="2"/>
            <a:endParaRPr lang="en-US" sz="2400" dirty="0">
              <a:solidFill>
                <a:srgbClr val="444444"/>
              </a:solidFill>
              <a:latin typeface="+mj-lt"/>
            </a:endParaRPr>
          </a:p>
          <a:p>
            <a:endParaRPr lang="en-US" dirty="0">
              <a:solidFill>
                <a:srgbClr val="444444"/>
              </a:solidFill>
            </a:endParaRPr>
          </a:p>
        </p:txBody>
      </p:sp>
      <p:sp>
        <p:nvSpPr>
          <p:cNvPr id="4" name="Date Placeholder 3"/>
          <p:cNvSpPr>
            <a:spLocks noGrp="1"/>
          </p:cNvSpPr>
          <p:nvPr>
            <p:ph type="dt" sz="half" idx="10"/>
          </p:nvPr>
        </p:nvSpPr>
        <p:spPr/>
        <p:txBody>
          <a:bodyPr/>
          <a:lstStyle/>
          <a:p>
            <a:fld id="{76742F97-C961-7342-955F-407E00222517}" type="datetime3">
              <a:rPr lang="en-US" smtClean="0"/>
              <a:t>31 July 2023</a:t>
            </a:fld>
            <a:endParaRPr lang="en-US" dirty="0"/>
          </a:p>
        </p:txBody>
      </p:sp>
      <p:sp>
        <p:nvSpPr>
          <p:cNvPr id="5" name="Slide Number Placeholder 4"/>
          <p:cNvSpPr>
            <a:spLocks noGrp="1"/>
          </p:cNvSpPr>
          <p:nvPr>
            <p:ph type="sldNum" sz="quarter" idx="4294967295"/>
          </p:nvPr>
        </p:nvSpPr>
        <p:spPr/>
        <p:txBody>
          <a:bodyPr/>
          <a:lstStyle/>
          <a:p>
            <a:fld id="{8977AA3E-DC7F-5B49-A05A-22745E5F23DE}" type="slidenum">
              <a:rPr lang="en-US" smtClean="0"/>
              <a:pPr/>
              <a:t>8</a:t>
            </a:fld>
            <a:endParaRPr lang="en-US" dirty="0"/>
          </a:p>
        </p:txBody>
      </p:sp>
    </p:spTree>
    <p:extLst>
      <p:ext uri="{BB962C8B-B14F-4D97-AF65-F5344CB8AC3E}">
        <p14:creationId xmlns:p14="http://schemas.microsoft.com/office/powerpoint/2010/main" val="1143777621"/>
      </p:ext>
    </p:extLst>
  </p:cSld>
  <p:clrMapOvr>
    <a:masterClrMapping/>
  </p:clrMapOvr>
  <p:transition spd="slow">
    <p:fade/>
  </p:transition>
</p:sld>
</file>

<file path=ppt/theme/theme1.xml><?xml version="1.0" encoding="utf-8"?>
<a:theme xmlns:a="http://schemas.openxmlformats.org/drawingml/2006/main" name="Honigman PowerPoint (16 9)">
  <a:themeElements>
    <a:clrScheme name="Honigman LLP">
      <a:dk1>
        <a:srgbClr val="152D55"/>
      </a:dk1>
      <a:lt1>
        <a:sysClr val="window" lastClr="FFFFFF"/>
      </a:lt1>
      <a:dk2>
        <a:srgbClr val="1B80BD"/>
      </a:dk2>
      <a:lt2>
        <a:srgbClr val="E7E6E6"/>
      </a:lt2>
      <a:accent1>
        <a:srgbClr val="BDCEE8"/>
      </a:accent1>
      <a:accent2>
        <a:srgbClr val="A4A62C"/>
      </a:accent2>
      <a:accent3>
        <a:srgbClr val="9F2041"/>
      </a:accent3>
      <a:accent4>
        <a:srgbClr val="EF8D26"/>
      </a:accent4>
      <a:accent5>
        <a:srgbClr val="444647"/>
      </a:accent5>
      <a:accent6>
        <a:srgbClr val="70AD47"/>
      </a:accent6>
      <a:hlink>
        <a:srgbClr val="152D55"/>
      </a:hlink>
      <a:folHlink>
        <a:srgbClr val="9F20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NIGMAN_SIMPLE_PPT" id="{B60D5587-E120-B344-BA7F-742EBBA4782C}" vid="{0F05AB8A-EC99-F840-94DF-91F61392C7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2868</Words>
  <Application>Microsoft Office PowerPoint</Application>
  <PresentationFormat>Widescreen</PresentationFormat>
  <Paragraphs>325</Paragraphs>
  <Slides>59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Segoe UI</vt:lpstr>
      <vt:lpstr>Segoe UI Semibold</vt:lpstr>
      <vt:lpstr>Wingdings</vt:lpstr>
      <vt:lpstr>Honigman PowerPoint (16 9)</vt:lpstr>
      <vt:lpstr>How to Audit Processes and Implement Change Based on Legal Case Studies, Trends, and Future Predictions</vt:lpstr>
      <vt:lpstr>PowerPoint Presentation</vt:lpstr>
      <vt:lpstr>Today’s Agenda</vt:lpstr>
      <vt:lpstr>PowerPoint Presentation</vt:lpstr>
      <vt:lpstr>Elliott-Larsen Civil Rights Act</vt:lpstr>
      <vt:lpstr>Right to Work Repeal</vt:lpstr>
      <vt:lpstr>Minimum Wage/ Earned Sick Time</vt:lpstr>
      <vt:lpstr>Fair Labor Standards Act Updates</vt:lpstr>
      <vt:lpstr>Protections for Pregnant and Nursing Employees</vt:lpstr>
      <vt:lpstr>Guidance Regarding Artificial Intelligence</vt:lpstr>
      <vt:lpstr>FTC Ban and Non-competes</vt:lpstr>
      <vt:lpstr>Arbitration Agreement updates</vt:lpstr>
      <vt:lpstr>No-Fault Attendance Policy Updates</vt:lpstr>
      <vt:lpstr>Separation Agreements under Attack</vt:lpstr>
      <vt:lpstr>Pay Transparency /Salary History</vt:lpstr>
      <vt:lpstr>EEOC Update: Inclusive Employment Forms </vt:lpstr>
      <vt:lpstr>Department of Labor’s Proposed Independent Contractor Rule</vt:lpstr>
      <vt:lpstr>H-1B Visa Requirements</vt:lpstr>
      <vt:lpstr>PowerPoint Presentation</vt:lpstr>
      <vt:lpstr>What’s Changed?  NLRB</vt:lpstr>
      <vt:lpstr>What’s Changed?  NLRB</vt:lpstr>
      <vt:lpstr>What’s Changed?  NLRB: Employer Electronic Monitoring</vt:lpstr>
      <vt:lpstr>PowerPoint Presentation</vt:lpstr>
      <vt:lpstr>The Future of Work</vt:lpstr>
      <vt:lpstr>The Future of Work</vt:lpstr>
      <vt:lpstr>The Future of Work</vt:lpstr>
      <vt:lpstr>The Future of Work</vt:lpstr>
      <vt:lpstr>The Future of Work</vt:lpstr>
      <vt:lpstr>PowerPoint Presentation</vt:lpstr>
      <vt:lpstr>Wage &amp; Hour Issues</vt:lpstr>
      <vt:lpstr>Leave Issues</vt:lpstr>
      <vt:lpstr>Tax &amp; Payroll Considerations</vt:lpstr>
      <vt:lpstr>Diversity &amp; Inclusion</vt:lpstr>
      <vt:lpstr>PowerPoint Presentation</vt:lpstr>
      <vt:lpstr>Quiet Quitting</vt:lpstr>
      <vt:lpstr>Quiet Firing</vt:lpstr>
      <vt:lpstr>Quiet Hiring</vt:lpstr>
      <vt:lpstr>Loud Quitting</vt:lpstr>
      <vt:lpstr>Continuation of Remote Work </vt:lpstr>
      <vt:lpstr>Flex Time</vt:lpstr>
      <vt:lpstr>Workplace Romance On the Rise!</vt:lpstr>
      <vt:lpstr>Protected Classifications Under Federal Law</vt:lpstr>
      <vt:lpstr>Additional Protected Classifications Under Michigan Law and Local Laws*</vt:lpstr>
      <vt:lpstr>PowerPoint Presentation</vt:lpstr>
      <vt:lpstr>Unemployment Insurance Agency (Quit v. Fire)</vt:lpstr>
      <vt:lpstr>New York State Rifle and Pistol v. Bruen</vt:lpstr>
      <vt:lpstr>Diaz v. Tesla</vt:lpstr>
      <vt:lpstr>Threat v. City of Cleveland</vt:lpstr>
      <vt:lpstr>Kennedy v. Bremerton </vt:lpstr>
      <vt:lpstr>López-López v. Robinson Sch.</vt:lpstr>
      <vt:lpstr>Bradford v. Molina Healthcare of S.C., LLC</vt:lpstr>
      <vt:lpstr>Wallace v. Edward W Sparrow Hosp Ass’n</vt:lpstr>
      <vt:lpstr>Davis v. District of Columbia</vt:lpstr>
      <vt:lpstr>Our Lady of Guadalupe Sch. V. Morrissey-Berru</vt:lpstr>
      <vt:lpstr>Stanley v. ExpressJet Airlines, Inc.</vt:lpstr>
      <vt:lpstr>Khalaf v. Ford Motor Co.</vt:lpstr>
      <vt:lpstr>Vonderhaar v. Waymire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Audit Processes and Implement Change Based on Legal Case Studies, Trends, and Future Predictions</dc:title>
  <dc:creator>Cheri Nowak</dc:creator>
  <cp:lastModifiedBy>Cheri Nowak</cp:lastModifiedBy>
  <cp:revision>1</cp:revision>
  <dcterms:created xsi:type="dcterms:W3CDTF">1900-01-01T05:00:00Z</dcterms:created>
  <dcterms:modified xsi:type="dcterms:W3CDTF">2023-07-31T15:23:21Z</dcterms:modified>
</cp:coreProperties>
</file>