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0" r:id="rId1"/>
    <p:sldMasterId id="2147483654" r:id="rId2"/>
  </p:sldMasterIdLst>
  <p:notesMasterIdLst>
    <p:notesMasterId r:id="rId14"/>
  </p:notesMasterIdLst>
  <p:sldIdLst>
    <p:sldId id="259" r:id="rId3"/>
    <p:sldId id="258" r:id="rId4"/>
    <p:sldId id="260" r:id="rId5"/>
    <p:sldId id="270" r:id="rId6"/>
    <p:sldId id="272" r:id="rId7"/>
    <p:sldId id="271" r:id="rId8"/>
    <p:sldId id="273" r:id="rId9"/>
    <p:sldId id="274" r:id="rId10"/>
    <p:sldId id="275" r:id="rId11"/>
    <p:sldId id="276" r:id="rId12"/>
    <p:sldId id="277" r:id="rId1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59">
          <p15:clr>
            <a:srgbClr val="A4A3A4"/>
          </p15:clr>
        </p15:guide>
        <p15:guide id="2" pos="287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600"/>
    <a:srgbClr val="001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E5BAC-8F2C-482E-8805-05C613BA8DF6}" v="16" dt="2023-07-23T17:50:01.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67746" autoAdjust="0"/>
  </p:normalViewPr>
  <p:slideViewPr>
    <p:cSldViewPr snapToGrid="0" snapToObjects="1">
      <p:cViewPr varScale="1">
        <p:scale>
          <a:sx n="42" d="100"/>
          <a:sy n="42" d="100"/>
        </p:scale>
        <p:origin x="1188" y="48"/>
      </p:cViewPr>
      <p:guideLst>
        <p:guide orient="horz" pos="2159"/>
        <p:guide pos="2878"/>
      </p:guideLst>
    </p:cSldViewPr>
  </p:slideViewPr>
  <p:notesTextViewPr>
    <p:cViewPr>
      <p:scale>
        <a:sx n="100" d="100"/>
        <a:sy n="100" d="100"/>
      </p:scale>
      <p:origin x="0" y="0"/>
    </p:cViewPr>
  </p:notesText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1C569-D75E-4E0D-ACCE-80B6ED3B9D9B}" type="datetimeFigureOut">
              <a:rPr lang="en-US" smtClean="0"/>
              <a:t>7/31/2023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65896-77A2-46BA-A7E3-9BD55096FA4D}" type="slidenum">
              <a:rPr lang="en-US" smtClean="0"/>
              <a:t>‹#›</a:t>
            </a:fld>
            <a:endParaRPr lang="en-US" dirty="0"/>
          </a:p>
        </p:txBody>
      </p:sp>
    </p:spTree>
    <p:extLst>
      <p:ext uri="{BB962C8B-B14F-4D97-AF65-F5344CB8AC3E}">
        <p14:creationId xmlns:p14="http://schemas.microsoft.com/office/powerpoint/2010/main" val="371247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dirty="0"/>
              <a:t>Hello!  And welcome to the </a:t>
            </a:r>
            <a:r>
              <a:rPr lang="en-US" sz="1100" b="1" dirty="0"/>
              <a:t>2023 MICHIGAN CUPA-HR CONFERENCE: The HR Evolution</a:t>
            </a:r>
            <a:r>
              <a:rPr lang="en-US" sz="1100" dirty="0"/>
              <a:t>.  We’re so happy that you’ve been</a:t>
            </a:r>
            <a:r>
              <a:rPr lang="en-US" sz="1100" baseline="0" dirty="0"/>
              <a:t> able to take a pause during your work week for learning and development with HR colleagues.</a:t>
            </a:r>
          </a:p>
          <a:p>
            <a:endParaRPr lang="en-US" sz="1100" baseline="0" dirty="0"/>
          </a:p>
          <a:p>
            <a:endParaRPr lang="en-US" sz="1100" baseline="0" dirty="0"/>
          </a:p>
          <a:p>
            <a:endParaRPr lang="en-US" sz="1100" baseline="0" dirty="0"/>
          </a:p>
          <a:p>
            <a:endParaRPr lang="en-US" sz="1100" dirty="0"/>
          </a:p>
        </p:txBody>
      </p:sp>
      <p:sp>
        <p:nvSpPr>
          <p:cNvPr id="4" name="Slide Number Placeholder 3"/>
          <p:cNvSpPr>
            <a:spLocks noGrp="1"/>
          </p:cNvSpPr>
          <p:nvPr>
            <p:ph type="sldNum" sz="quarter" idx="10"/>
          </p:nvPr>
        </p:nvSpPr>
        <p:spPr/>
        <p:txBody>
          <a:bodyPr/>
          <a:lstStyle/>
          <a:p>
            <a:fld id="{C6065896-77A2-46BA-A7E3-9BD55096FA4D}" type="slidenum">
              <a:rPr lang="en-US" smtClean="0"/>
              <a:t>1</a:t>
            </a:fld>
            <a:endParaRPr lang="en-US" dirty="0"/>
          </a:p>
        </p:txBody>
      </p:sp>
    </p:spTree>
    <p:extLst>
      <p:ext uri="{BB962C8B-B14F-4D97-AF65-F5344CB8AC3E}">
        <p14:creationId xmlns:p14="http://schemas.microsoft.com/office/powerpoint/2010/main" val="193425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endParaRPr lang="en-US" sz="1800" dirty="0">
              <a:effectLst/>
              <a:latin typeface="Times New Roman" panose="02020603050405020304" pitchFamily="18" charset="0"/>
              <a:ea typeface="Times New Roman" panose="02020603050405020304" pitchFamily="18" charset="0"/>
            </a:endParaRPr>
          </a:p>
          <a:p>
            <a:pPr rtl="0">
              <a:spcBef>
                <a:spcPts val="0"/>
              </a:spcBef>
              <a:spcAft>
                <a:spcPts val="0"/>
              </a:spcAft>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065896-77A2-46BA-A7E3-9BD55096FA4D}" type="slidenum">
              <a:rPr lang="en-US" smtClean="0"/>
              <a:t>10</a:t>
            </a:fld>
            <a:endParaRPr lang="en-US" dirty="0"/>
          </a:p>
        </p:txBody>
      </p:sp>
    </p:spTree>
    <p:extLst>
      <p:ext uri="{BB962C8B-B14F-4D97-AF65-F5344CB8AC3E}">
        <p14:creationId xmlns:p14="http://schemas.microsoft.com/office/powerpoint/2010/main" val="232937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C6065896-77A2-46BA-A7E3-9BD55096FA4D}" type="slidenum">
              <a:rPr lang="en-US" smtClean="0"/>
              <a:t>11</a:t>
            </a:fld>
            <a:endParaRPr lang="en-US" dirty="0"/>
          </a:p>
        </p:txBody>
      </p:sp>
    </p:spTree>
    <p:extLst>
      <p:ext uri="{BB962C8B-B14F-4D97-AF65-F5344CB8AC3E}">
        <p14:creationId xmlns:p14="http://schemas.microsoft.com/office/powerpoint/2010/main" val="251339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t>Once again, welcome</a:t>
            </a:r>
            <a:r>
              <a:rPr lang="en-US" sz="1100" baseline="0" dirty="0"/>
              <a:t> – my name is Rachel Wiertella and I am an Administrative Manager at Michigan Medicine, as well as President-Elect of Michigan CUPA-HR and am honored to be Communication Chair of this year’s conference planning team.  Today’s session topic is </a:t>
            </a:r>
            <a:r>
              <a:rPr lang="en-US" sz="1100" b="1" dirty="0">
                <a:solidFill>
                  <a:srgbClr val="1D2228"/>
                </a:solidFill>
                <a:effectLst/>
                <a:latin typeface="Calibri" panose="020F0502020204030204" pitchFamily="34" charset="0"/>
                <a:ea typeface="Calibri" panose="020F0502020204030204" pitchFamily="34" charset="0"/>
                <a:cs typeface="Calibri" panose="020F0502020204030204" pitchFamily="34" charset="0"/>
              </a:rPr>
              <a:t>Remaining Relevant:  A Focus on HR Agility.</a:t>
            </a:r>
            <a:r>
              <a:rPr lang="en-US" sz="11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baseline="0" dirty="0"/>
          </a:p>
          <a:p>
            <a:pPr marL="0" marR="0" algn="just">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past few years have brought to the forefront the importance of HR practitioners to learn or enhance their competency in the area of flexibility and agility to meet the quickly changing and evolving needs of their stakeholders.  The session will focus on flexibility and agility as a key HR competency and how mastering it will keep HR an integral part of strategic decision-making and remain relevant during times of change and evolution.  Participants will learn how to improve their flexibility and agility as well as hear about current flexible programs for staff at local colleges and universities that have taken into consideration hybrid work environments.</a:t>
            </a:r>
          </a:p>
          <a:p>
            <a:endParaRPr lang="en-US" sz="1100" dirty="0"/>
          </a:p>
        </p:txBody>
      </p:sp>
      <p:sp>
        <p:nvSpPr>
          <p:cNvPr id="4" name="Slide Number Placeholder 3"/>
          <p:cNvSpPr>
            <a:spLocks noGrp="1"/>
          </p:cNvSpPr>
          <p:nvPr>
            <p:ph type="sldNum" sz="quarter" idx="10"/>
          </p:nvPr>
        </p:nvSpPr>
        <p:spPr/>
        <p:txBody>
          <a:bodyPr/>
          <a:lstStyle/>
          <a:p>
            <a:fld id="{C6065896-77A2-46BA-A7E3-9BD55096FA4D}" type="slidenum">
              <a:rPr lang="en-US" smtClean="0"/>
              <a:t>2</a:t>
            </a:fld>
            <a:endParaRPr lang="en-US" dirty="0"/>
          </a:p>
        </p:txBody>
      </p:sp>
    </p:spTree>
    <p:extLst>
      <p:ext uri="{BB962C8B-B14F-4D97-AF65-F5344CB8AC3E}">
        <p14:creationId xmlns:p14="http://schemas.microsoft.com/office/powerpoint/2010/main" val="142083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100" b="0" i="0" u="none" strike="noStrike" dirty="0">
                <a:solidFill>
                  <a:srgbClr val="000000"/>
                </a:solidFill>
                <a:effectLst/>
              </a:rPr>
              <a:t>We will begin with the importance of agility as a key HR competency and to help us do that, I would like to share with you the HR Competency Model (version 8), by Dave Ulrich, a professor at the Ross School of Business and co-founder of the RBL Group.  Dave’s model is based on decades of research and identifies key competencies that enable HR professionals to deliver significant tangible value to the organization we serve.  </a:t>
            </a:r>
            <a:endParaRPr lang="en-US" sz="1100" b="0" dirty="0">
              <a:effectLst/>
            </a:endParaRPr>
          </a:p>
          <a:p>
            <a:pPr algn="just" rtl="0">
              <a:spcBef>
                <a:spcPts val="0"/>
              </a:spcBef>
              <a:spcAft>
                <a:spcPts val="0"/>
              </a:spcAft>
            </a:pPr>
            <a:r>
              <a:rPr lang="en-US" sz="1100" dirty="0"/>
              <a:t/>
            </a:r>
            <a:br>
              <a:rPr lang="en-US" sz="1100" dirty="0"/>
            </a:br>
            <a:r>
              <a:rPr lang="en-US" sz="1100" b="0" i="0" u="none" strike="noStrike" dirty="0">
                <a:solidFill>
                  <a:srgbClr val="000000"/>
                </a:solidFill>
                <a:effectLst/>
              </a:rPr>
              <a:t>You may be familiar with Dave’s earlier version which focused on 9 competencies divided into 3 categories: Organization Enablers, Core Drivers, and Delivery Enablers.  HRCS-8 is the updated model that focuses on 5 competencies and implies less focus on the role of HR and more on the actions of HR regardless of the role. These are meant to be universal, and apply to HR professionals in strategic leadership as well as those in operational support roles. </a:t>
            </a:r>
            <a:endParaRPr lang="en-US" sz="1100" b="0" dirty="0">
              <a:effectLst/>
            </a:endParaRPr>
          </a:p>
          <a:p>
            <a:pPr algn="just" rtl="0">
              <a:spcBef>
                <a:spcPts val="0"/>
              </a:spcBef>
              <a:spcAft>
                <a:spcPts val="0"/>
              </a:spcAft>
            </a:pPr>
            <a:r>
              <a:rPr lang="en-US" sz="1100" b="0" dirty="0">
                <a:effectLst/>
              </a:rPr>
              <a:t/>
            </a:r>
            <a:br>
              <a:rPr lang="en-US" sz="1100" b="0" dirty="0">
                <a:effectLst/>
              </a:rPr>
            </a:br>
            <a:r>
              <a:rPr lang="en-US" sz="1100" b="0" i="0" u="none" strike="noStrike" dirty="0">
                <a:solidFill>
                  <a:srgbClr val="000000"/>
                </a:solidFill>
                <a:effectLst/>
              </a:rPr>
              <a:t>HRCS-8 focuses on simplifying complexity with key takeaways including:</a:t>
            </a:r>
            <a:endParaRPr lang="en-US" sz="1100" b="0" dirty="0">
              <a:effectLst/>
            </a:endParaRPr>
          </a:p>
          <a:p>
            <a:pPr marL="457200" indent="-228600" algn="just"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Understanding the competencies that are critical for strategic business partnerships that impact business results and on the organization capabilities that HR helps deliver</a:t>
            </a:r>
          </a:p>
          <a:p>
            <a:pPr marL="457200" indent="-228600" algn="just"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The five domains identified with this iteration of the competency model and research are - Simplifies Complexity, Mobilizes Information, Fosters Collaboration, Advances Human Capability, and Accelerates Business</a:t>
            </a:r>
          </a:p>
          <a:p>
            <a:pPr marL="457200" indent="-228600" algn="just"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HR professionals will still champion diversity, equity, and inclusion as part of this model. </a:t>
            </a:r>
          </a:p>
          <a:p>
            <a:pPr algn="just"/>
            <a:endParaRPr lang="en-US" sz="1100" i="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6065896-77A2-46BA-A7E3-9BD55096FA4D}" type="slidenum">
              <a:rPr lang="en-US" smtClean="0"/>
              <a:t>3</a:t>
            </a:fld>
            <a:endParaRPr lang="en-US" dirty="0"/>
          </a:p>
        </p:txBody>
      </p:sp>
    </p:spTree>
    <p:extLst>
      <p:ext uri="{BB962C8B-B14F-4D97-AF65-F5344CB8AC3E}">
        <p14:creationId xmlns:p14="http://schemas.microsoft.com/office/powerpoint/2010/main" val="256881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100" b="0" i="0" u="none" strike="noStrike" dirty="0">
                <a:effectLst/>
              </a:rPr>
              <a:t>HR is an integral and strategic member of the organization whether it’s recruitment/retention, compensation, benefits, performance management, or consulting - we all perform a role intended to keep business successful and operating at peak performance.  Not only is our knowledge of the business and the people keeping that business moving important, but also how external forces and the broader world impact key decisions.  This “outside-in” strategy is how HR professionals drive the agility of business, to adjust with the changes of the external environment (i.e. technology-how academics and business are utilizing or not chatbots, etc.).</a:t>
            </a:r>
          </a:p>
          <a:p>
            <a:pPr algn="just">
              <a:buFont typeface="Arial" panose="020B0604020202020204" pitchFamily="34" charset="0"/>
              <a:buNone/>
            </a:pPr>
            <a:endParaRPr lang="en-US" sz="1100" b="0" i="0" dirty="0">
              <a:effectLst/>
            </a:endParaRPr>
          </a:p>
          <a:p>
            <a:pPr marL="457200" indent="-228600" algn="just">
              <a:buFont typeface="Arial" panose="020B0604020202020204" pitchFamily="34" charset="0"/>
              <a:buChar char="•"/>
            </a:pPr>
            <a:r>
              <a:rPr lang="en-US" sz="1100" b="0" i="0" dirty="0">
                <a:effectLst/>
              </a:rPr>
              <a:t>Understand agility and how that can be reflected in your work—it’s the ability to think quickly.</a:t>
            </a:r>
          </a:p>
          <a:p>
            <a:pPr marL="457200" indent="-228600" algn="just">
              <a:buFont typeface="Arial" panose="020B0604020202020204" pitchFamily="34" charset="0"/>
              <a:buChar char="•"/>
            </a:pPr>
            <a:r>
              <a:rPr lang="en-US" sz="1100" b="0" i="0" dirty="0">
                <a:effectLst/>
              </a:rPr>
              <a:t>Influence business at all levels. Managers and directors can influence the business with strategic planning and strategic decisions. </a:t>
            </a:r>
          </a:p>
          <a:p>
            <a:pPr marL="457200" indent="-228600" algn="just">
              <a:buFont typeface="Arial" panose="020B0604020202020204" pitchFamily="34" charset="0"/>
              <a:buChar char="•"/>
            </a:pPr>
            <a:r>
              <a:rPr lang="en-US" sz="1100" b="0" i="0" dirty="0">
                <a:effectLst/>
              </a:rPr>
              <a:t>Understand your circle of influence and what influence your work has on other staff and customers. For example, your work creates experiences for other staff and that enables them to do their jobs to bring the mission of the university to students.</a:t>
            </a:r>
          </a:p>
          <a:p>
            <a:pPr algn="just" rtl="0">
              <a:spcBef>
                <a:spcPts val="0"/>
              </a:spcBef>
              <a:spcAft>
                <a:spcPts val="0"/>
              </a:spcAft>
            </a:pPr>
            <a:endParaRPr lang="en-US" sz="1100" b="0" i="0" u="none" strike="noStrike" dirty="0">
              <a:effectLst/>
            </a:endParaRPr>
          </a:p>
          <a:p>
            <a:pPr algn="just" rtl="0">
              <a:spcBef>
                <a:spcPts val="0"/>
              </a:spcBef>
              <a:spcAft>
                <a:spcPts val="0"/>
              </a:spcAft>
            </a:pPr>
            <a:endParaRPr lang="en-US" sz="1100" b="0" i="0" u="none" strike="noStrike" kern="1200" dirty="0">
              <a:effectLst/>
              <a:ea typeface="+mn-ea"/>
              <a:cs typeface="+mn-cs"/>
            </a:endParaRPr>
          </a:p>
          <a:p>
            <a:pPr algn="just" rtl="0">
              <a:spcBef>
                <a:spcPts val="0"/>
              </a:spcBef>
              <a:spcAft>
                <a:spcPts val="0"/>
              </a:spcAft>
            </a:pPr>
            <a:endParaRPr lang="en-US" sz="1100" i="0" kern="1200" dirty="0">
              <a:effectLst/>
              <a:ea typeface="+mn-ea"/>
              <a:cs typeface="+mn-cs"/>
            </a:endParaRPr>
          </a:p>
        </p:txBody>
      </p:sp>
      <p:sp>
        <p:nvSpPr>
          <p:cNvPr id="4" name="Slide Number Placeholder 3"/>
          <p:cNvSpPr>
            <a:spLocks noGrp="1"/>
          </p:cNvSpPr>
          <p:nvPr>
            <p:ph type="sldNum" sz="quarter" idx="10"/>
          </p:nvPr>
        </p:nvSpPr>
        <p:spPr/>
        <p:txBody>
          <a:bodyPr/>
          <a:lstStyle/>
          <a:p>
            <a:fld id="{C6065896-77A2-46BA-A7E3-9BD55096FA4D}" type="slidenum">
              <a:rPr lang="en-US" smtClean="0"/>
              <a:t>4</a:t>
            </a:fld>
            <a:endParaRPr lang="en-US" dirty="0"/>
          </a:p>
        </p:txBody>
      </p:sp>
    </p:spTree>
    <p:extLst>
      <p:ext uri="{BB962C8B-B14F-4D97-AF65-F5344CB8AC3E}">
        <p14:creationId xmlns:p14="http://schemas.microsoft.com/office/powerpoint/2010/main" val="85005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6065896-77A2-46BA-A7E3-9BD55096FA4D}" type="slidenum">
              <a:rPr lang="en-US" smtClean="0"/>
              <a:t>5</a:t>
            </a:fld>
            <a:endParaRPr lang="en-US" dirty="0"/>
          </a:p>
        </p:txBody>
      </p:sp>
    </p:spTree>
    <p:extLst>
      <p:ext uri="{BB962C8B-B14F-4D97-AF65-F5344CB8AC3E}">
        <p14:creationId xmlns:p14="http://schemas.microsoft.com/office/powerpoint/2010/main" val="108419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endParaRPr lang="en-US" sz="1800" dirty="0">
              <a:effectLst/>
              <a:latin typeface="Times New Roman" panose="02020603050405020304" pitchFamily="18" charset="0"/>
              <a:ea typeface="Times New Roman" panose="02020603050405020304" pitchFamily="18" charset="0"/>
            </a:endParaRPr>
          </a:p>
          <a:p>
            <a:pPr rtl="0">
              <a:spcBef>
                <a:spcPts val="0"/>
              </a:spcBef>
              <a:spcAft>
                <a:spcPts val="0"/>
              </a:spcAft>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065896-77A2-46BA-A7E3-9BD55096FA4D}" type="slidenum">
              <a:rPr lang="en-US" smtClean="0"/>
              <a:t>6</a:t>
            </a:fld>
            <a:endParaRPr lang="en-US" dirty="0"/>
          </a:p>
        </p:txBody>
      </p:sp>
    </p:spTree>
    <p:extLst>
      <p:ext uri="{BB962C8B-B14F-4D97-AF65-F5344CB8AC3E}">
        <p14:creationId xmlns:p14="http://schemas.microsoft.com/office/powerpoint/2010/main" val="143402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endParaRPr lang="en-US" sz="1800" dirty="0">
              <a:effectLst/>
              <a:latin typeface="Times New Roman" panose="02020603050405020304" pitchFamily="18" charset="0"/>
              <a:ea typeface="Times New Roman" panose="02020603050405020304" pitchFamily="18" charset="0"/>
            </a:endParaRPr>
          </a:p>
          <a:p>
            <a:pPr rtl="0">
              <a:spcBef>
                <a:spcPts val="0"/>
              </a:spcBef>
              <a:spcAft>
                <a:spcPts val="0"/>
              </a:spcAft>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065896-77A2-46BA-A7E3-9BD55096FA4D}" type="slidenum">
              <a:rPr lang="en-US" smtClean="0"/>
              <a:t>7</a:t>
            </a:fld>
            <a:endParaRPr lang="en-US" dirty="0"/>
          </a:p>
        </p:txBody>
      </p:sp>
    </p:spTree>
    <p:extLst>
      <p:ext uri="{BB962C8B-B14F-4D97-AF65-F5344CB8AC3E}">
        <p14:creationId xmlns:p14="http://schemas.microsoft.com/office/powerpoint/2010/main" val="738115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endParaRPr lang="en-US" sz="1800" dirty="0">
              <a:effectLst/>
              <a:latin typeface="Times New Roman" panose="02020603050405020304" pitchFamily="18" charset="0"/>
              <a:ea typeface="Times New Roman" panose="02020603050405020304" pitchFamily="18" charset="0"/>
            </a:endParaRPr>
          </a:p>
          <a:p>
            <a:pPr rtl="0">
              <a:spcBef>
                <a:spcPts val="0"/>
              </a:spcBef>
              <a:spcAft>
                <a:spcPts val="0"/>
              </a:spcAft>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065896-77A2-46BA-A7E3-9BD55096FA4D}" type="slidenum">
              <a:rPr lang="en-US" smtClean="0"/>
              <a:t>8</a:t>
            </a:fld>
            <a:endParaRPr lang="en-US" dirty="0"/>
          </a:p>
        </p:txBody>
      </p:sp>
    </p:spTree>
    <p:extLst>
      <p:ext uri="{BB962C8B-B14F-4D97-AF65-F5344CB8AC3E}">
        <p14:creationId xmlns:p14="http://schemas.microsoft.com/office/powerpoint/2010/main" val="398595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pPr>
            <a:r>
              <a:rPr lang="en-US" sz="1100" b="0" dirty="0">
                <a:solidFill>
                  <a:srgbClr val="060000"/>
                </a:solidFill>
                <a:effectLst/>
                <a:latin typeface="Calibri" panose="020F0502020204030204" pitchFamily="34" charset="0"/>
                <a:ea typeface="Times New Roman" panose="02020603050405020304" pitchFamily="18" charset="0"/>
                <a:cs typeface="Calibri" panose="020F0502020204030204" pitchFamily="34" charset="0"/>
              </a:rPr>
              <a:t>Which Metrics Should HR Measure?</a:t>
            </a:r>
          </a:p>
          <a:p>
            <a:pPr marL="0" marR="0" algn="just">
              <a:spcBef>
                <a:spcPts val="0"/>
              </a:spcBef>
            </a:pPr>
            <a:endParaRPr lang="en-US" sz="1100" b="1" dirty="0">
              <a:effectLst/>
              <a:latin typeface="Calibri" panose="020F0502020204030204" pitchFamily="34" charset="0"/>
              <a:ea typeface="Times New Roman" panose="02020603050405020304" pitchFamily="18" charset="0"/>
              <a:cs typeface="Calibri" panose="020F0502020204030204" pitchFamily="34" charset="0"/>
            </a:endParaRPr>
          </a:p>
          <a:p>
            <a:pPr marL="457200" marR="0" lvl="0" indent="-228600" algn="just">
              <a:lnSpc>
                <a:spcPct val="107000"/>
              </a:lnSpc>
              <a:spcBef>
                <a:spcPts val="0"/>
              </a:spcBef>
              <a:spcAft>
                <a:spcPts val="800"/>
              </a:spcAft>
              <a:buSzPts val="1000"/>
              <a:buFont typeface="Symbol" panose="05050102010706020507" pitchFamily="18" charset="2"/>
              <a:buChar char=""/>
            </a:pPr>
            <a:r>
              <a:rPr lang="en-US" sz="1100" b="1"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From the Customer’s Perspective: </a:t>
            </a:r>
            <a:r>
              <a:rPr lang="en-US" sz="1100"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Executives will want to know how the company is being perceived by its’ customers. A few goals and measures can be used to answer this question, including customer satisfaction, sales trends, brand strength, market share, and customer loyalty.</a:t>
            </a:r>
          </a:p>
          <a:p>
            <a:pPr marL="457200" marR="0" lvl="0" indent="-228600" algn="just">
              <a:lnSpc>
                <a:spcPct val="107000"/>
              </a:lnSpc>
              <a:spcBef>
                <a:spcPts val="0"/>
              </a:spcBef>
              <a:spcAft>
                <a:spcPts val="800"/>
              </a:spcAft>
              <a:buSzPts val="1000"/>
              <a:buFont typeface="Symbol" panose="05050102010706020507" pitchFamily="18" charset="2"/>
              <a:buChar char=""/>
            </a:pPr>
            <a:r>
              <a:rPr lang="en-US" sz="1100" b="1"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From the Growth &amp; Learning Perspective:</a:t>
            </a:r>
            <a:r>
              <a:rPr lang="en-US" sz="1100"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Executives will want to know how the organization will continue to improve and create value. Measurements such as first to market percentage, number of development activities, and percentage of ready successors may help to ascertain growth and learning status.</a:t>
            </a:r>
          </a:p>
          <a:p>
            <a:pPr marL="457200" marR="0" lvl="0" indent="-228600" algn="just">
              <a:lnSpc>
                <a:spcPct val="107000"/>
              </a:lnSpc>
              <a:spcBef>
                <a:spcPts val="0"/>
              </a:spcBef>
              <a:spcAft>
                <a:spcPts val="800"/>
              </a:spcAft>
              <a:buSzPts val="1000"/>
              <a:buFont typeface="Symbol" panose="05050102010706020507" pitchFamily="18" charset="2"/>
              <a:buChar char=""/>
            </a:pPr>
            <a:r>
              <a:rPr lang="en-US" sz="1100" b="1"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From the Internal Business Perspective:</a:t>
            </a:r>
            <a:r>
              <a:rPr lang="en-US" sz="1100"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What is the company doing well? Compiling data presented as trends related to compliance, workforce productivity, turnover rate, job fill rate, etc. will provide “actionable information” to justify new programs.</a:t>
            </a:r>
          </a:p>
          <a:p>
            <a:pPr marL="457200" marR="0" lvl="0" indent="-228600" algn="just">
              <a:lnSpc>
                <a:spcPct val="107000"/>
              </a:lnSpc>
              <a:spcBef>
                <a:spcPts val="0"/>
              </a:spcBef>
              <a:spcAft>
                <a:spcPts val="800"/>
              </a:spcAft>
              <a:buSzPts val="1000"/>
              <a:buFont typeface="Symbol" panose="05050102010706020507" pitchFamily="18" charset="2"/>
              <a:buChar char=""/>
            </a:pPr>
            <a:r>
              <a:rPr lang="en-US" sz="1100" b="1"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From the Financial Perspective:</a:t>
            </a:r>
            <a:r>
              <a:rPr lang="en-US" sz="1100"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The leadership team of large organizations in reality, answer to the body of shareholders and stakeholders. Financial data and trends such as Earnings per share, growth revenue, budget accuracy, and profit/employee rates will provide an important picture of the overall viability of the organization. Some of the metrics, although financial, do involve HR and Workforce underlying data.</a:t>
            </a:r>
          </a:p>
          <a:p>
            <a:pPr marL="0" marR="0" algn="just">
              <a:spcBef>
                <a:spcPts val="0"/>
              </a:spcBef>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p>
            <a:pPr algn="just" rtl="0">
              <a:spcBef>
                <a:spcPts val="0"/>
              </a:spcBef>
              <a:spcAft>
                <a:spcPts val="0"/>
              </a:spcAft>
            </a:pPr>
            <a:endParaRPr lang="en-US" sz="1100" i="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C6065896-77A2-46BA-A7E3-9BD55096FA4D}" type="slidenum">
              <a:rPr lang="en-US" smtClean="0"/>
              <a:t>9</a:t>
            </a:fld>
            <a:endParaRPr lang="en-US" dirty="0"/>
          </a:p>
        </p:txBody>
      </p:sp>
    </p:spTree>
    <p:extLst>
      <p:ext uri="{BB962C8B-B14F-4D97-AF65-F5344CB8AC3E}">
        <p14:creationId xmlns:p14="http://schemas.microsoft.com/office/powerpoint/2010/main" val="3116656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p:nvPr userDrawn="1"/>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3" name="Picture 7" descr="Signature-Marketing-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48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p:cNvSpPr txBox="1"/>
          <p:nvPr userDrawn="1"/>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7" name="Picture 7" descr="Signature-Marketing-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ontent Placeholder 8"/>
          <p:cNvSpPr>
            <a:spLocks noGrp="1"/>
          </p:cNvSpPr>
          <p:nvPr>
            <p:ph sz="quarter" idx="10"/>
          </p:nvPr>
        </p:nvSpPr>
        <p:spPr>
          <a:xfrm>
            <a:off x="677862" y="1227667"/>
            <a:ext cx="7080250" cy="4159250"/>
          </a:xfrm>
          <a:prstGeom prst="rect">
            <a:avLst/>
          </a:prstGeom>
        </p:spPr>
        <p:txBody>
          <a:bodyPr vert="horz"/>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p:nvPr>
        </p:nvSpPr>
        <p:spPr>
          <a:xfrm>
            <a:off x="677862" y="95250"/>
            <a:ext cx="7534275" cy="655638"/>
          </a:xfrm>
          <a:prstGeom prst="rect">
            <a:avLst/>
          </a:prstGeom>
        </p:spPr>
        <p:txBody>
          <a:bodyPr vert="horz"/>
          <a:lstStyle>
            <a:lvl1pPr marL="0" indent="0">
              <a:buNone/>
              <a:defRPr sz="2800">
                <a:solidFill>
                  <a:schemeClr val="bg1"/>
                </a:solidFill>
              </a:defRPr>
            </a:lvl1pPr>
          </a:lstStyle>
          <a:p>
            <a:pPr lvl="0"/>
            <a:r>
              <a:rPr lang="en-US" dirty="0"/>
              <a:t>Click to edit Master text styles</a:t>
            </a:r>
          </a:p>
        </p:txBody>
      </p:sp>
      <p:sp>
        <p:nvSpPr>
          <p:cNvPr id="15" name="Text Placeholder 14"/>
          <p:cNvSpPr>
            <a:spLocks noGrp="1"/>
          </p:cNvSpPr>
          <p:nvPr>
            <p:ph type="body" sz="quarter" idx="12" hasCustomPrompt="1"/>
          </p:nvPr>
        </p:nvSpPr>
        <p:spPr>
          <a:xfrm>
            <a:off x="64032" y="6326188"/>
            <a:ext cx="3651250" cy="393700"/>
          </a:xfrm>
          <a:prstGeom prst="rect">
            <a:avLst/>
          </a:prstGeom>
        </p:spPr>
        <p:txBody>
          <a:bodyPr vert="horz"/>
          <a:lstStyle>
            <a:lvl1pPr marL="0" indent="0">
              <a:buNone/>
              <a:defRPr sz="1800" b="0" i="0" baseline="0">
                <a:solidFill>
                  <a:srgbClr val="FFFFFF"/>
                </a:solidFill>
                <a:latin typeface="Univers LT Std 57 Cn"/>
                <a:cs typeface="Univers LT Std 57 Cn"/>
              </a:defRPr>
            </a:lvl1pPr>
          </a:lstStyle>
          <a:p>
            <a:pPr lvl="0"/>
            <a:r>
              <a:rPr lang="en-US" dirty="0"/>
              <a:t>DEPARTMENT NAME</a:t>
            </a:r>
          </a:p>
        </p:txBody>
      </p:sp>
    </p:spTree>
    <p:extLst>
      <p:ext uri="{BB962C8B-B14F-4D97-AF65-F5344CB8AC3E}">
        <p14:creationId xmlns:p14="http://schemas.microsoft.com/office/powerpoint/2010/main" val="140508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191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6" descr="color_horiz.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3" descr="CVCyellow-bar.pd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890588"/>
            <a:ext cx="9144000" cy="10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4" descr="CVCyellow-bar.pd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096000"/>
            <a:ext cx="9144000" cy="10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userDrawn="1"/>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6" name="Picture 7" descr="Signature-Marketing-White.eps"/>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onsider-environmen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03500" y="6450013"/>
            <a:ext cx="3937000" cy="16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Centeral_Campus_Aerial (1) copy.jpg"/>
          <p:cNvPicPr>
            <a:picLocks noChangeAspect="1"/>
          </p:cNvPicPr>
          <p:nvPr userDrawn="1"/>
        </p:nvPicPr>
        <p:blipFill rotWithShape="1">
          <a:blip r:embed="rId4">
            <a:extLst>
              <a:ext uri="{28A0092B-C50C-407E-A947-70E740481C1C}">
                <a14:useLocalDpi xmlns:a14="http://schemas.microsoft.com/office/drawing/2010/main" val="0"/>
              </a:ext>
            </a:extLst>
          </a:blip>
          <a:srcRect l="7197" t="884" r="4809"/>
          <a:stretch/>
        </p:blipFill>
        <p:spPr>
          <a:xfrm>
            <a:off x="0" y="0"/>
            <a:ext cx="9154584" cy="6869130"/>
          </a:xfrm>
          <a:prstGeom prst="rect">
            <a:avLst/>
          </a:prstGeom>
        </p:spPr>
      </p:pic>
      <p:sp>
        <p:nvSpPr>
          <p:cNvPr id="4" name="Rectangle 3"/>
          <p:cNvSpPr/>
          <p:nvPr userDrawn="1"/>
        </p:nvSpPr>
        <p:spPr>
          <a:xfrm>
            <a:off x="0" y="11130"/>
            <a:ext cx="9154584" cy="6858000"/>
          </a:xfrm>
          <a:prstGeom prst="rect">
            <a:avLst/>
          </a:prstGeom>
          <a:solidFill>
            <a:srgbClr val="0E2139">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878783"/>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6840" y="2714254"/>
            <a:ext cx="8849360" cy="3711945"/>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7400" b="1" spc="50" dirty="0">
                <a:solidFill>
                  <a:schemeClr val="bg1"/>
                </a:solidFill>
                <a:cs typeface="Arial"/>
              </a:rPr>
              <a:t>Welcome!</a:t>
            </a:r>
            <a:endParaRPr kumimoji="0" lang="en-US" sz="7400" b="0" i="0" u="none" strike="noStrike" kern="1200" cap="none" spc="0" normalizeH="0" baseline="0" noProof="0" dirty="0">
              <a:ln>
                <a:noFill/>
              </a:ln>
              <a:solidFill>
                <a:prstClr val="white"/>
              </a:solidFill>
              <a:effectLst/>
              <a:uLnTx/>
              <a:uFillTx/>
              <a:latin typeface="Arial"/>
              <a:cs typeface="Arial"/>
            </a:endParaRPr>
          </a:p>
          <a:p>
            <a:pPr fontAlgn="auto">
              <a:spcAft>
                <a:spcPts val="0"/>
              </a:spcAft>
              <a:defRPr/>
            </a:pPr>
            <a:endParaRPr lang="en-US" sz="3600" b="1" spc="50" dirty="0">
              <a:solidFill>
                <a:schemeClr val="bg1"/>
              </a:solidFill>
              <a:cs typeface="Arial"/>
            </a:endParaRPr>
          </a:p>
          <a:p>
            <a:pPr fontAlgn="auto">
              <a:spcAft>
                <a:spcPts val="0"/>
              </a:spcAft>
              <a:defRPr/>
            </a:pPr>
            <a:endParaRPr lang="en-US" sz="3600" b="1" spc="50" dirty="0">
              <a:solidFill>
                <a:schemeClr val="bg1"/>
              </a:solidFill>
              <a:cs typeface="Arial"/>
            </a:endParaRPr>
          </a:p>
          <a:p>
            <a:pPr algn="r" fontAlgn="auto">
              <a:spcAft>
                <a:spcPts val="0"/>
              </a:spcAft>
              <a:defRPr/>
            </a:pPr>
            <a:endParaRPr lang="en-US" sz="3600" b="1" spc="50" dirty="0">
              <a:solidFill>
                <a:schemeClr val="bg1"/>
              </a:solidFill>
              <a:cs typeface="Arial"/>
            </a:endParaRPr>
          </a:p>
          <a:p>
            <a:pPr algn="r" fontAlgn="auto">
              <a:spcAft>
                <a:spcPts val="0"/>
              </a:spcAft>
              <a:defRPr/>
            </a:pPr>
            <a:r>
              <a:rPr lang="en-US" sz="2700" b="1" spc="100" dirty="0">
                <a:solidFill>
                  <a:schemeClr val="bg1"/>
                </a:solidFill>
                <a:cs typeface="Arial"/>
              </a:rPr>
              <a:t>MICHIGAN CUPA-HR</a:t>
            </a:r>
          </a:p>
          <a:p>
            <a:pPr algn="r" fontAlgn="auto">
              <a:spcAft>
                <a:spcPts val="0"/>
              </a:spcAft>
              <a:defRPr/>
            </a:pPr>
            <a:r>
              <a:rPr lang="en-US" sz="2500" b="1" spc="50" dirty="0">
                <a:solidFill>
                  <a:schemeClr val="bg1"/>
                </a:solidFill>
                <a:latin typeface="Ink Free" panose="03080402000500000000" pitchFamily="66" charset="0"/>
                <a:cs typeface="Arial"/>
              </a:rPr>
              <a:t>Thursday, July 27, 2023</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316711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6B5BB-234D-174F-AF0B-80F7B4CA3A18}"/>
              </a:ext>
            </a:extLst>
          </p:cNvPr>
          <p:cNvPicPr>
            <a:picLocks noChangeAspect="1"/>
          </p:cNvPicPr>
          <p:nvPr/>
        </p:nvPicPr>
        <p:blipFill>
          <a:blip r:embed="rId3"/>
          <a:stretch>
            <a:fillRect/>
          </a:stretch>
        </p:blipFill>
        <p:spPr>
          <a:xfrm>
            <a:off x="2288419" y="1025466"/>
            <a:ext cx="5052833" cy="5006405"/>
          </a:xfrm>
          <a:prstGeom prst="rect">
            <a:avLst/>
          </a:prstGeom>
        </p:spPr>
      </p:pic>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4" y="1143000"/>
            <a:ext cx="6744155" cy="523220"/>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EMPLOYEE EXPERIENCE</a:t>
            </a:r>
          </a:p>
        </p:txBody>
      </p:sp>
      <p:sp>
        <p:nvSpPr>
          <p:cNvPr id="8" name="TextBox 7">
            <a:extLst>
              <a:ext uri="{FF2B5EF4-FFF2-40B4-BE49-F238E27FC236}">
                <a16:creationId xmlns:a16="http://schemas.microsoft.com/office/drawing/2014/main" id="{2E593647-5DE4-523D-435C-258FE7B835DA}"/>
              </a:ext>
            </a:extLst>
          </p:cNvPr>
          <p:cNvSpPr txBox="1"/>
          <p:nvPr/>
        </p:nvSpPr>
        <p:spPr>
          <a:xfrm>
            <a:off x="5620917" y="5678645"/>
            <a:ext cx="2867763" cy="307777"/>
          </a:xfrm>
          <a:prstGeom prst="rect">
            <a:avLst/>
          </a:prstGeom>
          <a:noFill/>
        </p:spPr>
        <p:txBody>
          <a:bodyPr wrap="square" rtlCol="0">
            <a:spAutoFit/>
          </a:bodyPr>
          <a:lstStyle/>
          <a:p>
            <a:pPr algn="ctr"/>
            <a:r>
              <a:rPr lang="en-US" sz="1400" dirty="0">
                <a:latin typeface="+mn-lt"/>
              </a:rPr>
              <a:t>MHealthy, University of Michigan</a:t>
            </a:r>
          </a:p>
        </p:txBody>
      </p:sp>
    </p:spTree>
    <p:extLst>
      <p:ext uri="{BB962C8B-B14F-4D97-AF65-F5344CB8AC3E}">
        <p14:creationId xmlns:p14="http://schemas.microsoft.com/office/powerpoint/2010/main" val="1439803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6840" y="2714254"/>
            <a:ext cx="8849360" cy="3711945"/>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kumimoji="0" lang="en-US" sz="7100" b="1" i="0" u="none" strike="noStrike" kern="1200" cap="none" spc="50" normalizeH="0" baseline="0" noProof="0" dirty="0">
                <a:ln>
                  <a:noFill/>
                </a:ln>
                <a:solidFill>
                  <a:schemeClr val="bg1"/>
                </a:solidFill>
                <a:effectLst/>
                <a:uLnTx/>
                <a:uFillTx/>
                <a:latin typeface="Arial"/>
                <a:cs typeface="Arial"/>
              </a:rPr>
              <a:t>What are you doing</a:t>
            </a:r>
            <a:endParaRPr lang="en-US" sz="7100" b="1" spc="50" dirty="0">
              <a:solidFill>
                <a:schemeClr val="bg1"/>
              </a:solidFill>
              <a:latin typeface="Arial"/>
              <a:cs typeface="Arial"/>
            </a:endParaRPr>
          </a:p>
          <a:p>
            <a:pPr fontAlgn="auto">
              <a:spcAft>
                <a:spcPts val="0"/>
              </a:spcAft>
              <a:defRPr/>
            </a:pPr>
            <a:r>
              <a:rPr kumimoji="0" lang="en-US" sz="7400" b="1" i="0" u="none" strike="noStrike" kern="1200" cap="none" spc="50" normalizeH="0" baseline="0" noProof="0" dirty="0">
                <a:ln>
                  <a:noFill/>
                </a:ln>
                <a:solidFill>
                  <a:schemeClr val="bg1"/>
                </a:solidFill>
                <a:effectLst/>
                <a:uLnTx/>
                <a:uFillTx/>
                <a:latin typeface="Arial"/>
                <a:cs typeface="Arial"/>
              </a:rPr>
              <a:t>at your university?</a:t>
            </a:r>
            <a:endParaRPr kumimoji="0" lang="en-US" sz="7400" b="0" i="0" u="none" strike="noStrike" kern="1200" cap="none" spc="0" normalizeH="0" baseline="0" noProof="0" dirty="0">
              <a:ln>
                <a:noFill/>
              </a:ln>
              <a:solidFill>
                <a:prstClr val="white"/>
              </a:solidFill>
              <a:effectLst/>
              <a:uLnTx/>
              <a:uFillTx/>
              <a:latin typeface="Arial"/>
              <a:cs typeface="Arial"/>
            </a:endParaRPr>
          </a:p>
          <a:p>
            <a:pPr fontAlgn="auto">
              <a:spcAft>
                <a:spcPts val="0"/>
              </a:spcAft>
              <a:defRPr/>
            </a:pPr>
            <a:endParaRPr lang="en-US" sz="3600" b="1" spc="50" dirty="0">
              <a:solidFill>
                <a:schemeClr val="bg1"/>
              </a:solidFill>
              <a:cs typeface="Arial"/>
            </a:endParaRPr>
          </a:p>
          <a:p>
            <a:pPr fontAlgn="auto">
              <a:spcAft>
                <a:spcPts val="0"/>
              </a:spcAft>
              <a:defRPr/>
            </a:pPr>
            <a:endParaRPr lang="en-US" sz="3600" b="1" spc="50" dirty="0">
              <a:solidFill>
                <a:schemeClr val="bg1"/>
              </a:solidFill>
              <a:cs typeface="Arial"/>
            </a:endParaRPr>
          </a:p>
          <a:p>
            <a:pPr algn="r" fontAlgn="auto">
              <a:spcAft>
                <a:spcPts val="0"/>
              </a:spcAft>
              <a:defRPr/>
            </a:pPr>
            <a:endParaRPr lang="en-US" sz="3600" b="1" spc="50" dirty="0">
              <a:solidFill>
                <a:schemeClr val="bg1"/>
              </a:solidFill>
              <a:cs typeface="Arial"/>
            </a:endParaRPr>
          </a:p>
          <a:p>
            <a:pPr algn="r" fontAlgn="auto">
              <a:spcAft>
                <a:spcPts val="0"/>
              </a:spcAft>
              <a:defRPr/>
            </a:pPr>
            <a:r>
              <a:rPr lang="en-US" sz="2700" b="1" spc="100" dirty="0">
                <a:solidFill>
                  <a:schemeClr val="bg1"/>
                </a:solidFill>
                <a:cs typeface="Arial"/>
              </a:rPr>
              <a:t>MICHIGAN CUPA-HR</a:t>
            </a:r>
          </a:p>
          <a:p>
            <a:pPr algn="r" fontAlgn="auto">
              <a:spcAft>
                <a:spcPts val="0"/>
              </a:spcAft>
              <a:defRPr/>
            </a:pPr>
            <a:r>
              <a:rPr lang="en-US" sz="2500" b="1" spc="50" dirty="0">
                <a:solidFill>
                  <a:schemeClr val="bg1"/>
                </a:solidFill>
                <a:latin typeface="Ink Free" panose="03080402000500000000" pitchFamily="66" charset="0"/>
                <a:cs typeface="Arial"/>
              </a:rPr>
              <a:t>Thursday, July 27, 2023</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53569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2720" y="4397534"/>
            <a:ext cx="8849360" cy="1776412"/>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600" b="1" spc="50" dirty="0">
                <a:solidFill>
                  <a:schemeClr val="bg1"/>
                </a:solidFill>
                <a:cs typeface="Arial"/>
              </a:rPr>
              <a:t>2023 MI CUPA-HR CONFERENCE</a:t>
            </a:r>
          </a:p>
          <a:p>
            <a:pPr fontAlgn="auto">
              <a:spcAft>
                <a:spcPts val="0"/>
              </a:spcAft>
              <a:defRPr/>
            </a:pPr>
            <a:r>
              <a:rPr lang="en-US" sz="3600" b="1" dirty="0">
                <a:solidFill>
                  <a:srgbClr val="FFFFFF"/>
                </a:solidFill>
                <a:cs typeface="Arial"/>
              </a:rPr>
              <a:t>Remaining Relevant:  A Focus on HR Agility</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923" b="0" i="0" u="none" strike="noStrike" kern="1200" cap="none" spc="0" normalizeH="0" baseline="0" noProof="0" dirty="0">
              <a:ln>
                <a:noFill/>
              </a:ln>
              <a:solidFill>
                <a:prstClr val="white"/>
              </a:solidFill>
              <a:effectLst/>
              <a:uLnTx/>
              <a:uFillTx/>
              <a:latin typeface="Arial"/>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82"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445" y="1478816"/>
            <a:ext cx="2583109" cy="2583109"/>
          </a:xfrm>
          <a:prstGeom prst="rect">
            <a:avLst/>
          </a:prstGeom>
        </p:spPr>
      </p:pic>
    </p:spTree>
    <p:extLst>
      <p:ext uri="{BB962C8B-B14F-4D97-AF65-F5344CB8AC3E}">
        <p14:creationId xmlns:p14="http://schemas.microsoft.com/office/powerpoint/2010/main" val="2824219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4099" name="Rectangle 6"/>
          <p:cNvSpPr>
            <a:spLocks noChangeArrowheads="1"/>
          </p:cNvSpPr>
          <p:nvPr/>
        </p:nvSpPr>
        <p:spPr bwMode="auto">
          <a:xfrm>
            <a:off x="685800" y="2321004"/>
            <a:ext cx="3624665" cy="216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b="0" i="0" u="none" strike="noStrike" dirty="0">
                <a:effectLst/>
                <a:cs typeface="Calibri" panose="020F0502020204030204" pitchFamily="34" charset="0"/>
              </a:rPr>
              <a:t>Key competencies that enable HR to deliver value</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b="0" i="0" u="none" strike="noStrike" dirty="0">
                <a:effectLst/>
                <a:cs typeface="Calibri" panose="020F0502020204030204" pitchFamily="34" charset="0"/>
              </a:rPr>
              <a:t>Each domain is an action that an HR professional does</a:t>
            </a:r>
          </a:p>
          <a:p>
            <a:pPr marL="633412" indent="-171450" algn="just" eaLnBrk="1" hangingPunct="1">
              <a:spcAft>
                <a:spcPts val="600"/>
              </a:spcAft>
              <a:buClr>
                <a:schemeClr val="accent6">
                  <a:lumMod val="75000"/>
                </a:schemeClr>
              </a:buClr>
              <a:buFont typeface="Wingdings" panose="05000000000000000000" pitchFamily="2" charset="2"/>
              <a:buChar char="Ø"/>
            </a:pPr>
            <a:endParaRPr lang="en-US" altLang="en-US" sz="2000" dirty="0">
              <a:cs typeface="Calibri" panose="020F0502020204030204" pitchFamily="34" charset="0"/>
            </a:endParaRPr>
          </a:p>
          <a:p>
            <a:pPr marL="519113" indent="-285750" algn="just" eaLnBrk="1" hangingPunct="1">
              <a:spcAft>
                <a:spcPts val="600"/>
              </a:spcAft>
              <a:buClr>
                <a:schemeClr val="accent6">
                  <a:lumMod val="75000"/>
                </a:schemeClr>
              </a:buClr>
              <a:buFont typeface="Wingdings" panose="05000000000000000000" pitchFamily="2" charset="2"/>
              <a:buChar char="Ø"/>
            </a:pPr>
            <a:endParaRPr lang="en-US" altLang="en-US" sz="2000" dirty="0">
              <a:cs typeface="Calibri" panose="020F0502020204030204" pitchFamily="34" charset="0"/>
            </a:endParaRP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0584BFA-538C-34E6-DE85-BF47E943B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467" y="1533667"/>
            <a:ext cx="4181333" cy="41813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5" y="1143000"/>
            <a:ext cx="5094288" cy="892552"/>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HRCS-8 HR COMPETENCY MODEL </a:t>
            </a:r>
          </a:p>
          <a:p>
            <a:pPr eaLnBrk="1" hangingPunct="1"/>
            <a:r>
              <a:rPr lang="en-US" altLang="en-US" sz="2400" i="1" dirty="0">
                <a:solidFill>
                  <a:schemeClr val="tx2"/>
                </a:solidFill>
                <a:cs typeface="Calibri" panose="020F0502020204030204" pitchFamily="34" charset="0"/>
              </a:rPr>
              <a:t>by Dave Ulrich</a:t>
            </a:r>
          </a:p>
        </p:txBody>
      </p:sp>
    </p:spTree>
    <p:extLst>
      <p:ext uri="{BB962C8B-B14F-4D97-AF65-F5344CB8AC3E}">
        <p14:creationId xmlns:p14="http://schemas.microsoft.com/office/powerpoint/2010/main" val="274262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4099" name="Rectangle 6"/>
          <p:cNvSpPr>
            <a:spLocks noChangeArrowheads="1"/>
          </p:cNvSpPr>
          <p:nvPr/>
        </p:nvSpPr>
        <p:spPr bwMode="auto">
          <a:xfrm>
            <a:off x="685800" y="2321004"/>
            <a:ext cx="5110163" cy="4016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b="0" i="0" u="none" strike="noStrike" dirty="0">
                <a:effectLst/>
                <a:cs typeface="Calibri" panose="020F0502020204030204" pitchFamily="34" charset="0"/>
              </a:rPr>
              <a:t>Generate Competitive/Market Insights</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dirty="0">
                <a:cs typeface="Calibri" panose="020F0502020204030204" pitchFamily="34" charset="0"/>
              </a:rPr>
              <a:t>Influences the Business</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b="0" i="0" u="none" strike="noStrike" dirty="0">
                <a:effectLst/>
                <a:cs typeface="Calibri" panose="020F0502020204030204" pitchFamily="34" charset="0"/>
              </a:rPr>
              <a:t>Gets the Right Things Done</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b="1" u="sng" dirty="0">
                <a:cs typeface="Calibri" panose="020F0502020204030204" pitchFamily="34" charset="0"/>
              </a:rPr>
              <a:t>Drives Agility</a:t>
            </a:r>
          </a:p>
          <a:p>
            <a:pPr marL="798513" indent="-342900" algn="just" rtl="0" fontAlgn="base">
              <a:spcBef>
                <a:spcPts val="0"/>
              </a:spcBef>
              <a:spcAft>
                <a:spcPts val="0"/>
              </a:spcAft>
              <a:buClr>
                <a:schemeClr val="accent6">
                  <a:lumMod val="75000"/>
                </a:schemeClr>
              </a:buClr>
              <a:buFont typeface="Wingdings" panose="05000000000000000000" pitchFamily="2" charset="2"/>
              <a:buChar char="§"/>
            </a:pPr>
            <a:r>
              <a:rPr lang="en-US" sz="2000" dirty="0">
                <a:cs typeface="Calibri" panose="020F0502020204030204" pitchFamily="34" charset="0"/>
              </a:rPr>
              <a:t>Understand agility and how it can be reflected in your work</a:t>
            </a:r>
          </a:p>
          <a:p>
            <a:pPr marL="798513" indent="-342900" algn="just" rtl="0" fontAlgn="base">
              <a:spcBef>
                <a:spcPts val="0"/>
              </a:spcBef>
              <a:spcAft>
                <a:spcPts val="0"/>
              </a:spcAft>
              <a:buClr>
                <a:schemeClr val="accent6">
                  <a:lumMod val="75000"/>
                </a:schemeClr>
              </a:buClr>
              <a:buFont typeface="Wingdings" panose="05000000000000000000" pitchFamily="2" charset="2"/>
              <a:buChar char="§"/>
            </a:pPr>
            <a:r>
              <a:rPr lang="en-US" sz="2000" dirty="0">
                <a:cs typeface="Calibri" panose="020F0502020204030204" pitchFamily="34" charset="0"/>
              </a:rPr>
              <a:t>The ability to think and act quickly</a:t>
            </a:r>
          </a:p>
          <a:p>
            <a:pPr marL="38217475" lvl="1" indent="-285750" algn="just">
              <a:spcBef>
                <a:spcPts val="0"/>
              </a:spcBef>
              <a:spcAft>
                <a:spcPts val="600"/>
              </a:spcAft>
              <a:buClr>
                <a:schemeClr val="accent6">
                  <a:lumMod val="75000"/>
                </a:schemeClr>
              </a:buClr>
              <a:buFont typeface="Wingdings" panose="05000000000000000000" pitchFamily="2" charset="2"/>
              <a:buChar char="Ø"/>
            </a:pPr>
            <a:endParaRPr lang="en-US" sz="2000" b="1" u="sng" dirty="0">
              <a:cs typeface="Calibri" panose="020F0502020204030204" pitchFamily="34" charset="0"/>
            </a:endParaRPr>
          </a:p>
          <a:p>
            <a:pPr marL="38217475" lvl="1" indent="-285750" algn="just">
              <a:spcBef>
                <a:spcPts val="0"/>
              </a:spcBef>
              <a:spcAft>
                <a:spcPts val="600"/>
              </a:spcAft>
              <a:buClr>
                <a:schemeClr val="accent6">
                  <a:lumMod val="75000"/>
                </a:schemeClr>
              </a:buClr>
              <a:buFont typeface="Wingdings" panose="05000000000000000000" pitchFamily="2" charset="2"/>
              <a:buChar char="Ø"/>
            </a:pPr>
            <a:endParaRPr lang="en-US" sz="2000" b="1" i="0" u="sng" strike="noStrike" dirty="0">
              <a:effectLst/>
              <a:cs typeface="Calibri" panose="020F0502020204030204" pitchFamily="34" charset="0"/>
            </a:endParaRPr>
          </a:p>
          <a:p>
            <a:pPr marL="633412" indent="-171450" algn="just" eaLnBrk="1" hangingPunct="1">
              <a:spcAft>
                <a:spcPts val="600"/>
              </a:spcAft>
              <a:buClr>
                <a:schemeClr val="accent6">
                  <a:lumMod val="75000"/>
                </a:schemeClr>
              </a:buClr>
              <a:buFont typeface="Wingdings" panose="05000000000000000000" pitchFamily="2" charset="2"/>
              <a:buChar char="Ø"/>
            </a:pPr>
            <a:endParaRPr lang="en-US" altLang="en-US" sz="2000" dirty="0">
              <a:cs typeface="Calibri" panose="020F0502020204030204" pitchFamily="34" charset="0"/>
            </a:endParaRPr>
          </a:p>
          <a:p>
            <a:pPr marL="519113" indent="-285750" algn="just" eaLnBrk="1" hangingPunct="1">
              <a:spcAft>
                <a:spcPts val="600"/>
              </a:spcAft>
              <a:buClr>
                <a:schemeClr val="accent6">
                  <a:lumMod val="75000"/>
                </a:schemeClr>
              </a:buClr>
              <a:buFont typeface="Wingdings" panose="05000000000000000000" pitchFamily="2" charset="2"/>
              <a:buChar char="Ø"/>
            </a:pPr>
            <a:endParaRPr lang="en-US" altLang="en-US" sz="2000" dirty="0">
              <a:cs typeface="Calibri" panose="020F0502020204030204" pitchFamily="34" charset="0"/>
            </a:endParaRP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5" y="1143000"/>
            <a:ext cx="5094288" cy="892552"/>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HRCS-8 HR COMPETENCY MODEL </a:t>
            </a:r>
          </a:p>
          <a:p>
            <a:pPr eaLnBrk="1" hangingPunct="1"/>
            <a:r>
              <a:rPr lang="en-US" altLang="en-US" sz="2400" i="1" dirty="0">
                <a:solidFill>
                  <a:schemeClr val="tx2"/>
                </a:solidFill>
                <a:cs typeface="Calibri" panose="020F0502020204030204" pitchFamily="34" charset="0"/>
              </a:rPr>
              <a:t>by Dave Ulrich</a:t>
            </a:r>
          </a:p>
        </p:txBody>
      </p:sp>
      <p:pic>
        <p:nvPicPr>
          <p:cNvPr id="2050" name="Picture 2">
            <a:extLst>
              <a:ext uri="{FF2B5EF4-FFF2-40B4-BE49-F238E27FC236}">
                <a16:creationId xmlns:a16="http://schemas.microsoft.com/office/drawing/2014/main" id="{6901EE1F-FBA7-F580-4953-7AB94F66F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899" y="1176488"/>
            <a:ext cx="2672165" cy="501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30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4099" name="Rectangle 6"/>
          <p:cNvSpPr>
            <a:spLocks noChangeArrowheads="1"/>
          </p:cNvSpPr>
          <p:nvPr/>
        </p:nvSpPr>
        <p:spPr bwMode="auto">
          <a:xfrm>
            <a:off x="685800" y="1666220"/>
            <a:ext cx="8001000" cy="432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85750" indent="-285750" algn="just">
              <a:spcBef>
                <a:spcPts val="0"/>
              </a:spcBef>
              <a:spcAft>
                <a:spcPts val="600"/>
              </a:spcAft>
              <a:buClr>
                <a:schemeClr val="accent6">
                  <a:lumMod val="75000"/>
                </a:schemeClr>
              </a:buClr>
              <a:buFont typeface="Wingdings" panose="05000000000000000000" pitchFamily="2" charset="2"/>
              <a:buChar char="Ø"/>
            </a:pPr>
            <a:r>
              <a:rPr lang="en-US" sz="2000" kern="100" dirty="0">
                <a:solidFill>
                  <a:srgbClr val="212529"/>
                </a:solidFill>
                <a:ea typeface="Calibri" panose="020F0502020204030204" pitchFamily="34" charset="0"/>
                <a:cs typeface="Calibri" panose="020F0502020204030204" pitchFamily="34" charset="0"/>
              </a:rPr>
              <a:t>Know your organization’s </a:t>
            </a:r>
            <a:r>
              <a:rPr lang="en-US" sz="2000" b="1" kern="100" dirty="0">
                <a:solidFill>
                  <a:schemeClr val="accent1">
                    <a:lumMod val="75000"/>
                  </a:schemeClr>
                </a:solidFill>
                <a:ea typeface="Calibri" panose="020F0502020204030204" pitchFamily="34" charset="0"/>
                <a:cs typeface="Calibri" panose="020F0502020204030204" pitchFamily="34" charset="0"/>
              </a:rPr>
              <a:t>mission, values and business strategies </a:t>
            </a:r>
            <a:r>
              <a:rPr lang="en-US" sz="2000" kern="100" dirty="0">
                <a:solidFill>
                  <a:srgbClr val="212529"/>
                </a:solidFill>
                <a:ea typeface="Calibri" panose="020F0502020204030204" pitchFamily="34" charset="0"/>
                <a:cs typeface="Calibri" panose="020F0502020204030204" pitchFamily="34" charset="0"/>
              </a:rPr>
              <a:t>and direction - not just those of your own HR function</a:t>
            </a:r>
            <a:endParaRPr lang="en-US" sz="2000" dirty="0">
              <a:cs typeface="Calibri" panose="020F0502020204030204" pitchFamily="34" charset="0"/>
            </a:endParaRP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b="0" i="0" u="none" strike="noStrike" dirty="0">
                <a:effectLst/>
                <a:cs typeface="Calibri" panose="020F0502020204030204" pitchFamily="34" charset="0"/>
              </a:rPr>
              <a:t>Cultivate your </a:t>
            </a:r>
            <a:r>
              <a:rPr lang="en-US" sz="2000" b="1" i="0" u="none" strike="noStrike" dirty="0">
                <a:solidFill>
                  <a:schemeClr val="accent1">
                    <a:lumMod val="75000"/>
                  </a:schemeClr>
                </a:solidFill>
                <a:effectLst/>
                <a:cs typeface="Calibri" panose="020F0502020204030204" pitchFamily="34" charset="0"/>
              </a:rPr>
              <a:t>flexibility</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dirty="0">
                <a:cs typeface="Calibri" panose="020F0502020204030204" pitchFamily="34" charset="0"/>
              </a:rPr>
              <a:t>Stay informed of </a:t>
            </a:r>
            <a:r>
              <a:rPr lang="en-US" sz="2000" b="1" dirty="0">
                <a:solidFill>
                  <a:schemeClr val="accent1">
                    <a:lumMod val="75000"/>
                  </a:schemeClr>
                </a:solidFill>
                <a:cs typeface="Calibri" panose="020F0502020204030204" pitchFamily="34" charset="0"/>
              </a:rPr>
              <a:t>trends</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kern="100" dirty="0">
                <a:solidFill>
                  <a:srgbClr val="212529"/>
                </a:solidFill>
                <a:effectLst/>
                <a:ea typeface="Calibri" panose="020F0502020204030204" pitchFamily="34" charset="0"/>
                <a:cs typeface="Calibri" panose="020F0502020204030204" pitchFamily="34" charset="0"/>
              </a:rPr>
              <a:t>Embrace and utilize HR </a:t>
            </a:r>
            <a:r>
              <a:rPr lang="en-US" sz="2000" b="1" kern="100" dirty="0">
                <a:solidFill>
                  <a:schemeClr val="accent1">
                    <a:lumMod val="75000"/>
                  </a:schemeClr>
                </a:solidFill>
                <a:effectLst/>
                <a:ea typeface="Calibri" panose="020F0502020204030204" pitchFamily="34" charset="0"/>
                <a:cs typeface="Calibri" panose="020F0502020204030204" pitchFamily="34" charset="0"/>
              </a:rPr>
              <a:t>technology</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kern="100" dirty="0">
                <a:solidFill>
                  <a:srgbClr val="212529"/>
                </a:solidFill>
                <a:ea typeface="Calibri" panose="020F0502020204030204" pitchFamily="34" charset="0"/>
                <a:cs typeface="Calibri" panose="020F0502020204030204" pitchFamily="34" charset="0"/>
              </a:rPr>
              <a:t>Utilize </a:t>
            </a:r>
            <a:r>
              <a:rPr lang="en-US" sz="2000" b="1" kern="100" dirty="0">
                <a:solidFill>
                  <a:schemeClr val="accent1">
                    <a:lumMod val="75000"/>
                  </a:schemeClr>
                </a:solidFill>
                <a:ea typeface="Calibri" panose="020F0502020204030204" pitchFamily="34" charset="0"/>
                <a:cs typeface="Calibri" panose="020F0502020204030204" pitchFamily="34" charset="0"/>
              </a:rPr>
              <a:t>metrics and workforce analytics </a:t>
            </a:r>
            <a:r>
              <a:rPr lang="en-US" sz="2000" kern="100" dirty="0">
                <a:solidFill>
                  <a:srgbClr val="212529"/>
                </a:solidFill>
                <a:ea typeface="Calibri" panose="020F0502020204030204" pitchFamily="34" charset="0"/>
                <a:cs typeface="Calibri" panose="020F0502020204030204" pitchFamily="34" charset="0"/>
              </a:rPr>
              <a:t>to </a:t>
            </a:r>
            <a:r>
              <a:rPr lang="en-US" sz="2000" kern="100" dirty="0">
                <a:solidFill>
                  <a:srgbClr val="212529"/>
                </a:solidFill>
                <a:effectLst/>
                <a:ea typeface="Calibri" panose="020F0502020204030204" pitchFamily="34" charset="0"/>
                <a:cs typeface="Calibri" panose="020F0502020204030204" pitchFamily="34" charset="0"/>
              </a:rPr>
              <a:t>position HR as a strategic </a:t>
            </a:r>
            <a:r>
              <a:rPr lang="en-US" sz="2000" kern="100" dirty="0">
                <a:solidFill>
                  <a:srgbClr val="212529"/>
                </a:solidFill>
                <a:ea typeface="Calibri" panose="020F0502020204030204" pitchFamily="34" charset="0"/>
                <a:cs typeface="Calibri" panose="020F0502020204030204" pitchFamily="34" charset="0"/>
              </a:rPr>
              <a:t>b</a:t>
            </a:r>
            <a:r>
              <a:rPr lang="en-US" sz="2000" kern="100" dirty="0">
                <a:solidFill>
                  <a:srgbClr val="212529"/>
                </a:solidFill>
                <a:effectLst/>
                <a:ea typeface="Calibri" panose="020F0502020204030204" pitchFamily="34" charset="0"/>
                <a:cs typeface="Calibri" panose="020F0502020204030204" pitchFamily="34" charset="0"/>
              </a:rPr>
              <a:t>usiness </a:t>
            </a:r>
            <a:r>
              <a:rPr lang="en-US" sz="2000" kern="100" dirty="0">
                <a:solidFill>
                  <a:srgbClr val="212529"/>
                </a:solidFill>
                <a:ea typeface="Calibri" panose="020F0502020204030204" pitchFamily="34" charset="0"/>
                <a:cs typeface="Calibri" panose="020F0502020204030204" pitchFamily="34" charset="0"/>
              </a:rPr>
              <a:t>p</a:t>
            </a:r>
            <a:r>
              <a:rPr lang="en-US" sz="2000" kern="100" dirty="0">
                <a:solidFill>
                  <a:srgbClr val="212529"/>
                </a:solidFill>
                <a:effectLst/>
                <a:ea typeface="Calibri" panose="020F0502020204030204" pitchFamily="34" charset="0"/>
                <a:cs typeface="Calibri" panose="020F0502020204030204" pitchFamily="34" charset="0"/>
              </a:rPr>
              <a:t>artner</a:t>
            </a:r>
          </a:p>
          <a:p>
            <a:pPr marL="285750" indent="-285750" algn="just" rtl="0" fontAlgn="base">
              <a:spcBef>
                <a:spcPts val="0"/>
              </a:spcBef>
              <a:spcAft>
                <a:spcPts val="600"/>
              </a:spcAft>
              <a:buClr>
                <a:schemeClr val="accent6">
                  <a:lumMod val="75000"/>
                </a:schemeClr>
              </a:buClr>
              <a:buFont typeface="Wingdings" panose="05000000000000000000" pitchFamily="2" charset="2"/>
              <a:buChar char="Ø"/>
            </a:pPr>
            <a:r>
              <a:rPr lang="en-US" sz="2000" kern="100" dirty="0">
                <a:solidFill>
                  <a:srgbClr val="212529"/>
                </a:solidFill>
                <a:ea typeface="Calibri" panose="020F0502020204030204" pitchFamily="34" charset="0"/>
                <a:cs typeface="Calibri" panose="020F0502020204030204" pitchFamily="34" charset="0"/>
              </a:rPr>
              <a:t>Focus on talent acquisition, career management/professional development, the </a:t>
            </a:r>
            <a:r>
              <a:rPr lang="en-US" sz="2000" b="1" kern="100" dirty="0">
                <a:solidFill>
                  <a:schemeClr val="accent1">
                    <a:lumMod val="75000"/>
                  </a:schemeClr>
                </a:solidFill>
                <a:ea typeface="Calibri" panose="020F0502020204030204" pitchFamily="34" charset="0"/>
                <a:cs typeface="Calibri" panose="020F0502020204030204" pitchFamily="34" charset="0"/>
              </a:rPr>
              <a:t>overall employee experience </a:t>
            </a:r>
            <a:r>
              <a:rPr lang="en-US" sz="2000" kern="100" dirty="0">
                <a:solidFill>
                  <a:srgbClr val="212529"/>
                </a:solidFill>
                <a:ea typeface="Calibri" panose="020F0502020204030204" pitchFamily="34" charset="0"/>
                <a:cs typeface="Calibri" panose="020F0502020204030204" pitchFamily="34" charset="0"/>
              </a:rPr>
              <a:t>(well-being, culture, DE&amp;I)</a:t>
            </a:r>
            <a:endParaRPr lang="en-US" sz="2000" kern="100" dirty="0">
              <a:solidFill>
                <a:srgbClr val="212529"/>
              </a:solidFill>
              <a:effectLst/>
              <a:ea typeface="Calibri" panose="020F0502020204030204" pitchFamily="34" charset="0"/>
              <a:cs typeface="Calibri" panose="020F0502020204030204" pitchFamily="34" charset="0"/>
            </a:endParaRPr>
          </a:p>
          <a:p>
            <a:pPr marL="461962" algn="just" eaLnBrk="1" hangingPunct="1">
              <a:spcAft>
                <a:spcPts val="600"/>
              </a:spcAft>
              <a:buClr>
                <a:schemeClr val="accent6">
                  <a:lumMod val="75000"/>
                </a:schemeClr>
              </a:buClr>
            </a:pPr>
            <a:endParaRPr lang="en-US" altLang="en-US" sz="2000" dirty="0">
              <a:cs typeface="Calibri" panose="020F0502020204030204" pitchFamily="34" charset="0"/>
            </a:endParaRPr>
          </a:p>
          <a:p>
            <a:pPr marL="519113" indent="-285750" algn="just" eaLnBrk="1" hangingPunct="1">
              <a:spcAft>
                <a:spcPts val="600"/>
              </a:spcAft>
              <a:buClr>
                <a:schemeClr val="accent6">
                  <a:lumMod val="75000"/>
                </a:schemeClr>
              </a:buClr>
              <a:buFont typeface="Wingdings" panose="05000000000000000000" pitchFamily="2" charset="2"/>
              <a:buChar char="Ø"/>
            </a:pPr>
            <a:endParaRPr lang="en-US" altLang="en-US" sz="2000" dirty="0">
              <a:cs typeface="Calibri" panose="020F0502020204030204" pitchFamily="34" charset="0"/>
            </a:endParaRP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5" y="1143000"/>
            <a:ext cx="5094288" cy="523220"/>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HOW TO KEEP HR RELEVANT</a:t>
            </a:r>
          </a:p>
        </p:txBody>
      </p:sp>
    </p:spTree>
    <p:extLst>
      <p:ext uri="{BB962C8B-B14F-4D97-AF65-F5344CB8AC3E}">
        <p14:creationId xmlns:p14="http://schemas.microsoft.com/office/powerpoint/2010/main" val="163857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4099" name="Rectangle 6"/>
          <p:cNvSpPr>
            <a:spLocks noChangeArrowheads="1"/>
          </p:cNvSpPr>
          <p:nvPr/>
        </p:nvSpPr>
        <p:spPr bwMode="auto">
          <a:xfrm>
            <a:off x="701674" y="1669614"/>
            <a:ext cx="80010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85750" indent="-285750" algn="just" rtl="0" fontAlgn="base">
              <a:spcBef>
                <a:spcPts val="0"/>
              </a:spcBef>
              <a:spcAft>
                <a:spcPts val="0"/>
              </a:spcAft>
              <a:buClr>
                <a:schemeClr val="accent6">
                  <a:lumMod val="75000"/>
                </a:schemeClr>
              </a:buClr>
              <a:buFont typeface="Wingdings" panose="05000000000000000000" pitchFamily="2" charset="2"/>
              <a:buChar char="Ø"/>
            </a:pPr>
            <a:r>
              <a:rPr lang="en-US" sz="2000" b="0" i="0" u="none" strike="noStrike" dirty="0">
                <a:effectLst/>
                <a:cs typeface="Calibri" panose="020F0502020204030204" pitchFamily="34" charset="0"/>
              </a:rPr>
              <a:t>Address employee needs through customized services and offerings</a:t>
            </a:r>
          </a:p>
          <a:p>
            <a:pPr marL="285750" indent="-285750" algn="just" rtl="0" fontAlgn="base">
              <a:spcBef>
                <a:spcPts val="0"/>
              </a:spcBef>
              <a:spcAft>
                <a:spcPts val="0"/>
              </a:spcAft>
              <a:buClr>
                <a:schemeClr val="accent6">
                  <a:lumMod val="75000"/>
                </a:schemeClr>
              </a:buClr>
              <a:buFont typeface="Wingdings" panose="05000000000000000000" pitchFamily="2" charset="2"/>
              <a:buChar char="Ø"/>
            </a:pPr>
            <a:r>
              <a:rPr lang="en-US" sz="2000" dirty="0">
                <a:cs typeface="Calibri" panose="020F0502020204030204" pitchFamily="34" charset="0"/>
              </a:rPr>
              <a:t>Employees feel satisfied, motivated, productive, and committed</a:t>
            </a:r>
          </a:p>
          <a:p>
            <a:pPr marL="285750" indent="-285750" algn="just" rtl="0" fontAlgn="base">
              <a:spcBef>
                <a:spcPts val="0"/>
              </a:spcBef>
              <a:spcAft>
                <a:spcPts val="0"/>
              </a:spcAft>
              <a:buClr>
                <a:schemeClr val="accent6">
                  <a:lumMod val="75000"/>
                </a:schemeClr>
              </a:buClr>
              <a:buFont typeface="Wingdings" panose="05000000000000000000" pitchFamily="2" charset="2"/>
              <a:buChar char="Ø"/>
            </a:pPr>
            <a:r>
              <a:rPr lang="en-US" sz="2000" dirty="0">
                <a:cs typeface="Calibri" panose="020F0502020204030204" pitchFamily="34" charset="0"/>
              </a:rPr>
              <a:t>Enables HR professionals to be versatile, resilient and responsive to change</a:t>
            </a:r>
          </a:p>
          <a:p>
            <a:pPr marL="285750" indent="-285750" algn="just" rtl="0" fontAlgn="base">
              <a:spcBef>
                <a:spcPts val="0"/>
              </a:spcBef>
              <a:spcAft>
                <a:spcPts val="0"/>
              </a:spcAft>
              <a:buClr>
                <a:schemeClr val="accent6">
                  <a:lumMod val="75000"/>
                </a:schemeClr>
              </a:buClr>
              <a:buFont typeface="Wingdings" panose="05000000000000000000" pitchFamily="2" charset="2"/>
              <a:buChar char="Ø"/>
            </a:pPr>
            <a:r>
              <a:rPr lang="en-US" sz="2000" dirty="0">
                <a:cs typeface="Calibri" panose="020F0502020204030204" pitchFamily="34" charset="0"/>
              </a:rPr>
              <a:t>Ability to adapt to unexpected demands in the workplace such as work surges, urgent problems, unpredictable events</a:t>
            </a:r>
          </a:p>
          <a:p>
            <a:pPr marL="233363" algn="just" eaLnBrk="1" hangingPunct="1">
              <a:spcAft>
                <a:spcPts val="600"/>
              </a:spcAft>
              <a:buClr>
                <a:schemeClr val="accent6">
                  <a:lumMod val="75000"/>
                </a:schemeClr>
              </a:buClr>
            </a:pPr>
            <a:endParaRPr lang="en-US" altLang="en-US" sz="2000" dirty="0">
              <a:cs typeface="Calibri" panose="020F0502020204030204" pitchFamily="34" charset="0"/>
            </a:endParaRP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5" y="1143000"/>
            <a:ext cx="5094288" cy="523220"/>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WHY IS FLEXIBILITY IMPORTANT?</a:t>
            </a:r>
          </a:p>
        </p:txBody>
      </p:sp>
      <p:sp>
        <p:nvSpPr>
          <p:cNvPr id="3" name="TextBox 2">
            <a:extLst>
              <a:ext uri="{FF2B5EF4-FFF2-40B4-BE49-F238E27FC236}">
                <a16:creationId xmlns:a16="http://schemas.microsoft.com/office/drawing/2014/main" id="{FBA895DC-676E-F477-6EE9-240BBE9AC3F9}"/>
              </a:ext>
            </a:extLst>
          </p:cNvPr>
          <p:cNvSpPr txBox="1"/>
          <p:nvPr/>
        </p:nvSpPr>
        <p:spPr>
          <a:xfrm>
            <a:off x="701674" y="3916383"/>
            <a:ext cx="7527925" cy="523220"/>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A CASE STUDY:  Michigan Medicine-Flexible First</a:t>
            </a:r>
          </a:p>
        </p:txBody>
      </p:sp>
      <p:sp>
        <p:nvSpPr>
          <p:cNvPr id="5" name="Rectangle 6">
            <a:extLst>
              <a:ext uri="{FF2B5EF4-FFF2-40B4-BE49-F238E27FC236}">
                <a16:creationId xmlns:a16="http://schemas.microsoft.com/office/drawing/2014/main" id="{9914A2C4-ED53-85BF-DF60-9F9154A6FF72}"/>
              </a:ext>
            </a:extLst>
          </p:cNvPr>
          <p:cNvSpPr>
            <a:spLocks noChangeArrowheads="1"/>
          </p:cNvSpPr>
          <p:nvPr/>
        </p:nvSpPr>
        <p:spPr bwMode="auto">
          <a:xfrm>
            <a:off x="684257" y="4419754"/>
            <a:ext cx="8001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85750" indent="-285750" algn="just" rtl="0" fontAlgn="base">
              <a:spcBef>
                <a:spcPts val="0"/>
              </a:spcBef>
              <a:spcAft>
                <a:spcPts val="0"/>
              </a:spcAft>
              <a:buClr>
                <a:schemeClr val="accent6">
                  <a:lumMod val="75000"/>
                </a:schemeClr>
              </a:buClr>
              <a:buFont typeface="Wingdings" panose="05000000000000000000" pitchFamily="2" charset="2"/>
              <a:buChar char="Ø"/>
            </a:pPr>
            <a:r>
              <a:rPr lang="en-US" sz="2000" dirty="0">
                <a:cs typeface="Calibri" panose="020F0502020204030204" pitchFamily="34" charset="0"/>
              </a:rPr>
              <a:t>Flexible Work Schedules</a:t>
            </a:r>
          </a:p>
          <a:p>
            <a:pPr marL="285750" indent="-285750" algn="just" rtl="0" fontAlgn="base">
              <a:spcBef>
                <a:spcPts val="0"/>
              </a:spcBef>
              <a:spcAft>
                <a:spcPts val="0"/>
              </a:spcAft>
              <a:buClr>
                <a:schemeClr val="accent6">
                  <a:lumMod val="75000"/>
                </a:schemeClr>
              </a:buClr>
              <a:buFont typeface="Wingdings" panose="05000000000000000000" pitchFamily="2" charset="2"/>
              <a:buChar char="Ø"/>
            </a:pPr>
            <a:r>
              <a:rPr lang="en-US" sz="2000" b="0" i="0" u="none" strike="noStrike" dirty="0">
                <a:effectLst/>
                <a:cs typeface="Calibri" panose="020F0502020204030204" pitchFamily="34" charset="0"/>
              </a:rPr>
              <a:t>Remote Work Agreements</a:t>
            </a:r>
          </a:p>
          <a:p>
            <a:pPr marL="233363" algn="just" eaLnBrk="1" hangingPunct="1">
              <a:spcAft>
                <a:spcPts val="600"/>
              </a:spcAft>
              <a:buClr>
                <a:schemeClr val="accent6">
                  <a:lumMod val="75000"/>
                </a:schemeClr>
              </a:buClr>
            </a:pPr>
            <a:endParaRPr lang="en-US" altLang="en-US" sz="2000" dirty="0">
              <a:cs typeface="Calibri" panose="020F0502020204030204" pitchFamily="34" charset="0"/>
            </a:endParaRPr>
          </a:p>
        </p:txBody>
      </p:sp>
    </p:spTree>
    <p:extLst>
      <p:ext uri="{BB962C8B-B14F-4D97-AF65-F5344CB8AC3E}">
        <p14:creationId xmlns:p14="http://schemas.microsoft.com/office/powerpoint/2010/main" val="980207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4099" name="Rectangle 6"/>
          <p:cNvSpPr>
            <a:spLocks noChangeArrowheads="1"/>
          </p:cNvSpPr>
          <p:nvPr/>
        </p:nvSpPr>
        <p:spPr bwMode="auto">
          <a:xfrm>
            <a:off x="701674" y="1669614"/>
            <a:ext cx="7878446" cy="2606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42900" marR="0" lvl="0" indent="-342900">
              <a:lnSpc>
                <a:spcPct val="107000"/>
              </a:lnSpc>
              <a:spcBef>
                <a:spcPts val="0"/>
              </a:spcBef>
              <a:spcAft>
                <a:spcPts val="300"/>
              </a:spcAft>
              <a:buClr>
                <a:schemeClr val="accent6">
                  <a:lumMod val="75000"/>
                </a:schemeClr>
              </a:buClr>
              <a:buFont typeface="Wingdings" panose="05000000000000000000" pitchFamily="2" charset="2"/>
              <a:buChar char="Ø"/>
              <a:tabLst>
                <a:tab pos="457200" algn="l"/>
              </a:tabLst>
            </a:pPr>
            <a:r>
              <a:rPr lang="en-US" sz="2000" kern="0" dirty="0">
                <a:solidFill>
                  <a:srgbClr val="202124"/>
                </a:solidFill>
                <a:ea typeface="Times New Roman" panose="02020603050405020304" pitchFamily="18" charset="0"/>
                <a:cs typeface="Calibri" panose="020F0502020204030204" pitchFamily="34" charset="0"/>
              </a:rPr>
              <a:t>Focus on an emp</a:t>
            </a:r>
            <a:r>
              <a:rPr lang="en-US" sz="2000" kern="0" dirty="0">
                <a:solidFill>
                  <a:srgbClr val="202124"/>
                </a:solidFill>
                <a:effectLst/>
                <a:ea typeface="Times New Roman" panose="02020603050405020304" pitchFamily="18" charset="0"/>
                <a:cs typeface="Calibri" panose="020F0502020204030204" pitchFamily="34" charset="0"/>
              </a:rPr>
              <a:t>loyee work experience that includes well-being </a:t>
            </a:r>
          </a:p>
          <a:p>
            <a:pPr marL="342900" marR="0" lvl="0" indent="-342900">
              <a:lnSpc>
                <a:spcPct val="107000"/>
              </a:lnSpc>
              <a:spcBef>
                <a:spcPts val="0"/>
              </a:spcBef>
              <a:spcAft>
                <a:spcPts val="300"/>
              </a:spcAft>
              <a:buClr>
                <a:schemeClr val="accent6">
                  <a:lumMod val="75000"/>
                </a:schemeClr>
              </a:buClr>
              <a:buFont typeface="Wingdings" panose="05000000000000000000" pitchFamily="2" charset="2"/>
              <a:buChar char="Ø"/>
              <a:tabLst>
                <a:tab pos="457200" algn="l"/>
              </a:tabLst>
            </a:pPr>
            <a:r>
              <a:rPr lang="en-US" sz="2000" kern="0" dirty="0">
                <a:solidFill>
                  <a:srgbClr val="202124"/>
                </a:solidFill>
                <a:effectLst/>
                <a:ea typeface="Times New Roman" panose="02020603050405020304" pitchFamily="18" charset="0"/>
                <a:cs typeface="Calibri" panose="020F0502020204030204" pitchFamily="34" charset="0"/>
              </a:rPr>
              <a:t>Hybrid work culture</a:t>
            </a:r>
            <a:endParaRPr lang="en-US" sz="2000" kern="100" dirty="0">
              <a:solidFill>
                <a:srgbClr val="202124"/>
              </a:solidFill>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300"/>
              </a:spcAft>
              <a:buClr>
                <a:schemeClr val="accent6">
                  <a:lumMod val="75000"/>
                </a:schemeClr>
              </a:buClr>
              <a:buFont typeface="Wingdings" panose="05000000000000000000" pitchFamily="2" charset="2"/>
              <a:buChar char="Ø"/>
              <a:tabLst>
                <a:tab pos="457200" algn="l"/>
              </a:tabLst>
            </a:pPr>
            <a:r>
              <a:rPr lang="en-US" sz="2000" kern="0" dirty="0">
                <a:solidFill>
                  <a:srgbClr val="202124"/>
                </a:solidFill>
                <a:effectLst/>
                <a:ea typeface="Times New Roman" panose="02020603050405020304" pitchFamily="18" charset="0"/>
                <a:cs typeface="Calibri" panose="020F0502020204030204" pitchFamily="34" charset="0"/>
              </a:rPr>
              <a:t>Develop critical skills</a:t>
            </a:r>
            <a:endParaRPr lang="en-US" sz="2000" kern="100" dirty="0">
              <a:solidFill>
                <a:srgbClr val="202124"/>
              </a:solidFill>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300"/>
              </a:spcAft>
              <a:buClr>
                <a:schemeClr val="accent6">
                  <a:lumMod val="75000"/>
                </a:schemeClr>
              </a:buClr>
              <a:buFont typeface="Wingdings" panose="05000000000000000000" pitchFamily="2" charset="2"/>
              <a:buChar char="Ø"/>
              <a:tabLst>
                <a:tab pos="457200" algn="l"/>
              </a:tabLst>
            </a:pPr>
            <a:r>
              <a:rPr lang="en-US" sz="2000" kern="0" dirty="0">
                <a:solidFill>
                  <a:srgbClr val="202124"/>
                </a:solidFill>
                <a:ea typeface="Calibri" panose="020F0502020204030204" pitchFamily="34" charset="0"/>
                <a:cs typeface="Calibri" panose="020F0502020204030204" pitchFamily="34" charset="0"/>
              </a:rPr>
              <a:t>Diversity, equity and inclusion</a:t>
            </a:r>
            <a:endParaRPr lang="en-US" sz="2000" kern="100" dirty="0">
              <a:solidFill>
                <a:srgbClr val="202124"/>
              </a:solidFill>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300"/>
              </a:spcAft>
              <a:buClr>
                <a:schemeClr val="accent6">
                  <a:lumMod val="75000"/>
                </a:schemeClr>
              </a:buClr>
              <a:buFont typeface="Wingdings" panose="05000000000000000000" pitchFamily="2" charset="2"/>
              <a:buChar char="Ø"/>
              <a:tabLst>
                <a:tab pos="457200" algn="l"/>
              </a:tabLst>
            </a:pPr>
            <a:r>
              <a:rPr lang="en-US" sz="2000" kern="0" dirty="0">
                <a:solidFill>
                  <a:srgbClr val="202124"/>
                </a:solidFill>
                <a:effectLst/>
                <a:ea typeface="Times New Roman" panose="02020603050405020304" pitchFamily="18" charset="0"/>
                <a:cs typeface="Calibri" panose="020F0502020204030204" pitchFamily="34" charset="0"/>
              </a:rPr>
              <a:t>Formulate a gap strategy</a:t>
            </a:r>
            <a:endParaRPr lang="en-US" sz="2000" kern="100" dirty="0">
              <a:solidFill>
                <a:srgbClr val="202124"/>
              </a:solidFill>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300"/>
              </a:spcAft>
              <a:buClr>
                <a:schemeClr val="accent6">
                  <a:lumMod val="75000"/>
                </a:schemeClr>
              </a:buClr>
              <a:buFont typeface="Wingdings" panose="05000000000000000000" pitchFamily="2" charset="2"/>
              <a:buChar char="Ø"/>
              <a:tabLst>
                <a:tab pos="457200" algn="l"/>
              </a:tabLst>
            </a:pPr>
            <a:r>
              <a:rPr lang="en-US" sz="2000" kern="0" dirty="0">
                <a:solidFill>
                  <a:srgbClr val="202124"/>
                </a:solidFill>
                <a:effectLst/>
                <a:ea typeface="Times New Roman" panose="02020603050405020304" pitchFamily="18" charset="0"/>
                <a:cs typeface="Calibri" panose="020F0502020204030204" pitchFamily="34" charset="0"/>
              </a:rPr>
              <a:t>Automation/technology</a:t>
            </a:r>
            <a:endParaRPr lang="en-US" sz="2000" kern="100" dirty="0">
              <a:solidFill>
                <a:srgbClr val="202124"/>
              </a:solidFill>
              <a:effectLst/>
              <a:ea typeface="Calibri" panose="020F0502020204030204" pitchFamily="34" charset="0"/>
              <a:cs typeface="Calibri" panose="020F0502020204030204" pitchFamily="34" charset="0"/>
            </a:endParaRPr>
          </a:p>
          <a:p>
            <a:pPr marL="233363" algn="just" eaLnBrk="1" hangingPunct="1">
              <a:spcAft>
                <a:spcPts val="600"/>
              </a:spcAft>
              <a:buClr>
                <a:schemeClr val="accent6">
                  <a:lumMod val="75000"/>
                </a:schemeClr>
              </a:buClr>
            </a:pPr>
            <a:endParaRPr lang="en-US" altLang="en-US" sz="2000" dirty="0">
              <a:cs typeface="Calibri" panose="020F0502020204030204" pitchFamily="34" charset="0"/>
            </a:endParaRP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4" y="1143000"/>
            <a:ext cx="6744155" cy="523220"/>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TACTICS TO STAY CURRENT WITH TRENDS</a:t>
            </a:r>
          </a:p>
        </p:txBody>
      </p:sp>
    </p:spTree>
    <p:extLst>
      <p:ext uri="{BB962C8B-B14F-4D97-AF65-F5344CB8AC3E}">
        <p14:creationId xmlns:p14="http://schemas.microsoft.com/office/powerpoint/2010/main" val="3049432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5" y="1143000"/>
            <a:ext cx="5094288" cy="523220"/>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TECHNOLOGY</a:t>
            </a:r>
          </a:p>
        </p:txBody>
      </p:sp>
      <p:pic>
        <p:nvPicPr>
          <p:cNvPr id="7" name="Picture 6">
            <a:extLst>
              <a:ext uri="{FF2B5EF4-FFF2-40B4-BE49-F238E27FC236}">
                <a16:creationId xmlns:a16="http://schemas.microsoft.com/office/drawing/2014/main" id="{2161AFAD-5946-D9EA-D384-CD17B7367D69}"/>
              </a:ext>
            </a:extLst>
          </p:cNvPr>
          <p:cNvPicPr>
            <a:picLocks noChangeAspect="1"/>
          </p:cNvPicPr>
          <p:nvPr/>
        </p:nvPicPr>
        <p:blipFill>
          <a:blip r:embed="rId4"/>
          <a:stretch>
            <a:fillRect/>
          </a:stretch>
        </p:blipFill>
        <p:spPr>
          <a:xfrm>
            <a:off x="666749" y="2122705"/>
            <a:ext cx="8001001" cy="2903734"/>
          </a:xfrm>
          <a:prstGeom prst="rect">
            <a:avLst/>
          </a:prstGeom>
        </p:spPr>
      </p:pic>
      <p:sp>
        <p:nvSpPr>
          <p:cNvPr id="8" name="Rectangle 6">
            <a:extLst>
              <a:ext uri="{FF2B5EF4-FFF2-40B4-BE49-F238E27FC236}">
                <a16:creationId xmlns:a16="http://schemas.microsoft.com/office/drawing/2014/main" id="{53732E4C-1320-7ADF-B8E1-7B1005E092C4}"/>
              </a:ext>
            </a:extLst>
          </p:cNvPr>
          <p:cNvSpPr>
            <a:spLocks noChangeArrowheads="1"/>
          </p:cNvSpPr>
          <p:nvPr/>
        </p:nvSpPr>
        <p:spPr bwMode="auto">
          <a:xfrm>
            <a:off x="701674" y="1669614"/>
            <a:ext cx="4327526" cy="767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R="0" lvl="0">
              <a:lnSpc>
                <a:spcPct val="107000"/>
              </a:lnSpc>
              <a:spcBef>
                <a:spcPts val="0"/>
              </a:spcBef>
              <a:spcAft>
                <a:spcPts val="300"/>
              </a:spcAft>
              <a:buClr>
                <a:schemeClr val="accent6">
                  <a:lumMod val="75000"/>
                </a:schemeClr>
              </a:buClr>
              <a:tabLst>
                <a:tab pos="457200" algn="l"/>
              </a:tabLst>
            </a:pPr>
            <a:r>
              <a:rPr lang="en-US" sz="2000" b="1" kern="0" dirty="0">
                <a:solidFill>
                  <a:schemeClr val="accent1">
                    <a:lumMod val="75000"/>
                  </a:schemeClr>
                </a:solidFill>
                <a:effectLst/>
                <a:ea typeface="Calibri" panose="020F0502020204030204" pitchFamily="34" charset="0"/>
                <a:cs typeface="Calibri" panose="020F0502020204030204" pitchFamily="34" charset="0"/>
              </a:rPr>
              <a:t>Key HR </a:t>
            </a:r>
            <a:r>
              <a:rPr lang="en-US" sz="2000" b="1" kern="0" dirty="0">
                <a:solidFill>
                  <a:schemeClr val="accent1">
                    <a:lumMod val="75000"/>
                  </a:schemeClr>
                </a:solidFill>
                <a:ea typeface="Calibri" panose="020F0502020204030204" pitchFamily="34" charset="0"/>
                <a:cs typeface="Calibri" panose="020F0502020204030204" pitchFamily="34" charset="0"/>
              </a:rPr>
              <a:t>technology trends</a:t>
            </a:r>
            <a:endParaRPr lang="en-US" sz="2000" b="1" kern="100" dirty="0">
              <a:solidFill>
                <a:schemeClr val="accent1">
                  <a:lumMod val="75000"/>
                </a:schemeClr>
              </a:solidFill>
              <a:effectLst/>
              <a:ea typeface="Calibri" panose="020F0502020204030204" pitchFamily="34" charset="0"/>
              <a:cs typeface="Calibri" panose="020F0502020204030204" pitchFamily="34" charset="0"/>
            </a:endParaRPr>
          </a:p>
          <a:p>
            <a:pPr marL="233363" algn="just" eaLnBrk="1" hangingPunct="1">
              <a:spcAft>
                <a:spcPts val="600"/>
              </a:spcAft>
              <a:buClr>
                <a:schemeClr val="accent6">
                  <a:lumMod val="75000"/>
                </a:schemeClr>
              </a:buClr>
            </a:pPr>
            <a:endParaRPr lang="en-US" altLang="en-US" sz="2000" dirty="0">
              <a:solidFill>
                <a:schemeClr val="accent1">
                  <a:lumMod val="75000"/>
                </a:schemeClr>
              </a:solidFill>
              <a:cs typeface="Calibri" panose="020F0502020204030204" pitchFamily="34" charset="0"/>
            </a:endParaRPr>
          </a:p>
        </p:txBody>
      </p:sp>
      <p:sp>
        <p:nvSpPr>
          <p:cNvPr id="11" name="TextBox 10">
            <a:extLst>
              <a:ext uri="{FF2B5EF4-FFF2-40B4-BE49-F238E27FC236}">
                <a16:creationId xmlns:a16="http://schemas.microsoft.com/office/drawing/2014/main" id="{794DF193-19C7-E30B-5EB9-0472CA6D916C}"/>
              </a:ext>
            </a:extLst>
          </p:cNvPr>
          <p:cNvSpPr txBox="1"/>
          <p:nvPr/>
        </p:nvSpPr>
        <p:spPr>
          <a:xfrm>
            <a:off x="4114800" y="5023678"/>
            <a:ext cx="4572000" cy="306109"/>
          </a:xfrm>
          <a:prstGeom prst="rect">
            <a:avLst/>
          </a:prstGeom>
          <a:noFill/>
        </p:spPr>
        <p:txBody>
          <a:bodyPr wrap="square">
            <a:spAutoFit/>
          </a:bodyPr>
          <a:lstStyle/>
          <a:p>
            <a:pPr marL="0" marR="0" algn="r">
              <a:lnSpc>
                <a:spcPct val="107000"/>
              </a:lnSpc>
              <a:spcBef>
                <a:spcPts val="0"/>
              </a:spcBef>
              <a:spcAft>
                <a:spcPts val="800"/>
              </a:spcAft>
            </a:pPr>
            <a:r>
              <a:rPr lang="en-US" sz="1400" kern="100" dirty="0">
                <a:effectLst/>
                <a:latin typeface="+mn-lt"/>
                <a:ea typeface="Calibri" panose="020F0502020204030204" pitchFamily="34" charset="0"/>
                <a:cs typeface="Times New Roman" panose="02020603050405020304" pitchFamily="18" charset="0"/>
              </a:rPr>
              <a:t>www.hrexchangenetwork.com</a:t>
            </a:r>
          </a:p>
        </p:txBody>
      </p:sp>
    </p:spTree>
    <p:extLst>
      <p:ext uri="{BB962C8B-B14F-4D97-AF65-F5344CB8AC3E}">
        <p14:creationId xmlns:p14="http://schemas.microsoft.com/office/powerpoint/2010/main" val="3799181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85800" y="0"/>
            <a:ext cx="8001000" cy="686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rPr>
              <a:t>2023 Michigan CUPA-HR Conference</a:t>
            </a:r>
          </a:p>
          <a:p>
            <a:r>
              <a:rPr lang="en-US" altLang="en-US" sz="2400" dirty="0">
                <a:solidFill>
                  <a:srgbClr val="FFFFFF"/>
                </a:solidFill>
                <a:latin typeface="Arial" panose="020B0604020202020204" pitchFamily="34" charset="0"/>
              </a:rPr>
              <a:t>Remaining Relevant:  A Focus on HR Agility</a:t>
            </a:r>
          </a:p>
        </p:txBody>
      </p:sp>
      <p:sp>
        <p:nvSpPr>
          <p:cNvPr id="4099" name="Rectangle 6"/>
          <p:cNvSpPr>
            <a:spLocks noChangeArrowheads="1"/>
          </p:cNvSpPr>
          <p:nvPr/>
        </p:nvSpPr>
        <p:spPr bwMode="auto">
          <a:xfrm>
            <a:off x="5364480" y="3603494"/>
            <a:ext cx="3338194"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rtl="0" fontAlgn="base">
              <a:spcBef>
                <a:spcPts val="0"/>
              </a:spcBef>
              <a:spcAft>
                <a:spcPts val="0"/>
              </a:spcAft>
              <a:buClr>
                <a:schemeClr val="accent6">
                  <a:lumMod val="75000"/>
                </a:schemeClr>
              </a:buClr>
            </a:pPr>
            <a:r>
              <a:rPr lang="en-US" sz="2000" b="1" i="0" u="none" strike="noStrike" dirty="0">
                <a:solidFill>
                  <a:schemeClr val="accent1">
                    <a:lumMod val="75000"/>
                  </a:schemeClr>
                </a:solidFill>
                <a:effectLst/>
                <a:cs typeface="Calibri" panose="020F0502020204030204" pitchFamily="34" charset="0"/>
              </a:rPr>
              <a:t>What metrics should HR measure?</a:t>
            </a:r>
          </a:p>
          <a:p>
            <a:pPr marL="285750" indent="-285750" rtl="0" fontAlgn="base">
              <a:spcBef>
                <a:spcPts val="0"/>
              </a:spcBef>
              <a:spcAft>
                <a:spcPts val="0"/>
              </a:spcAft>
              <a:buClr>
                <a:schemeClr val="accent6">
                  <a:lumMod val="75000"/>
                </a:schemeClr>
              </a:buClr>
              <a:buFont typeface="Wingdings" panose="05000000000000000000" pitchFamily="2" charset="2"/>
              <a:buChar char="Ø"/>
            </a:pPr>
            <a:r>
              <a:rPr lang="en-US" dirty="0">
                <a:cs typeface="Calibri" panose="020F0502020204030204" pitchFamily="34" charset="0"/>
              </a:rPr>
              <a:t>Customer’s perspective</a:t>
            </a:r>
          </a:p>
          <a:p>
            <a:pPr marL="285750" indent="-285750" rtl="0" fontAlgn="base">
              <a:spcBef>
                <a:spcPts val="0"/>
              </a:spcBef>
              <a:spcAft>
                <a:spcPts val="0"/>
              </a:spcAft>
              <a:buClr>
                <a:schemeClr val="accent6">
                  <a:lumMod val="75000"/>
                </a:schemeClr>
              </a:buClr>
              <a:buFont typeface="Wingdings" panose="05000000000000000000" pitchFamily="2" charset="2"/>
              <a:buChar char="Ø"/>
            </a:pPr>
            <a:r>
              <a:rPr lang="en-US" dirty="0">
                <a:cs typeface="Calibri" panose="020F0502020204030204" pitchFamily="34" charset="0"/>
              </a:rPr>
              <a:t>Growth &amp; learning perspective</a:t>
            </a:r>
          </a:p>
          <a:p>
            <a:pPr marL="285750" indent="-285750" rtl="0" fontAlgn="base">
              <a:spcBef>
                <a:spcPts val="0"/>
              </a:spcBef>
              <a:spcAft>
                <a:spcPts val="0"/>
              </a:spcAft>
              <a:buClr>
                <a:schemeClr val="accent6">
                  <a:lumMod val="75000"/>
                </a:schemeClr>
              </a:buClr>
              <a:buFont typeface="Wingdings" panose="05000000000000000000" pitchFamily="2" charset="2"/>
              <a:buChar char="Ø"/>
            </a:pPr>
            <a:r>
              <a:rPr lang="en-US" dirty="0">
                <a:cs typeface="Calibri" panose="020F0502020204030204" pitchFamily="34" charset="0"/>
              </a:rPr>
              <a:t>Internal business perspective</a:t>
            </a:r>
          </a:p>
          <a:p>
            <a:pPr marL="285750" indent="-285750" rtl="0" fontAlgn="base">
              <a:spcBef>
                <a:spcPts val="0"/>
              </a:spcBef>
              <a:spcAft>
                <a:spcPts val="0"/>
              </a:spcAft>
              <a:buClr>
                <a:schemeClr val="accent6">
                  <a:lumMod val="75000"/>
                </a:schemeClr>
              </a:buClr>
              <a:buFont typeface="Wingdings" panose="05000000000000000000" pitchFamily="2" charset="2"/>
              <a:buChar char="Ø"/>
            </a:pPr>
            <a:r>
              <a:rPr lang="en-US" dirty="0">
                <a:cs typeface="Calibri" panose="020F0502020204030204" pitchFamily="34" charset="0"/>
              </a:rPr>
              <a:t>Financial perspective</a:t>
            </a:r>
          </a:p>
          <a:p>
            <a:pPr marL="233363" eaLnBrk="1" hangingPunct="1">
              <a:spcAft>
                <a:spcPts val="600"/>
              </a:spcAft>
              <a:buClr>
                <a:schemeClr val="accent6">
                  <a:lumMod val="75000"/>
                </a:schemeClr>
              </a:buClr>
            </a:pPr>
            <a:endParaRPr lang="en-US" altLang="en-US" sz="2000" dirty="0">
              <a:cs typeface="Calibri" panose="020F0502020204030204" pitchFamily="34" charset="0"/>
            </a:endParaRPr>
          </a:p>
        </p:txBody>
      </p:sp>
      <p:sp>
        <p:nvSpPr>
          <p:cNvPr id="2" name="TextBox 1"/>
          <p:cNvSpPr txBox="1"/>
          <p:nvPr/>
        </p:nvSpPr>
        <p:spPr>
          <a:xfrm>
            <a:off x="0" y="6193331"/>
            <a:ext cx="9144000" cy="664669"/>
          </a:xfrm>
          <a:prstGeom prst="rect">
            <a:avLst/>
          </a:prstGeom>
          <a:solidFill>
            <a:srgbClr val="00153E"/>
          </a:solidFill>
        </p:spPr>
        <p:txBody>
          <a:bodyPr wrap="square" rtlCol="0">
            <a:spAutoFit/>
          </a:bodyPr>
          <a:lstStyle/>
          <a:p>
            <a:endParaRPr lang="en-US" dirty="0"/>
          </a:p>
        </p:txBody>
      </p:sp>
      <p:pic>
        <p:nvPicPr>
          <p:cNvPr id="9" name="Picture 7" descr="Signature-Marketing-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325833"/>
            <a:ext cx="3197225" cy="39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B6CBEF1-801D-D9EE-2C50-3F75BDF69CCD}"/>
              </a:ext>
            </a:extLst>
          </p:cNvPr>
          <p:cNvSpPr txBox="1"/>
          <p:nvPr/>
        </p:nvSpPr>
        <p:spPr>
          <a:xfrm>
            <a:off x="701675" y="1143000"/>
            <a:ext cx="6143262" cy="523220"/>
          </a:xfrm>
          <a:prstGeom prst="rect">
            <a:avLst/>
          </a:prstGeom>
          <a:noFill/>
        </p:spPr>
        <p:txBody>
          <a:bodyPr wrap="square" rtlCol="0">
            <a:spAutoFit/>
          </a:bodyPr>
          <a:lstStyle/>
          <a:p>
            <a:pPr eaLnBrk="1" hangingPunct="1"/>
            <a:r>
              <a:rPr lang="en-US" altLang="en-US" sz="2800" b="1" dirty="0">
                <a:solidFill>
                  <a:schemeClr val="tx2"/>
                </a:solidFill>
                <a:cs typeface="Calibri" panose="020F0502020204030204" pitchFamily="34" charset="0"/>
              </a:rPr>
              <a:t>METRICS AND WORKFORCE ANALYTICS</a:t>
            </a:r>
          </a:p>
        </p:txBody>
      </p:sp>
      <p:pic>
        <p:nvPicPr>
          <p:cNvPr id="7" name="Picture 6">
            <a:extLst>
              <a:ext uri="{FF2B5EF4-FFF2-40B4-BE49-F238E27FC236}">
                <a16:creationId xmlns:a16="http://schemas.microsoft.com/office/drawing/2014/main" id="{18D9A7D1-BAEF-26CE-E85C-5ED9D875B316}"/>
              </a:ext>
            </a:extLst>
          </p:cNvPr>
          <p:cNvPicPr>
            <a:picLocks noChangeAspect="1"/>
          </p:cNvPicPr>
          <p:nvPr/>
        </p:nvPicPr>
        <p:blipFill>
          <a:blip r:embed="rId4"/>
          <a:stretch>
            <a:fillRect/>
          </a:stretch>
        </p:blipFill>
        <p:spPr>
          <a:xfrm>
            <a:off x="746761" y="1711940"/>
            <a:ext cx="4595453" cy="3728739"/>
          </a:xfrm>
          <a:prstGeom prst="rect">
            <a:avLst/>
          </a:prstGeom>
        </p:spPr>
      </p:pic>
    </p:spTree>
    <p:extLst>
      <p:ext uri="{BB962C8B-B14F-4D97-AF65-F5344CB8AC3E}">
        <p14:creationId xmlns:p14="http://schemas.microsoft.com/office/powerpoint/2010/main" val="27892493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Words>
  <Application>Microsoft Office PowerPoint</Application>
  <PresentationFormat>On-screen Show (4:3)</PresentationFormat>
  <Paragraphs>113</Paragraphs>
  <Slides>11</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ＭＳ Ｐゴシック</vt:lpstr>
      <vt:lpstr>Arial</vt:lpstr>
      <vt:lpstr>Calibri</vt:lpstr>
      <vt:lpstr>Ink Free</vt:lpstr>
      <vt:lpstr>Symbol</vt:lpstr>
      <vt:lpstr>Times New Roman</vt:lpstr>
      <vt:lpstr>Univers LT Std 57 Cn</vt:lpstr>
      <vt:lpstr>Wingdings</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2017-01-09T15:47:55Z</dcterms:created>
  <dcterms:modified xsi:type="dcterms:W3CDTF">2023-07-31T15:22:05Z</dcterms:modified>
</cp:coreProperties>
</file>