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modernComment_105_971F088E.xml" ContentType="application/vnd.ms-powerpoint.comment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omments/modernComment_127_AF457310.xml" ContentType="application/vnd.ms-powerpoint.comments+xml"/>
  <Override PartName="/ppt/comments/modernComment_12B_78960E5.xml" ContentType="application/vnd.ms-powerpoint.comment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omments/modernComment_12D_D4ABC80F.xml" ContentType="application/vnd.ms-powerpoint.comments+xml"/>
  <Override PartName="/ppt/comments/modernComment_130_FC0015BE.xml" ContentType="application/vnd.ms-powerpoint.comments+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5" r:id="rId1"/>
  </p:sldMasterIdLst>
  <p:sldIdLst>
    <p:sldId id="256" r:id="rId2"/>
    <p:sldId id="257" r:id="rId3"/>
    <p:sldId id="258" r:id="rId4"/>
    <p:sldId id="293" r:id="rId5"/>
    <p:sldId id="260" r:id="rId6"/>
    <p:sldId id="261" r:id="rId7"/>
    <p:sldId id="294" r:id="rId8"/>
    <p:sldId id="295" r:id="rId9"/>
    <p:sldId id="306" r:id="rId10"/>
    <p:sldId id="307" r:id="rId11"/>
    <p:sldId id="311" r:id="rId12"/>
    <p:sldId id="287" r:id="rId13"/>
    <p:sldId id="299" r:id="rId14"/>
    <p:sldId id="300" r:id="rId15"/>
    <p:sldId id="313" r:id="rId16"/>
    <p:sldId id="262" r:id="rId17"/>
    <p:sldId id="263" r:id="rId18"/>
    <p:sldId id="308" r:id="rId19"/>
    <p:sldId id="277" r:id="rId20"/>
    <p:sldId id="312" r:id="rId21"/>
    <p:sldId id="301" r:id="rId22"/>
    <p:sldId id="314" r:id="rId23"/>
    <p:sldId id="304" r:id="rId24"/>
    <p:sldId id="286" r:id="rId25"/>
    <p:sldId id="316" r:id="rId26"/>
    <p:sldId id="309" r:id="rId27"/>
    <p:sldId id="282" r:id="rId28"/>
    <p:sldId id="305" r:id="rId29"/>
    <p:sldId id="283" r:id="rId30"/>
    <p:sldId id="315" r:id="rId31"/>
    <p:sldId id="318" r:id="rId3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634C104-F4AC-A3D5-5747-18CCA5A6F01D}" name="Dallas W. Kastens" initials="DK" userId="S::dkastens@sturgillturner.com::769a0f07-3ef7-42b5-b4b4-71f89623e796" providerId="AD"/>
  <p188:author id="{C03398CA-EAA5-3B0A-4D8D-B539B7F30113}" name="Andrew D. Moore" initials="AM" userId="S::amoore@sturgillturner.com::7ba9e1d2-d13a-4614-85d4-9cae2d426df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1" autoAdjust="0"/>
    <p:restoredTop sz="94660"/>
  </p:normalViewPr>
  <p:slideViewPr>
    <p:cSldViewPr snapToGrid="0">
      <p:cViewPr varScale="1">
        <p:scale>
          <a:sx n="98" d="100"/>
          <a:sy n="98" d="100"/>
        </p:scale>
        <p:origin x="5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omments/modernComment_105_971F088E.xml><?xml version="1.0" encoding="utf-8"?>
<p188:cmLst xmlns:a="http://schemas.openxmlformats.org/drawingml/2006/main" xmlns:r="http://schemas.openxmlformats.org/officeDocument/2006/relationships" xmlns:p188="http://schemas.microsoft.com/office/powerpoint/2018/8/main">
  <p188:cm id="{118798BC-B87C-437D-8F38-CF8B0978CA81}" authorId="{C03398CA-EAA5-3B0A-4D8D-B539B7F30113}" created="2023-12-12T13:12:10.803">
    <ac:txMkLst xmlns:ac="http://schemas.microsoft.com/office/drawing/2013/main/command">
      <pc:docMk xmlns:pc="http://schemas.microsoft.com/office/powerpoint/2013/main/command"/>
      <pc:sldMk xmlns:pc="http://schemas.microsoft.com/office/powerpoint/2013/main/command" cId="2535393422" sldId="261"/>
      <ac:spMk id="3" creationId="{FBAB6BE9-754D-2A5A-DB05-95E3FF2F0E8E}"/>
      <ac:txMk cp="359">
        <ac:context len="364" hash="1166713109"/>
      </ac:txMk>
    </ac:txMkLst>
    <p188:pos x="6226574" y="1499363"/>
    <p188:txBody>
      <a:bodyPr/>
      <a:lstStyle/>
      <a:p>
        <a:r>
          <a:rPr lang="en-US"/>
          <a:t>According to the FLSA website this is the test the courts/agencies use still to determine the workers classification. See https://www.dol.gov/agencies/whd/fact-sheets/13-flsa-employment-relationship
</a:t>
        </a:r>
      </a:p>
    </p188:txBody>
  </p188:cm>
</p188:cmLst>
</file>

<file path=ppt/comments/modernComment_127_AF457310.xml><?xml version="1.0" encoding="utf-8"?>
<p188:cmLst xmlns:a="http://schemas.openxmlformats.org/drawingml/2006/main" xmlns:r="http://schemas.openxmlformats.org/officeDocument/2006/relationships" xmlns:p188="http://schemas.microsoft.com/office/powerpoint/2018/8/main">
  <p188:cm id="{3B1F7FB1-855C-4B19-B6FF-296B2C44DF2E}" authorId="{E634C104-F4AC-A3D5-5747-18CCA5A6F01D}" created="2024-05-10T14:31:54.349">
    <pc:sldMkLst xmlns:pc="http://schemas.microsoft.com/office/powerpoint/2013/main/command">
      <pc:docMk/>
      <pc:sldMk cId="2940564240" sldId="295"/>
    </pc:sldMkLst>
    <p188:txBody>
      <a:bodyPr/>
      <a:lstStyle/>
      <a:p>
        <a:r>
          <a:rPr lang="en-US"/>
          <a:t>DoL factsheet: https://www.dol.gov/agencies/whd/government-contracts/small-entity-compliance-guide</a:t>
        </a:r>
      </a:p>
    </p188:txBody>
  </p188:cm>
</p188:cmLst>
</file>

<file path=ppt/comments/modernComment_12B_78960E5.xml><?xml version="1.0" encoding="utf-8"?>
<p188:cmLst xmlns:a="http://schemas.openxmlformats.org/drawingml/2006/main" xmlns:r="http://schemas.openxmlformats.org/officeDocument/2006/relationships" xmlns:p188="http://schemas.microsoft.com/office/powerpoint/2018/8/main">
  <p188:cm id="{7051E195-E192-4C5F-A0C5-69A290A1D17A}" authorId="{E634C104-F4AC-A3D5-5747-18CCA5A6F01D}" created="2024-05-10T14:31:29.163">
    <pc:sldMkLst xmlns:pc="http://schemas.microsoft.com/office/powerpoint/2013/main/command">
      <pc:docMk/>
      <pc:sldMk cId="126443749" sldId="299"/>
    </pc:sldMkLst>
    <p188:txBody>
      <a:bodyPr/>
      <a:lstStyle/>
      <a:p>
        <a:r>
          <a:rPr lang="en-US"/>
          <a:t>The sources I was working from for this and the following slide were:
National Law Review Article: https://natlawreview.com/article/nlrb-official-fouls-dartmouth-holds-non-scholarship-student-athletes-are-employees
McAfee and Taft Article: https://www.mcafeetaft.com/dartmouth-basketball-players-deemed-employees-under-the-national-labor-relations-act/
ESPN Article: https://www.espn.com/college-sports/story/_/id/39485414/nlrb-lawsuits-mounting-legal-challenges</a:t>
        </a:r>
      </a:p>
    </p188:txBody>
  </p188:cm>
</p188:cmLst>
</file>

<file path=ppt/comments/modernComment_12D_D4ABC80F.xml><?xml version="1.0" encoding="utf-8"?>
<p188:cmLst xmlns:a="http://schemas.openxmlformats.org/drawingml/2006/main" xmlns:r="http://schemas.openxmlformats.org/officeDocument/2006/relationships" xmlns:p188="http://schemas.microsoft.com/office/powerpoint/2018/8/main">
  <p188:cm id="{3DD0096C-FD25-4689-8481-6F0D092E5B10}" authorId="{E634C104-F4AC-A3D5-5747-18CCA5A6F01D}" created="2024-05-10T17:22:22.829">
    <pc:sldMkLst xmlns:pc="http://schemas.microsoft.com/office/powerpoint/2013/main/command">
      <pc:docMk/>
      <pc:sldMk cId="3568027663" sldId="301"/>
    </pc:sldMkLst>
    <p188:replyLst>
      <p188:reply id="{A534D9C0-8549-4C3C-8C38-A55450F43C66}" authorId="{E634C104-F4AC-A3D5-5747-18CCA5A6F01D}" created="2024-05-10T18:02:36.102">
        <p188:txBody>
          <a:bodyPr/>
          <a:lstStyle/>
          <a:p>
            <a:r>
              <a:rPr lang="en-US"/>
              <a:t>The rules themselves are 29 CFR 541</a:t>
            </a:r>
          </a:p>
        </p188:txBody>
      </p188:reply>
    </p188:replyLst>
    <p188:txBody>
      <a:bodyPr/>
      <a:lstStyle/>
      <a:p>
        <a:r>
          <a:rPr lang="en-US"/>
          <a:t>This is DoL's FAQ page about the rule: https://www.dol.gov/agencies/whd/overtime/rulemaking/faqs#updating-mechanism15</a:t>
        </a:r>
      </a:p>
    </p188:txBody>
  </p188:cm>
</p188:cmLst>
</file>

<file path=ppt/comments/modernComment_130_FC0015BE.xml><?xml version="1.0" encoding="utf-8"?>
<p188:cmLst xmlns:a="http://schemas.openxmlformats.org/drawingml/2006/main" xmlns:r="http://schemas.openxmlformats.org/officeDocument/2006/relationships" xmlns:p188="http://schemas.microsoft.com/office/powerpoint/2018/8/main">
  <p188:cm id="{2F384596-B158-41DB-A52B-5F124808DF91}" authorId="{E634C104-F4AC-A3D5-5747-18CCA5A6F01D}" created="2024-05-10T17:48:31.424">
    <ac:deMkLst xmlns:ac="http://schemas.microsoft.com/office/drawing/2013/main/command">
      <pc:docMk xmlns:pc="http://schemas.microsoft.com/office/powerpoint/2013/main/command"/>
      <pc:sldMk xmlns:pc="http://schemas.microsoft.com/office/powerpoint/2013/main/command" cId="4227863998" sldId="304"/>
      <ac:spMk id="3" creationId="{7A70C0D4-1BF4-65AC-0A9D-DE655CCC4EEF}"/>
    </ac:deMkLst>
    <p188:txBody>
      <a:bodyPr/>
      <a:lstStyle/>
      <a:p>
        <a:r>
          <a:rPr lang="en-US"/>
          <a:t>I read a handful of comments and briefs arguing these points. I generally didn't find them convincing, but the most comprehensive was the America First Policy Institute's comment on the rule: https://americafirstpolicy.com/assets/uploads/files/_Public_Comment_for_a_Department_of_Labor_Rulemaking.pdf
The case enjoining the 2016 increase is Nevada v. DOL, 218 F.Supp. 3d 520 (E.D. Tex. 2016).
The Supreme Court case is Helix Energy v. Hewitt, 598 US 39 (2023). The majority opinion held that a manager on an oil rig was not exempt because his payment wasn't consider a salary. Justice Gorsuch wrote a dissent that this issue wasn't what they granted cert. for and should be dismissed accordingly. Justices Kavanaugh and Alito dissented separately, saying the manager was salaried. Both dissenting opinions raised the issue, which the majority did not consider, about whether the exceptions allowed for consideration of costs at all, but agreed that the issue wasn't properly before the court. 
The changes in the law I'm referring to are the Loper Bright case about Chevron deference, and the continued fleshing out of the Major Questions Doctrine. </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A30B7D-B36F-4D7A-B9E7-2DBC9E94790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F2B9E5E4-E44A-40D8-8EF8-E7C5FA9F7E11}">
      <dgm:prSet/>
      <dgm:spPr/>
      <dgm:t>
        <a:bodyPr/>
        <a:lstStyle/>
        <a:p>
          <a:r>
            <a:rPr lang="en-US" baseline="0" dirty="0"/>
            <a:t>Minimum Wage </a:t>
          </a:r>
          <a:endParaRPr lang="en-US" dirty="0"/>
        </a:p>
      </dgm:t>
    </dgm:pt>
    <dgm:pt modelId="{34FEFF95-B282-44EA-8940-9C40D52FEC49}" type="parTrans" cxnId="{102B7C82-3C7D-43BC-9D29-2EE33AAB2B43}">
      <dgm:prSet/>
      <dgm:spPr/>
      <dgm:t>
        <a:bodyPr/>
        <a:lstStyle/>
        <a:p>
          <a:endParaRPr lang="en-US"/>
        </a:p>
      </dgm:t>
    </dgm:pt>
    <dgm:pt modelId="{E8C01706-6C65-4422-8430-ED36D5B1A079}" type="sibTrans" cxnId="{102B7C82-3C7D-43BC-9D29-2EE33AAB2B43}">
      <dgm:prSet/>
      <dgm:spPr/>
      <dgm:t>
        <a:bodyPr/>
        <a:lstStyle/>
        <a:p>
          <a:endParaRPr lang="en-US"/>
        </a:p>
      </dgm:t>
    </dgm:pt>
    <dgm:pt modelId="{494CC69C-4D35-41D0-A775-173CE7C98CAB}">
      <dgm:prSet/>
      <dgm:spPr/>
      <dgm:t>
        <a:bodyPr/>
        <a:lstStyle/>
        <a:p>
          <a:r>
            <a:rPr lang="en-US" baseline="0" dirty="0"/>
            <a:t>Overtime Requirements</a:t>
          </a:r>
          <a:endParaRPr lang="en-US" dirty="0"/>
        </a:p>
      </dgm:t>
    </dgm:pt>
    <dgm:pt modelId="{2712A10D-DE2B-438C-9322-8A19BDD838DD}" type="parTrans" cxnId="{6FB5AC16-3597-4D4D-A7F6-5B5A6D1F6C22}">
      <dgm:prSet/>
      <dgm:spPr/>
      <dgm:t>
        <a:bodyPr/>
        <a:lstStyle/>
        <a:p>
          <a:endParaRPr lang="en-US"/>
        </a:p>
      </dgm:t>
    </dgm:pt>
    <dgm:pt modelId="{B1C822C4-DFFC-43AD-B87D-E500E17CD5A4}" type="sibTrans" cxnId="{6FB5AC16-3597-4D4D-A7F6-5B5A6D1F6C22}">
      <dgm:prSet/>
      <dgm:spPr/>
      <dgm:t>
        <a:bodyPr/>
        <a:lstStyle/>
        <a:p>
          <a:endParaRPr lang="en-US"/>
        </a:p>
      </dgm:t>
    </dgm:pt>
    <dgm:pt modelId="{59837E79-AD51-43A6-9B5E-D6DE7F38089B}">
      <dgm:prSet/>
      <dgm:spPr/>
      <dgm:t>
        <a:bodyPr/>
        <a:lstStyle/>
        <a:p>
          <a:r>
            <a:rPr lang="en-US" baseline="0" dirty="0"/>
            <a:t>Child Labor Laws</a:t>
          </a:r>
          <a:endParaRPr lang="en-US" dirty="0"/>
        </a:p>
      </dgm:t>
    </dgm:pt>
    <dgm:pt modelId="{7AAA36DD-EE8E-44F0-AA5A-A0FBA24400AD}" type="parTrans" cxnId="{AA2AFBD1-E64C-4322-88EA-295AAD061189}">
      <dgm:prSet/>
      <dgm:spPr/>
      <dgm:t>
        <a:bodyPr/>
        <a:lstStyle/>
        <a:p>
          <a:endParaRPr lang="en-US"/>
        </a:p>
      </dgm:t>
    </dgm:pt>
    <dgm:pt modelId="{28425555-D10E-47FC-B4DE-D74063B1A48D}" type="sibTrans" cxnId="{AA2AFBD1-E64C-4322-88EA-295AAD061189}">
      <dgm:prSet/>
      <dgm:spPr/>
      <dgm:t>
        <a:bodyPr/>
        <a:lstStyle/>
        <a:p>
          <a:endParaRPr lang="en-US"/>
        </a:p>
      </dgm:t>
    </dgm:pt>
    <dgm:pt modelId="{CE20B529-4447-4B70-A902-BAA1FADD3955}">
      <dgm:prSet/>
      <dgm:spPr/>
      <dgm:t>
        <a:bodyPr/>
        <a:lstStyle/>
        <a:p>
          <a:r>
            <a:rPr lang="en-US" dirty="0"/>
            <a:t>Equal Pay</a:t>
          </a:r>
        </a:p>
      </dgm:t>
    </dgm:pt>
    <dgm:pt modelId="{8880923F-21ED-4BD9-A995-26AB7EFAD99E}" type="parTrans" cxnId="{62D28A62-CA08-428E-8652-66E213DCAD54}">
      <dgm:prSet/>
      <dgm:spPr/>
      <dgm:t>
        <a:bodyPr/>
        <a:lstStyle/>
        <a:p>
          <a:endParaRPr lang="en-US"/>
        </a:p>
      </dgm:t>
    </dgm:pt>
    <dgm:pt modelId="{8F1F86D5-2472-48E0-97E2-C724FE2ED8AC}" type="sibTrans" cxnId="{62D28A62-CA08-428E-8652-66E213DCAD54}">
      <dgm:prSet/>
      <dgm:spPr/>
      <dgm:t>
        <a:bodyPr/>
        <a:lstStyle/>
        <a:p>
          <a:endParaRPr lang="en-US"/>
        </a:p>
      </dgm:t>
    </dgm:pt>
    <dgm:pt modelId="{33BD79F2-39BA-45D5-B72B-43797D6DC456}" type="pres">
      <dgm:prSet presAssocID="{90A30B7D-B36F-4D7A-B9E7-2DBC9E947905}" presName="hierChild1" presStyleCnt="0">
        <dgm:presLayoutVars>
          <dgm:chPref val="1"/>
          <dgm:dir/>
          <dgm:animOne val="branch"/>
          <dgm:animLvl val="lvl"/>
          <dgm:resizeHandles/>
        </dgm:presLayoutVars>
      </dgm:prSet>
      <dgm:spPr/>
    </dgm:pt>
    <dgm:pt modelId="{63138D18-D3C2-49EE-AF14-67464F88A827}" type="pres">
      <dgm:prSet presAssocID="{F2B9E5E4-E44A-40D8-8EF8-E7C5FA9F7E11}" presName="hierRoot1" presStyleCnt="0"/>
      <dgm:spPr/>
    </dgm:pt>
    <dgm:pt modelId="{24D0D0E7-2D2B-4758-9793-36A2D403E185}" type="pres">
      <dgm:prSet presAssocID="{F2B9E5E4-E44A-40D8-8EF8-E7C5FA9F7E11}" presName="composite" presStyleCnt="0"/>
      <dgm:spPr/>
    </dgm:pt>
    <dgm:pt modelId="{B43AA7B4-0241-4ED2-B53F-84AD7D474A63}" type="pres">
      <dgm:prSet presAssocID="{F2B9E5E4-E44A-40D8-8EF8-E7C5FA9F7E11}" presName="background" presStyleLbl="node0" presStyleIdx="0" presStyleCnt="4"/>
      <dgm:spPr/>
    </dgm:pt>
    <dgm:pt modelId="{BBB9D561-2E5F-4798-AA11-E7F9890EDDCD}" type="pres">
      <dgm:prSet presAssocID="{F2B9E5E4-E44A-40D8-8EF8-E7C5FA9F7E11}" presName="text" presStyleLbl="fgAcc0" presStyleIdx="0" presStyleCnt="4" custLinFactX="77778" custLinFactNeighborX="100000" custLinFactNeighborY="-74502">
        <dgm:presLayoutVars>
          <dgm:chPref val="3"/>
        </dgm:presLayoutVars>
      </dgm:prSet>
      <dgm:spPr/>
    </dgm:pt>
    <dgm:pt modelId="{A922348F-BF29-409B-B3D7-4213AC7356FA}" type="pres">
      <dgm:prSet presAssocID="{F2B9E5E4-E44A-40D8-8EF8-E7C5FA9F7E11}" presName="hierChild2" presStyleCnt="0"/>
      <dgm:spPr/>
    </dgm:pt>
    <dgm:pt modelId="{E6718FF6-4447-473B-BCFB-AAC52FEAA86F}" type="pres">
      <dgm:prSet presAssocID="{494CC69C-4D35-41D0-A775-173CE7C98CAB}" presName="hierRoot1" presStyleCnt="0"/>
      <dgm:spPr/>
    </dgm:pt>
    <dgm:pt modelId="{E0E8DA95-7605-4AB8-B90E-279D30078FB1}" type="pres">
      <dgm:prSet presAssocID="{494CC69C-4D35-41D0-A775-173CE7C98CAB}" presName="composite" presStyleCnt="0"/>
      <dgm:spPr/>
    </dgm:pt>
    <dgm:pt modelId="{9207B66C-192F-4926-8FE5-FF2CB50EF883}" type="pres">
      <dgm:prSet presAssocID="{494CC69C-4D35-41D0-A775-173CE7C98CAB}" presName="background" presStyleLbl="node0" presStyleIdx="1" presStyleCnt="4"/>
      <dgm:spPr/>
    </dgm:pt>
    <dgm:pt modelId="{DF38AC11-A634-4B1E-8A30-F3AADE12C627}" type="pres">
      <dgm:prSet presAssocID="{494CC69C-4D35-41D0-A775-173CE7C98CAB}" presName="text" presStyleLbl="fgAcc0" presStyleIdx="1" presStyleCnt="4" custLinFactNeighborX="55556" custLinFactNeighborY="80176">
        <dgm:presLayoutVars>
          <dgm:chPref val="3"/>
        </dgm:presLayoutVars>
      </dgm:prSet>
      <dgm:spPr/>
    </dgm:pt>
    <dgm:pt modelId="{D6CEFB4E-BE75-4F11-BC8E-380E66C23060}" type="pres">
      <dgm:prSet presAssocID="{494CC69C-4D35-41D0-A775-173CE7C98CAB}" presName="hierChild2" presStyleCnt="0"/>
      <dgm:spPr/>
    </dgm:pt>
    <dgm:pt modelId="{2DB028A7-EFF8-415C-99A4-B4D7D3EC068C}" type="pres">
      <dgm:prSet presAssocID="{59837E79-AD51-43A6-9B5E-D6DE7F38089B}" presName="hierRoot1" presStyleCnt="0"/>
      <dgm:spPr/>
    </dgm:pt>
    <dgm:pt modelId="{FC7ECC2D-3F1B-4285-9B43-E044C5D143C3}" type="pres">
      <dgm:prSet presAssocID="{59837E79-AD51-43A6-9B5E-D6DE7F38089B}" presName="composite" presStyleCnt="0"/>
      <dgm:spPr/>
    </dgm:pt>
    <dgm:pt modelId="{8D5FF813-AF69-4C8B-AC8E-F5734ABFB2E4}" type="pres">
      <dgm:prSet presAssocID="{59837E79-AD51-43A6-9B5E-D6DE7F38089B}" presName="background" presStyleLbl="node0" presStyleIdx="2" presStyleCnt="4"/>
      <dgm:spPr/>
    </dgm:pt>
    <dgm:pt modelId="{FFECB6BE-AB84-414F-82DB-E753171098B5}" type="pres">
      <dgm:prSet presAssocID="{59837E79-AD51-43A6-9B5E-D6DE7F38089B}" presName="text" presStyleLbl="fgAcc0" presStyleIdx="2" presStyleCnt="4" custLinFactX="-100000" custLinFactNeighborX="-126981" custLinFactNeighborY="-2851">
        <dgm:presLayoutVars>
          <dgm:chPref val="3"/>
        </dgm:presLayoutVars>
      </dgm:prSet>
      <dgm:spPr/>
    </dgm:pt>
    <dgm:pt modelId="{02702B18-09A0-4C0E-B34A-5E982C42FABE}" type="pres">
      <dgm:prSet presAssocID="{59837E79-AD51-43A6-9B5E-D6DE7F38089B}" presName="hierChild2" presStyleCnt="0"/>
      <dgm:spPr/>
    </dgm:pt>
    <dgm:pt modelId="{1100A7FA-9A2F-4D7A-87B0-B6A99C837F1C}" type="pres">
      <dgm:prSet presAssocID="{CE20B529-4447-4B70-A902-BAA1FADD3955}" presName="hierRoot1" presStyleCnt="0"/>
      <dgm:spPr/>
    </dgm:pt>
    <dgm:pt modelId="{60DA60F0-C7DA-4259-9313-845D5BC8A6A2}" type="pres">
      <dgm:prSet presAssocID="{CE20B529-4447-4B70-A902-BAA1FADD3955}" presName="composite" presStyleCnt="0"/>
      <dgm:spPr/>
    </dgm:pt>
    <dgm:pt modelId="{55221EB1-0631-4AEE-9829-BC29AE6035D9}" type="pres">
      <dgm:prSet presAssocID="{CE20B529-4447-4B70-A902-BAA1FADD3955}" presName="background" presStyleLbl="node0" presStyleIdx="3" presStyleCnt="4"/>
      <dgm:spPr/>
    </dgm:pt>
    <dgm:pt modelId="{14D97320-2405-4783-9E18-F1472146C30A}" type="pres">
      <dgm:prSet presAssocID="{CE20B529-4447-4B70-A902-BAA1FADD3955}" presName="text" presStyleLbl="fgAcc0" presStyleIdx="3" presStyleCnt="4" custLinFactNeighborX="-24937" custLinFactNeighborY="-785">
        <dgm:presLayoutVars>
          <dgm:chPref val="3"/>
        </dgm:presLayoutVars>
      </dgm:prSet>
      <dgm:spPr/>
    </dgm:pt>
    <dgm:pt modelId="{A46FC418-BF76-4D48-8ABE-B3FBA928B05C}" type="pres">
      <dgm:prSet presAssocID="{CE20B529-4447-4B70-A902-BAA1FADD3955}" presName="hierChild2" presStyleCnt="0"/>
      <dgm:spPr/>
    </dgm:pt>
  </dgm:ptLst>
  <dgm:cxnLst>
    <dgm:cxn modelId="{6FB5AC16-3597-4D4D-A7F6-5B5A6D1F6C22}" srcId="{90A30B7D-B36F-4D7A-B9E7-2DBC9E947905}" destId="{494CC69C-4D35-41D0-A775-173CE7C98CAB}" srcOrd="1" destOrd="0" parTransId="{2712A10D-DE2B-438C-9322-8A19BDD838DD}" sibTransId="{B1C822C4-DFFC-43AD-B87D-E500E17CD5A4}"/>
    <dgm:cxn modelId="{1BC37827-C7C8-4B62-B1CE-DC3046D9FF9A}" type="presOf" srcId="{59837E79-AD51-43A6-9B5E-D6DE7F38089B}" destId="{FFECB6BE-AB84-414F-82DB-E753171098B5}" srcOrd="0" destOrd="0" presId="urn:microsoft.com/office/officeart/2005/8/layout/hierarchy1"/>
    <dgm:cxn modelId="{62D28A62-CA08-428E-8652-66E213DCAD54}" srcId="{90A30B7D-B36F-4D7A-B9E7-2DBC9E947905}" destId="{CE20B529-4447-4B70-A902-BAA1FADD3955}" srcOrd="3" destOrd="0" parTransId="{8880923F-21ED-4BD9-A995-26AB7EFAD99E}" sibTransId="{8F1F86D5-2472-48E0-97E2-C724FE2ED8AC}"/>
    <dgm:cxn modelId="{102B7C82-3C7D-43BC-9D29-2EE33AAB2B43}" srcId="{90A30B7D-B36F-4D7A-B9E7-2DBC9E947905}" destId="{F2B9E5E4-E44A-40D8-8EF8-E7C5FA9F7E11}" srcOrd="0" destOrd="0" parTransId="{34FEFF95-B282-44EA-8940-9C40D52FEC49}" sibTransId="{E8C01706-6C65-4422-8430-ED36D5B1A079}"/>
    <dgm:cxn modelId="{8EE298A9-4539-4E4C-941E-F62EDED611BF}" type="presOf" srcId="{494CC69C-4D35-41D0-A775-173CE7C98CAB}" destId="{DF38AC11-A634-4B1E-8A30-F3AADE12C627}" srcOrd="0" destOrd="0" presId="urn:microsoft.com/office/officeart/2005/8/layout/hierarchy1"/>
    <dgm:cxn modelId="{C20D31AE-888B-422A-A611-3D3705CF5EAF}" type="presOf" srcId="{90A30B7D-B36F-4D7A-B9E7-2DBC9E947905}" destId="{33BD79F2-39BA-45D5-B72B-43797D6DC456}" srcOrd="0" destOrd="0" presId="urn:microsoft.com/office/officeart/2005/8/layout/hierarchy1"/>
    <dgm:cxn modelId="{36B245C2-2B23-4403-B236-A3EF5037B39D}" type="presOf" srcId="{CE20B529-4447-4B70-A902-BAA1FADD3955}" destId="{14D97320-2405-4783-9E18-F1472146C30A}" srcOrd="0" destOrd="0" presId="urn:microsoft.com/office/officeart/2005/8/layout/hierarchy1"/>
    <dgm:cxn modelId="{AA2AFBD1-E64C-4322-88EA-295AAD061189}" srcId="{90A30B7D-B36F-4D7A-B9E7-2DBC9E947905}" destId="{59837E79-AD51-43A6-9B5E-D6DE7F38089B}" srcOrd="2" destOrd="0" parTransId="{7AAA36DD-EE8E-44F0-AA5A-A0FBA24400AD}" sibTransId="{28425555-D10E-47FC-B4DE-D74063B1A48D}"/>
    <dgm:cxn modelId="{3ED57BDF-2A27-493B-A557-D3ACEA655EE0}" type="presOf" srcId="{F2B9E5E4-E44A-40D8-8EF8-E7C5FA9F7E11}" destId="{BBB9D561-2E5F-4798-AA11-E7F9890EDDCD}" srcOrd="0" destOrd="0" presId="urn:microsoft.com/office/officeart/2005/8/layout/hierarchy1"/>
    <dgm:cxn modelId="{6D6D7BF1-26E8-42B4-83FA-9D8A293A6F9A}" type="presParOf" srcId="{33BD79F2-39BA-45D5-B72B-43797D6DC456}" destId="{63138D18-D3C2-49EE-AF14-67464F88A827}" srcOrd="0" destOrd="0" presId="urn:microsoft.com/office/officeart/2005/8/layout/hierarchy1"/>
    <dgm:cxn modelId="{52B3D36B-B391-4FA9-8FF2-B1466B044FCA}" type="presParOf" srcId="{63138D18-D3C2-49EE-AF14-67464F88A827}" destId="{24D0D0E7-2D2B-4758-9793-36A2D403E185}" srcOrd="0" destOrd="0" presId="urn:microsoft.com/office/officeart/2005/8/layout/hierarchy1"/>
    <dgm:cxn modelId="{99F44A5F-A029-4836-B1BA-3EF7062BBACF}" type="presParOf" srcId="{24D0D0E7-2D2B-4758-9793-36A2D403E185}" destId="{B43AA7B4-0241-4ED2-B53F-84AD7D474A63}" srcOrd="0" destOrd="0" presId="urn:microsoft.com/office/officeart/2005/8/layout/hierarchy1"/>
    <dgm:cxn modelId="{C9E0337E-2B0C-464B-AC9A-B4BD6AF0814D}" type="presParOf" srcId="{24D0D0E7-2D2B-4758-9793-36A2D403E185}" destId="{BBB9D561-2E5F-4798-AA11-E7F9890EDDCD}" srcOrd="1" destOrd="0" presId="urn:microsoft.com/office/officeart/2005/8/layout/hierarchy1"/>
    <dgm:cxn modelId="{9FDF7B76-21AE-4129-B72D-6EF67FDBFC75}" type="presParOf" srcId="{63138D18-D3C2-49EE-AF14-67464F88A827}" destId="{A922348F-BF29-409B-B3D7-4213AC7356FA}" srcOrd="1" destOrd="0" presId="urn:microsoft.com/office/officeart/2005/8/layout/hierarchy1"/>
    <dgm:cxn modelId="{3D07F7BF-9ED2-4A50-932F-110BED63738F}" type="presParOf" srcId="{33BD79F2-39BA-45D5-B72B-43797D6DC456}" destId="{E6718FF6-4447-473B-BCFB-AAC52FEAA86F}" srcOrd="1" destOrd="0" presId="urn:microsoft.com/office/officeart/2005/8/layout/hierarchy1"/>
    <dgm:cxn modelId="{B2BBAD68-1D60-4B06-855A-A4EBAEAD4CFD}" type="presParOf" srcId="{E6718FF6-4447-473B-BCFB-AAC52FEAA86F}" destId="{E0E8DA95-7605-4AB8-B90E-279D30078FB1}" srcOrd="0" destOrd="0" presId="urn:microsoft.com/office/officeart/2005/8/layout/hierarchy1"/>
    <dgm:cxn modelId="{83A43226-0CA1-429F-945E-D9D35AA48DE6}" type="presParOf" srcId="{E0E8DA95-7605-4AB8-B90E-279D30078FB1}" destId="{9207B66C-192F-4926-8FE5-FF2CB50EF883}" srcOrd="0" destOrd="0" presId="urn:microsoft.com/office/officeart/2005/8/layout/hierarchy1"/>
    <dgm:cxn modelId="{437A493E-94A7-41D4-BAD9-24BFFDBF6949}" type="presParOf" srcId="{E0E8DA95-7605-4AB8-B90E-279D30078FB1}" destId="{DF38AC11-A634-4B1E-8A30-F3AADE12C627}" srcOrd="1" destOrd="0" presId="urn:microsoft.com/office/officeart/2005/8/layout/hierarchy1"/>
    <dgm:cxn modelId="{361F6238-9F8B-4BD0-9715-CD944DC40692}" type="presParOf" srcId="{E6718FF6-4447-473B-BCFB-AAC52FEAA86F}" destId="{D6CEFB4E-BE75-4F11-BC8E-380E66C23060}" srcOrd="1" destOrd="0" presId="urn:microsoft.com/office/officeart/2005/8/layout/hierarchy1"/>
    <dgm:cxn modelId="{A5279177-7D59-42F9-87FB-7FCB167A107B}" type="presParOf" srcId="{33BD79F2-39BA-45D5-B72B-43797D6DC456}" destId="{2DB028A7-EFF8-415C-99A4-B4D7D3EC068C}" srcOrd="2" destOrd="0" presId="urn:microsoft.com/office/officeart/2005/8/layout/hierarchy1"/>
    <dgm:cxn modelId="{993DC0CF-53C9-4ABF-831D-B35DE96F6600}" type="presParOf" srcId="{2DB028A7-EFF8-415C-99A4-B4D7D3EC068C}" destId="{FC7ECC2D-3F1B-4285-9B43-E044C5D143C3}" srcOrd="0" destOrd="0" presId="urn:microsoft.com/office/officeart/2005/8/layout/hierarchy1"/>
    <dgm:cxn modelId="{51E490CD-6B9D-4303-808D-8CAC78374B0B}" type="presParOf" srcId="{FC7ECC2D-3F1B-4285-9B43-E044C5D143C3}" destId="{8D5FF813-AF69-4C8B-AC8E-F5734ABFB2E4}" srcOrd="0" destOrd="0" presId="urn:microsoft.com/office/officeart/2005/8/layout/hierarchy1"/>
    <dgm:cxn modelId="{B6BBE2E2-B571-453D-8A6B-7C28F3224154}" type="presParOf" srcId="{FC7ECC2D-3F1B-4285-9B43-E044C5D143C3}" destId="{FFECB6BE-AB84-414F-82DB-E753171098B5}" srcOrd="1" destOrd="0" presId="urn:microsoft.com/office/officeart/2005/8/layout/hierarchy1"/>
    <dgm:cxn modelId="{FD773BF9-A257-4A47-A713-6D66392E10F1}" type="presParOf" srcId="{2DB028A7-EFF8-415C-99A4-B4D7D3EC068C}" destId="{02702B18-09A0-4C0E-B34A-5E982C42FABE}" srcOrd="1" destOrd="0" presId="urn:microsoft.com/office/officeart/2005/8/layout/hierarchy1"/>
    <dgm:cxn modelId="{A4D5EDD6-28BC-46CE-A885-CD851F12F44E}" type="presParOf" srcId="{33BD79F2-39BA-45D5-B72B-43797D6DC456}" destId="{1100A7FA-9A2F-4D7A-87B0-B6A99C837F1C}" srcOrd="3" destOrd="0" presId="urn:microsoft.com/office/officeart/2005/8/layout/hierarchy1"/>
    <dgm:cxn modelId="{3F1B2F2E-2779-4FB6-ABEF-EAF9B2BBC738}" type="presParOf" srcId="{1100A7FA-9A2F-4D7A-87B0-B6A99C837F1C}" destId="{60DA60F0-C7DA-4259-9313-845D5BC8A6A2}" srcOrd="0" destOrd="0" presId="urn:microsoft.com/office/officeart/2005/8/layout/hierarchy1"/>
    <dgm:cxn modelId="{AB78B8E4-53E9-4978-B7D9-2393367E6C10}" type="presParOf" srcId="{60DA60F0-C7DA-4259-9313-845D5BC8A6A2}" destId="{55221EB1-0631-4AEE-9829-BC29AE6035D9}" srcOrd="0" destOrd="0" presId="urn:microsoft.com/office/officeart/2005/8/layout/hierarchy1"/>
    <dgm:cxn modelId="{8F7EDFDC-21BE-4D65-BA70-8C95748EDD8D}" type="presParOf" srcId="{60DA60F0-C7DA-4259-9313-845D5BC8A6A2}" destId="{14D97320-2405-4783-9E18-F1472146C30A}" srcOrd="1" destOrd="0" presId="urn:microsoft.com/office/officeart/2005/8/layout/hierarchy1"/>
    <dgm:cxn modelId="{A7CA3852-81FE-45D0-BFCD-79D074189156}" type="presParOf" srcId="{1100A7FA-9A2F-4D7A-87B0-B6A99C837F1C}" destId="{A46FC418-BF76-4D48-8ABE-B3FBA928B05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9DB721-3087-4738-82AE-2423E5201FBA}"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87058775-D38C-4CB1-BC37-D7D4C94E52D6}">
      <dgm:prSet/>
      <dgm:spPr/>
      <dgm:t>
        <a:bodyPr/>
        <a:lstStyle/>
        <a:p>
          <a:r>
            <a:rPr lang="en-US" baseline="0" dirty="0"/>
            <a:t>Worker Classification </a:t>
          </a:r>
          <a:endParaRPr lang="en-US" dirty="0"/>
        </a:p>
      </dgm:t>
    </dgm:pt>
    <dgm:pt modelId="{1BCB7DFF-4C04-4B62-9484-E0C4CE547495}" type="parTrans" cxnId="{5402C9F0-B20A-4D0E-B8B8-93EDCDB3BC46}">
      <dgm:prSet/>
      <dgm:spPr/>
      <dgm:t>
        <a:bodyPr/>
        <a:lstStyle/>
        <a:p>
          <a:endParaRPr lang="en-US"/>
        </a:p>
      </dgm:t>
    </dgm:pt>
    <dgm:pt modelId="{2FA09567-EC6C-44C9-93E6-8E2A2AAEDC67}" type="sibTrans" cxnId="{5402C9F0-B20A-4D0E-B8B8-93EDCDB3BC46}">
      <dgm:prSet/>
      <dgm:spPr/>
      <dgm:t>
        <a:bodyPr/>
        <a:lstStyle/>
        <a:p>
          <a:endParaRPr lang="en-US"/>
        </a:p>
      </dgm:t>
    </dgm:pt>
    <dgm:pt modelId="{FEC68C06-023F-455D-95F9-5B3886941638}">
      <dgm:prSet/>
      <dgm:spPr/>
      <dgm:t>
        <a:bodyPr/>
        <a:lstStyle/>
        <a:p>
          <a:r>
            <a:rPr lang="en-US" baseline="0" dirty="0"/>
            <a:t>Compensation Practices </a:t>
          </a:r>
          <a:endParaRPr lang="en-US" dirty="0"/>
        </a:p>
      </dgm:t>
    </dgm:pt>
    <dgm:pt modelId="{9F7F5635-B299-4888-BDBE-7932A2015201}" type="parTrans" cxnId="{97A06C4A-11CB-4EB1-8DA1-D2136C9423B8}">
      <dgm:prSet/>
      <dgm:spPr/>
      <dgm:t>
        <a:bodyPr/>
        <a:lstStyle/>
        <a:p>
          <a:endParaRPr lang="en-US"/>
        </a:p>
      </dgm:t>
    </dgm:pt>
    <dgm:pt modelId="{1CC9B66C-CA43-4322-B953-E8C0DD713707}" type="sibTrans" cxnId="{97A06C4A-11CB-4EB1-8DA1-D2136C9423B8}">
      <dgm:prSet/>
      <dgm:spPr/>
      <dgm:t>
        <a:bodyPr/>
        <a:lstStyle/>
        <a:p>
          <a:endParaRPr lang="en-US"/>
        </a:p>
      </dgm:t>
    </dgm:pt>
    <dgm:pt modelId="{0C9F680B-81C5-428F-873A-BB07A7F46177}">
      <dgm:prSet/>
      <dgm:spPr/>
      <dgm:t>
        <a:bodyPr/>
        <a:lstStyle/>
        <a:p>
          <a:r>
            <a:rPr lang="en-US" baseline="0" dirty="0"/>
            <a:t>Compensable Time</a:t>
          </a:r>
          <a:endParaRPr lang="en-US" dirty="0"/>
        </a:p>
      </dgm:t>
    </dgm:pt>
    <dgm:pt modelId="{B0A07F8B-8207-4867-955F-7D10CD17331E}" type="parTrans" cxnId="{FB6A8850-7EC3-41C0-B096-7E7A710E07FA}">
      <dgm:prSet/>
      <dgm:spPr/>
      <dgm:t>
        <a:bodyPr/>
        <a:lstStyle/>
        <a:p>
          <a:endParaRPr lang="en-US"/>
        </a:p>
      </dgm:t>
    </dgm:pt>
    <dgm:pt modelId="{1B108171-B59B-4096-985D-72B40FC0CC80}" type="sibTrans" cxnId="{FB6A8850-7EC3-41C0-B096-7E7A710E07FA}">
      <dgm:prSet/>
      <dgm:spPr/>
      <dgm:t>
        <a:bodyPr/>
        <a:lstStyle/>
        <a:p>
          <a:endParaRPr lang="en-US"/>
        </a:p>
      </dgm:t>
    </dgm:pt>
    <dgm:pt modelId="{CDE51B14-EF12-401E-B87C-9A02A9838285}" type="pres">
      <dgm:prSet presAssocID="{A99DB721-3087-4738-82AE-2423E5201FBA}" presName="Name0" presStyleCnt="0">
        <dgm:presLayoutVars>
          <dgm:dir/>
          <dgm:animLvl val="lvl"/>
          <dgm:resizeHandles val="exact"/>
        </dgm:presLayoutVars>
      </dgm:prSet>
      <dgm:spPr/>
    </dgm:pt>
    <dgm:pt modelId="{3165B5B8-5626-4085-9A46-87181290FC91}" type="pres">
      <dgm:prSet presAssocID="{87058775-D38C-4CB1-BC37-D7D4C94E52D6}" presName="linNode" presStyleCnt="0"/>
      <dgm:spPr/>
    </dgm:pt>
    <dgm:pt modelId="{58BA0F61-43A9-460D-A567-F6AE3304F39F}" type="pres">
      <dgm:prSet presAssocID="{87058775-D38C-4CB1-BC37-D7D4C94E52D6}" presName="parentText" presStyleLbl="node1" presStyleIdx="0" presStyleCnt="3">
        <dgm:presLayoutVars>
          <dgm:chMax val="1"/>
          <dgm:bulletEnabled val="1"/>
        </dgm:presLayoutVars>
      </dgm:prSet>
      <dgm:spPr/>
    </dgm:pt>
    <dgm:pt modelId="{4BF79F31-A836-4FB1-8310-DC1F4299C956}" type="pres">
      <dgm:prSet presAssocID="{2FA09567-EC6C-44C9-93E6-8E2A2AAEDC67}" presName="sp" presStyleCnt="0"/>
      <dgm:spPr/>
    </dgm:pt>
    <dgm:pt modelId="{191236F5-570D-48B6-B8AB-E30BAE3CEF8D}" type="pres">
      <dgm:prSet presAssocID="{FEC68C06-023F-455D-95F9-5B3886941638}" presName="linNode" presStyleCnt="0"/>
      <dgm:spPr/>
    </dgm:pt>
    <dgm:pt modelId="{356D8DFA-F8F1-439D-8109-B4C737096A1D}" type="pres">
      <dgm:prSet presAssocID="{FEC68C06-023F-455D-95F9-5B3886941638}" presName="parentText" presStyleLbl="node1" presStyleIdx="1" presStyleCnt="3">
        <dgm:presLayoutVars>
          <dgm:chMax val="1"/>
          <dgm:bulletEnabled val="1"/>
        </dgm:presLayoutVars>
      </dgm:prSet>
      <dgm:spPr/>
    </dgm:pt>
    <dgm:pt modelId="{ADBA043A-3508-4C6C-8BB1-AB6321742877}" type="pres">
      <dgm:prSet presAssocID="{1CC9B66C-CA43-4322-B953-E8C0DD713707}" presName="sp" presStyleCnt="0"/>
      <dgm:spPr/>
    </dgm:pt>
    <dgm:pt modelId="{7D33CCD2-433D-4C86-8472-71473186F898}" type="pres">
      <dgm:prSet presAssocID="{0C9F680B-81C5-428F-873A-BB07A7F46177}" presName="linNode" presStyleCnt="0"/>
      <dgm:spPr/>
    </dgm:pt>
    <dgm:pt modelId="{5BA11076-982B-46DD-8807-4E5835758456}" type="pres">
      <dgm:prSet presAssocID="{0C9F680B-81C5-428F-873A-BB07A7F46177}" presName="parentText" presStyleLbl="node1" presStyleIdx="2" presStyleCnt="3">
        <dgm:presLayoutVars>
          <dgm:chMax val="1"/>
          <dgm:bulletEnabled val="1"/>
        </dgm:presLayoutVars>
      </dgm:prSet>
      <dgm:spPr/>
    </dgm:pt>
  </dgm:ptLst>
  <dgm:cxnLst>
    <dgm:cxn modelId="{EDD58611-2790-4737-A5A9-E9E3E606F3DB}" type="presOf" srcId="{0C9F680B-81C5-428F-873A-BB07A7F46177}" destId="{5BA11076-982B-46DD-8807-4E5835758456}" srcOrd="0" destOrd="0" presId="urn:microsoft.com/office/officeart/2005/8/layout/vList5"/>
    <dgm:cxn modelId="{DFF4DE1D-13C0-4CF9-80D2-88A4925C2D40}" type="presOf" srcId="{FEC68C06-023F-455D-95F9-5B3886941638}" destId="{356D8DFA-F8F1-439D-8109-B4C737096A1D}" srcOrd="0" destOrd="0" presId="urn:microsoft.com/office/officeart/2005/8/layout/vList5"/>
    <dgm:cxn modelId="{EB5D4B49-4FD7-435E-B0DE-59F30D99AAC6}" type="presOf" srcId="{87058775-D38C-4CB1-BC37-D7D4C94E52D6}" destId="{58BA0F61-43A9-460D-A567-F6AE3304F39F}" srcOrd="0" destOrd="0" presId="urn:microsoft.com/office/officeart/2005/8/layout/vList5"/>
    <dgm:cxn modelId="{97A06C4A-11CB-4EB1-8DA1-D2136C9423B8}" srcId="{A99DB721-3087-4738-82AE-2423E5201FBA}" destId="{FEC68C06-023F-455D-95F9-5B3886941638}" srcOrd="1" destOrd="0" parTransId="{9F7F5635-B299-4888-BDBE-7932A2015201}" sibTransId="{1CC9B66C-CA43-4322-B953-E8C0DD713707}"/>
    <dgm:cxn modelId="{FB6A8850-7EC3-41C0-B096-7E7A710E07FA}" srcId="{A99DB721-3087-4738-82AE-2423E5201FBA}" destId="{0C9F680B-81C5-428F-873A-BB07A7F46177}" srcOrd="2" destOrd="0" parTransId="{B0A07F8B-8207-4867-955F-7D10CD17331E}" sibTransId="{1B108171-B59B-4096-985D-72B40FC0CC80}"/>
    <dgm:cxn modelId="{B1FCCDDF-3FF3-4DBF-8DAE-A5E52BE7E527}" type="presOf" srcId="{A99DB721-3087-4738-82AE-2423E5201FBA}" destId="{CDE51B14-EF12-401E-B87C-9A02A9838285}" srcOrd="0" destOrd="0" presId="urn:microsoft.com/office/officeart/2005/8/layout/vList5"/>
    <dgm:cxn modelId="{5402C9F0-B20A-4D0E-B8B8-93EDCDB3BC46}" srcId="{A99DB721-3087-4738-82AE-2423E5201FBA}" destId="{87058775-D38C-4CB1-BC37-D7D4C94E52D6}" srcOrd="0" destOrd="0" parTransId="{1BCB7DFF-4C04-4B62-9484-E0C4CE547495}" sibTransId="{2FA09567-EC6C-44C9-93E6-8E2A2AAEDC67}"/>
    <dgm:cxn modelId="{C5E184DA-3B50-4470-9006-3AAF61573C57}" type="presParOf" srcId="{CDE51B14-EF12-401E-B87C-9A02A9838285}" destId="{3165B5B8-5626-4085-9A46-87181290FC91}" srcOrd="0" destOrd="0" presId="urn:microsoft.com/office/officeart/2005/8/layout/vList5"/>
    <dgm:cxn modelId="{F2F06379-BFB4-4402-B51B-D1D6875F7780}" type="presParOf" srcId="{3165B5B8-5626-4085-9A46-87181290FC91}" destId="{58BA0F61-43A9-460D-A567-F6AE3304F39F}" srcOrd="0" destOrd="0" presId="urn:microsoft.com/office/officeart/2005/8/layout/vList5"/>
    <dgm:cxn modelId="{8672BC8B-2A71-4409-B37C-F981AFE9304E}" type="presParOf" srcId="{CDE51B14-EF12-401E-B87C-9A02A9838285}" destId="{4BF79F31-A836-4FB1-8310-DC1F4299C956}" srcOrd="1" destOrd="0" presId="urn:microsoft.com/office/officeart/2005/8/layout/vList5"/>
    <dgm:cxn modelId="{D2A2E445-5A8E-4C4B-ACE7-1DAF5BFF6CA6}" type="presParOf" srcId="{CDE51B14-EF12-401E-B87C-9A02A9838285}" destId="{191236F5-570D-48B6-B8AB-E30BAE3CEF8D}" srcOrd="2" destOrd="0" presId="urn:microsoft.com/office/officeart/2005/8/layout/vList5"/>
    <dgm:cxn modelId="{699ED870-830E-40BF-9DBD-CA84ED2E545A}" type="presParOf" srcId="{191236F5-570D-48B6-B8AB-E30BAE3CEF8D}" destId="{356D8DFA-F8F1-439D-8109-B4C737096A1D}" srcOrd="0" destOrd="0" presId="urn:microsoft.com/office/officeart/2005/8/layout/vList5"/>
    <dgm:cxn modelId="{2E931B25-1191-46DE-BD44-152A75CC9819}" type="presParOf" srcId="{CDE51B14-EF12-401E-B87C-9A02A9838285}" destId="{ADBA043A-3508-4C6C-8BB1-AB6321742877}" srcOrd="3" destOrd="0" presId="urn:microsoft.com/office/officeart/2005/8/layout/vList5"/>
    <dgm:cxn modelId="{F2F52D7E-1992-4AFB-BF4B-972AF984A912}" type="presParOf" srcId="{CDE51B14-EF12-401E-B87C-9A02A9838285}" destId="{7D33CCD2-433D-4C86-8472-71473186F898}" srcOrd="4" destOrd="0" presId="urn:microsoft.com/office/officeart/2005/8/layout/vList5"/>
    <dgm:cxn modelId="{12E812BD-9864-473B-914D-C0DDD9CF24E4}" type="presParOf" srcId="{7D33CCD2-433D-4C86-8472-71473186F898}" destId="{5BA11076-982B-46DD-8807-4E5835758456}"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6D0E2EA-EEDB-4EE9-8565-6A9CDEA9786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75B7F4B1-1270-4F4B-93A1-B79EDF1BCE93}">
      <dgm:prSet/>
      <dgm:spPr/>
      <dgm:t>
        <a:bodyPr/>
        <a:lstStyle/>
        <a:p>
          <a:pPr>
            <a:lnSpc>
              <a:spcPct val="100000"/>
            </a:lnSpc>
            <a:defRPr cap="all"/>
          </a:pPr>
          <a:r>
            <a:rPr lang="en-US" dirty="0"/>
            <a:t>Independent Contractors</a:t>
          </a:r>
        </a:p>
      </dgm:t>
    </dgm:pt>
    <dgm:pt modelId="{DD2351E9-A0C4-445C-87C8-80C6A93D8CCE}" type="parTrans" cxnId="{7219EE8E-53CD-40FE-AA76-DCB4C07D441E}">
      <dgm:prSet/>
      <dgm:spPr/>
      <dgm:t>
        <a:bodyPr/>
        <a:lstStyle/>
        <a:p>
          <a:endParaRPr lang="en-US"/>
        </a:p>
      </dgm:t>
    </dgm:pt>
    <dgm:pt modelId="{674156B4-2F99-48C0-B863-4B878B5E9D23}" type="sibTrans" cxnId="{7219EE8E-53CD-40FE-AA76-DCB4C07D441E}">
      <dgm:prSet/>
      <dgm:spPr/>
      <dgm:t>
        <a:bodyPr/>
        <a:lstStyle/>
        <a:p>
          <a:endParaRPr lang="en-US"/>
        </a:p>
      </dgm:t>
    </dgm:pt>
    <dgm:pt modelId="{F1736301-D1E2-486B-8DB9-76208B57DAF7}">
      <dgm:prSet/>
      <dgm:spPr/>
      <dgm:t>
        <a:bodyPr/>
        <a:lstStyle/>
        <a:p>
          <a:pPr>
            <a:lnSpc>
              <a:spcPct val="100000"/>
            </a:lnSpc>
            <a:defRPr cap="all"/>
          </a:pPr>
          <a:r>
            <a:rPr lang="en-US" dirty="0"/>
            <a:t>Volunteers</a:t>
          </a:r>
        </a:p>
      </dgm:t>
    </dgm:pt>
    <dgm:pt modelId="{D3CA844C-B2DD-4AF4-9BA4-56DE330040A1}" type="parTrans" cxnId="{5095DC0E-B86C-4073-ACAF-562D03889731}">
      <dgm:prSet/>
      <dgm:spPr/>
      <dgm:t>
        <a:bodyPr/>
        <a:lstStyle/>
        <a:p>
          <a:endParaRPr lang="en-US"/>
        </a:p>
      </dgm:t>
    </dgm:pt>
    <dgm:pt modelId="{2019DA03-76DF-4520-BA52-4398CCF4057D}" type="sibTrans" cxnId="{5095DC0E-B86C-4073-ACAF-562D03889731}">
      <dgm:prSet/>
      <dgm:spPr/>
      <dgm:t>
        <a:bodyPr/>
        <a:lstStyle/>
        <a:p>
          <a:endParaRPr lang="en-US"/>
        </a:p>
      </dgm:t>
    </dgm:pt>
    <dgm:pt modelId="{1FCCBD10-C55A-41BA-A1CF-CDC6D244B31D}">
      <dgm:prSet/>
      <dgm:spPr/>
      <dgm:t>
        <a:bodyPr/>
        <a:lstStyle/>
        <a:p>
          <a:r>
            <a:rPr lang="en-US" dirty="0"/>
            <a:t>STUDENT</a:t>
          </a:r>
        </a:p>
        <a:p>
          <a:r>
            <a:rPr lang="en-US" dirty="0"/>
            <a:t>WORKERS</a:t>
          </a:r>
        </a:p>
      </dgm:t>
    </dgm:pt>
    <dgm:pt modelId="{89A72A78-6171-4082-956C-BD67D55D87C7}" type="parTrans" cxnId="{5408126E-41C3-476A-8A51-89EBE022E955}">
      <dgm:prSet/>
      <dgm:spPr/>
    </dgm:pt>
    <dgm:pt modelId="{F5DD4CAE-FCF4-4435-B27F-A0110396ADD3}" type="sibTrans" cxnId="{5408126E-41C3-476A-8A51-89EBE022E955}">
      <dgm:prSet/>
      <dgm:spPr/>
    </dgm:pt>
    <dgm:pt modelId="{916BF3BD-C9A9-4167-A9E8-38828D0E6F32}" type="pres">
      <dgm:prSet presAssocID="{76D0E2EA-EEDB-4EE9-8565-6A9CDEA97867}" presName="hierChild1" presStyleCnt="0">
        <dgm:presLayoutVars>
          <dgm:chPref val="1"/>
          <dgm:dir/>
          <dgm:animOne val="branch"/>
          <dgm:animLvl val="lvl"/>
          <dgm:resizeHandles/>
        </dgm:presLayoutVars>
      </dgm:prSet>
      <dgm:spPr/>
    </dgm:pt>
    <dgm:pt modelId="{8194108D-B554-4192-9B5C-4E03C5829B95}" type="pres">
      <dgm:prSet presAssocID="{75B7F4B1-1270-4F4B-93A1-B79EDF1BCE93}" presName="hierRoot1" presStyleCnt="0"/>
      <dgm:spPr/>
    </dgm:pt>
    <dgm:pt modelId="{00480F3C-875B-4627-B26F-51EB64B3E784}" type="pres">
      <dgm:prSet presAssocID="{75B7F4B1-1270-4F4B-93A1-B79EDF1BCE93}" presName="composite" presStyleCnt="0"/>
      <dgm:spPr/>
    </dgm:pt>
    <dgm:pt modelId="{06FB4A13-56E2-4DCC-AD5D-DE68EC4C21A2}" type="pres">
      <dgm:prSet presAssocID="{75B7F4B1-1270-4F4B-93A1-B79EDF1BCE93}" presName="background" presStyleLbl="node0" presStyleIdx="0" presStyleCnt="3"/>
      <dgm:spPr/>
    </dgm:pt>
    <dgm:pt modelId="{E4E1ACF6-8D76-4125-9BC2-A20CE9386FBB}" type="pres">
      <dgm:prSet presAssocID="{75B7F4B1-1270-4F4B-93A1-B79EDF1BCE93}" presName="text" presStyleLbl="fgAcc0" presStyleIdx="0" presStyleCnt="3">
        <dgm:presLayoutVars>
          <dgm:chPref val="3"/>
        </dgm:presLayoutVars>
      </dgm:prSet>
      <dgm:spPr/>
    </dgm:pt>
    <dgm:pt modelId="{C9681FC0-6C3E-49DD-B1BC-DDC6E655399C}" type="pres">
      <dgm:prSet presAssocID="{75B7F4B1-1270-4F4B-93A1-B79EDF1BCE93}" presName="hierChild2" presStyleCnt="0"/>
      <dgm:spPr/>
    </dgm:pt>
    <dgm:pt modelId="{38D1EA1F-B299-4C12-B0C0-FD203725C9A7}" type="pres">
      <dgm:prSet presAssocID="{F1736301-D1E2-486B-8DB9-76208B57DAF7}" presName="hierRoot1" presStyleCnt="0"/>
      <dgm:spPr/>
    </dgm:pt>
    <dgm:pt modelId="{48BC3E39-DFDF-43A7-90BD-44E0D6F654C3}" type="pres">
      <dgm:prSet presAssocID="{F1736301-D1E2-486B-8DB9-76208B57DAF7}" presName="composite" presStyleCnt="0"/>
      <dgm:spPr/>
    </dgm:pt>
    <dgm:pt modelId="{5D151D16-B26F-4A77-B957-35E075A758D1}" type="pres">
      <dgm:prSet presAssocID="{F1736301-D1E2-486B-8DB9-76208B57DAF7}" presName="background" presStyleLbl="node0" presStyleIdx="1" presStyleCnt="3"/>
      <dgm:spPr/>
    </dgm:pt>
    <dgm:pt modelId="{50494D72-F022-404A-8A69-048DCD4AA9E7}" type="pres">
      <dgm:prSet presAssocID="{F1736301-D1E2-486B-8DB9-76208B57DAF7}" presName="text" presStyleLbl="fgAcc0" presStyleIdx="1" presStyleCnt="3">
        <dgm:presLayoutVars>
          <dgm:chPref val="3"/>
        </dgm:presLayoutVars>
      </dgm:prSet>
      <dgm:spPr/>
    </dgm:pt>
    <dgm:pt modelId="{FA5F769C-B22F-4593-923B-EEC052EC8D83}" type="pres">
      <dgm:prSet presAssocID="{F1736301-D1E2-486B-8DB9-76208B57DAF7}" presName="hierChild2" presStyleCnt="0"/>
      <dgm:spPr/>
    </dgm:pt>
    <dgm:pt modelId="{7D67BB1F-DF60-4FDE-A554-07001420CCB4}" type="pres">
      <dgm:prSet presAssocID="{1FCCBD10-C55A-41BA-A1CF-CDC6D244B31D}" presName="hierRoot1" presStyleCnt="0"/>
      <dgm:spPr/>
    </dgm:pt>
    <dgm:pt modelId="{C2BECA49-CB7D-4AED-A415-902CCF416D42}" type="pres">
      <dgm:prSet presAssocID="{1FCCBD10-C55A-41BA-A1CF-CDC6D244B31D}" presName="composite" presStyleCnt="0"/>
      <dgm:spPr/>
    </dgm:pt>
    <dgm:pt modelId="{23481B9D-F731-43FC-B5BC-737F9D350DA5}" type="pres">
      <dgm:prSet presAssocID="{1FCCBD10-C55A-41BA-A1CF-CDC6D244B31D}" presName="background" presStyleLbl="node0" presStyleIdx="2" presStyleCnt="3"/>
      <dgm:spPr/>
    </dgm:pt>
    <dgm:pt modelId="{5D9F59AE-660D-41D3-B9A3-3B11FA9A9FD1}" type="pres">
      <dgm:prSet presAssocID="{1FCCBD10-C55A-41BA-A1CF-CDC6D244B31D}" presName="text" presStyleLbl="fgAcc0" presStyleIdx="2" presStyleCnt="3">
        <dgm:presLayoutVars>
          <dgm:chPref val="3"/>
        </dgm:presLayoutVars>
      </dgm:prSet>
      <dgm:spPr/>
    </dgm:pt>
    <dgm:pt modelId="{AF150989-CD03-49EC-BE08-54ACCAD63F06}" type="pres">
      <dgm:prSet presAssocID="{1FCCBD10-C55A-41BA-A1CF-CDC6D244B31D}" presName="hierChild2" presStyleCnt="0"/>
      <dgm:spPr/>
    </dgm:pt>
  </dgm:ptLst>
  <dgm:cxnLst>
    <dgm:cxn modelId="{5095DC0E-B86C-4073-ACAF-562D03889731}" srcId="{76D0E2EA-EEDB-4EE9-8565-6A9CDEA97867}" destId="{F1736301-D1E2-486B-8DB9-76208B57DAF7}" srcOrd="1" destOrd="0" parTransId="{D3CA844C-B2DD-4AF4-9BA4-56DE330040A1}" sibTransId="{2019DA03-76DF-4520-BA52-4398CCF4057D}"/>
    <dgm:cxn modelId="{B8716311-A630-47D9-A8A8-1C723224D80C}" type="presOf" srcId="{76D0E2EA-EEDB-4EE9-8565-6A9CDEA97867}" destId="{916BF3BD-C9A9-4167-A9E8-38828D0E6F32}" srcOrd="0" destOrd="0" presId="urn:microsoft.com/office/officeart/2005/8/layout/hierarchy1"/>
    <dgm:cxn modelId="{ADD9092A-5664-4840-AC57-00EACF82C11C}" type="presOf" srcId="{F1736301-D1E2-486B-8DB9-76208B57DAF7}" destId="{50494D72-F022-404A-8A69-048DCD4AA9E7}" srcOrd="0" destOrd="0" presId="urn:microsoft.com/office/officeart/2005/8/layout/hierarchy1"/>
    <dgm:cxn modelId="{5408126E-41C3-476A-8A51-89EBE022E955}" srcId="{76D0E2EA-EEDB-4EE9-8565-6A9CDEA97867}" destId="{1FCCBD10-C55A-41BA-A1CF-CDC6D244B31D}" srcOrd="2" destOrd="0" parTransId="{89A72A78-6171-4082-956C-BD67D55D87C7}" sibTransId="{F5DD4CAE-FCF4-4435-B27F-A0110396ADD3}"/>
    <dgm:cxn modelId="{9121177A-2616-4FBD-9851-FB9E68E7233B}" type="presOf" srcId="{75B7F4B1-1270-4F4B-93A1-B79EDF1BCE93}" destId="{E4E1ACF6-8D76-4125-9BC2-A20CE9386FBB}" srcOrd="0" destOrd="0" presId="urn:microsoft.com/office/officeart/2005/8/layout/hierarchy1"/>
    <dgm:cxn modelId="{7219EE8E-53CD-40FE-AA76-DCB4C07D441E}" srcId="{76D0E2EA-EEDB-4EE9-8565-6A9CDEA97867}" destId="{75B7F4B1-1270-4F4B-93A1-B79EDF1BCE93}" srcOrd="0" destOrd="0" parTransId="{DD2351E9-A0C4-445C-87C8-80C6A93D8CCE}" sibTransId="{674156B4-2F99-48C0-B863-4B878B5E9D23}"/>
    <dgm:cxn modelId="{07D259B6-CDE9-4FAE-AA6A-0B31D38EFD8D}" type="presOf" srcId="{1FCCBD10-C55A-41BA-A1CF-CDC6D244B31D}" destId="{5D9F59AE-660D-41D3-B9A3-3B11FA9A9FD1}" srcOrd="0" destOrd="0" presId="urn:microsoft.com/office/officeart/2005/8/layout/hierarchy1"/>
    <dgm:cxn modelId="{B62325F1-92A4-4200-979F-51816B4192D0}" type="presParOf" srcId="{916BF3BD-C9A9-4167-A9E8-38828D0E6F32}" destId="{8194108D-B554-4192-9B5C-4E03C5829B95}" srcOrd="0" destOrd="0" presId="urn:microsoft.com/office/officeart/2005/8/layout/hierarchy1"/>
    <dgm:cxn modelId="{12C7EB02-1FC1-4405-8086-447B2AC8C624}" type="presParOf" srcId="{8194108D-B554-4192-9B5C-4E03C5829B95}" destId="{00480F3C-875B-4627-B26F-51EB64B3E784}" srcOrd="0" destOrd="0" presId="urn:microsoft.com/office/officeart/2005/8/layout/hierarchy1"/>
    <dgm:cxn modelId="{1DBD9CF0-C826-4EF0-8AC9-522E6263237A}" type="presParOf" srcId="{00480F3C-875B-4627-B26F-51EB64B3E784}" destId="{06FB4A13-56E2-4DCC-AD5D-DE68EC4C21A2}" srcOrd="0" destOrd="0" presId="urn:microsoft.com/office/officeart/2005/8/layout/hierarchy1"/>
    <dgm:cxn modelId="{04F380D9-2AD2-41D1-94C0-CF26AC1F6236}" type="presParOf" srcId="{00480F3C-875B-4627-B26F-51EB64B3E784}" destId="{E4E1ACF6-8D76-4125-9BC2-A20CE9386FBB}" srcOrd="1" destOrd="0" presId="urn:microsoft.com/office/officeart/2005/8/layout/hierarchy1"/>
    <dgm:cxn modelId="{B67E13A1-DB79-4249-BB96-C5111EF2ACF4}" type="presParOf" srcId="{8194108D-B554-4192-9B5C-4E03C5829B95}" destId="{C9681FC0-6C3E-49DD-B1BC-DDC6E655399C}" srcOrd="1" destOrd="0" presId="urn:microsoft.com/office/officeart/2005/8/layout/hierarchy1"/>
    <dgm:cxn modelId="{063B1547-E07A-4C84-9EBA-789C07CD4057}" type="presParOf" srcId="{916BF3BD-C9A9-4167-A9E8-38828D0E6F32}" destId="{38D1EA1F-B299-4C12-B0C0-FD203725C9A7}" srcOrd="1" destOrd="0" presId="urn:microsoft.com/office/officeart/2005/8/layout/hierarchy1"/>
    <dgm:cxn modelId="{3402D06B-99C9-4A06-9043-6CFAE047237A}" type="presParOf" srcId="{38D1EA1F-B299-4C12-B0C0-FD203725C9A7}" destId="{48BC3E39-DFDF-43A7-90BD-44E0D6F654C3}" srcOrd="0" destOrd="0" presId="urn:microsoft.com/office/officeart/2005/8/layout/hierarchy1"/>
    <dgm:cxn modelId="{1FDF3E24-F4FB-4069-94F5-A5260DAFA630}" type="presParOf" srcId="{48BC3E39-DFDF-43A7-90BD-44E0D6F654C3}" destId="{5D151D16-B26F-4A77-B957-35E075A758D1}" srcOrd="0" destOrd="0" presId="urn:microsoft.com/office/officeart/2005/8/layout/hierarchy1"/>
    <dgm:cxn modelId="{4848BC29-10A7-45BB-A512-6376B6CF0A8E}" type="presParOf" srcId="{48BC3E39-DFDF-43A7-90BD-44E0D6F654C3}" destId="{50494D72-F022-404A-8A69-048DCD4AA9E7}" srcOrd="1" destOrd="0" presId="urn:microsoft.com/office/officeart/2005/8/layout/hierarchy1"/>
    <dgm:cxn modelId="{30224F5A-B031-4B31-8E83-C708D77E58DF}" type="presParOf" srcId="{38D1EA1F-B299-4C12-B0C0-FD203725C9A7}" destId="{FA5F769C-B22F-4593-923B-EEC052EC8D83}" srcOrd="1" destOrd="0" presId="urn:microsoft.com/office/officeart/2005/8/layout/hierarchy1"/>
    <dgm:cxn modelId="{78587A92-718A-4F88-9F42-8F7A908A06AF}" type="presParOf" srcId="{916BF3BD-C9A9-4167-A9E8-38828D0E6F32}" destId="{7D67BB1F-DF60-4FDE-A554-07001420CCB4}" srcOrd="2" destOrd="0" presId="urn:microsoft.com/office/officeart/2005/8/layout/hierarchy1"/>
    <dgm:cxn modelId="{E1BFB47E-160C-4071-9823-79C096C5042A}" type="presParOf" srcId="{7D67BB1F-DF60-4FDE-A554-07001420CCB4}" destId="{C2BECA49-CB7D-4AED-A415-902CCF416D42}" srcOrd="0" destOrd="0" presId="urn:microsoft.com/office/officeart/2005/8/layout/hierarchy1"/>
    <dgm:cxn modelId="{8FB99F28-3C9F-492A-8696-3B4628426B6B}" type="presParOf" srcId="{C2BECA49-CB7D-4AED-A415-902CCF416D42}" destId="{23481B9D-F731-43FC-B5BC-737F9D350DA5}" srcOrd="0" destOrd="0" presId="urn:microsoft.com/office/officeart/2005/8/layout/hierarchy1"/>
    <dgm:cxn modelId="{AB5ED385-3AD0-497B-BE05-ED0D58647640}" type="presParOf" srcId="{C2BECA49-CB7D-4AED-A415-902CCF416D42}" destId="{5D9F59AE-660D-41D3-B9A3-3B11FA9A9FD1}" srcOrd="1" destOrd="0" presId="urn:microsoft.com/office/officeart/2005/8/layout/hierarchy1"/>
    <dgm:cxn modelId="{D7E5CF87-3F5E-418F-99E2-8E95EA4151E8}" type="presParOf" srcId="{7D67BB1F-DF60-4FDE-A554-07001420CCB4}" destId="{AF150989-CD03-49EC-BE08-54ACCAD63F0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731366-6309-4800-A4D4-1396C074349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B246BAEF-EA63-40E7-9DDC-6500A2657C29}">
      <dgm:prSet/>
      <dgm:spPr/>
      <dgm:t>
        <a:bodyPr/>
        <a:lstStyle/>
        <a:p>
          <a:r>
            <a:rPr lang="en-US" baseline="0"/>
            <a:t>Executive Employees</a:t>
          </a:r>
          <a:endParaRPr lang="en-US"/>
        </a:p>
      </dgm:t>
    </dgm:pt>
    <dgm:pt modelId="{96BBBB26-2792-4F0E-BA14-556254E912C6}" type="parTrans" cxnId="{0B8C4616-BB94-45D8-ACC8-7FF5F35F4D4E}">
      <dgm:prSet/>
      <dgm:spPr/>
      <dgm:t>
        <a:bodyPr/>
        <a:lstStyle/>
        <a:p>
          <a:endParaRPr lang="en-US"/>
        </a:p>
      </dgm:t>
    </dgm:pt>
    <dgm:pt modelId="{3A3DABCA-04CC-4FB8-8877-437088037525}" type="sibTrans" cxnId="{0B8C4616-BB94-45D8-ACC8-7FF5F35F4D4E}">
      <dgm:prSet/>
      <dgm:spPr/>
      <dgm:t>
        <a:bodyPr/>
        <a:lstStyle/>
        <a:p>
          <a:endParaRPr lang="en-US"/>
        </a:p>
      </dgm:t>
    </dgm:pt>
    <dgm:pt modelId="{2CE00FD2-D1A9-4561-896F-F51B8FCD378F}">
      <dgm:prSet/>
      <dgm:spPr/>
      <dgm:t>
        <a:bodyPr/>
        <a:lstStyle/>
        <a:p>
          <a:r>
            <a:rPr lang="en-US" baseline="0"/>
            <a:t>Administrative Employees</a:t>
          </a:r>
          <a:endParaRPr lang="en-US"/>
        </a:p>
      </dgm:t>
    </dgm:pt>
    <dgm:pt modelId="{7E586756-E44F-4092-B318-2BA35179538B}" type="parTrans" cxnId="{E0928719-9992-45BE-995F-E3179F1AF24D}">
      <dgm:prSet/>
      <dgm:spPr/>
      <dgm:t>
        <a:bodyPr/>
        <a:lstStyle/>
        <a:p>
          <a:endParaRPr lang="en-US"/>
        </a:p>
      </dgm:t>
    </dgm:pt>
    <dgm:pt modelId="{89C85D4C-6735-4EE5-9797-BAA9D1F4ED12}" type="sibTrans" cxnId="{E0928719-9992-45BE-995F-E3179F1AF24D}">
      <dgm:prSet/>
      <dgm:spPr/>
      <dgm:t>
        <a:bodyPr/>
        <a:lstStyle/>
        <a:p>
          <a:endParaRPr lang="en-US"/>
        </a:p>
      </dgm:t>
    </dgm:pt>
    <dgm:pt modelId="{C9E02668-7F46-4E64-9F7F-907F57CC3CE7}">
      <dgm:prSet/>
      <dgm:spPr/>
      <dgm:t>
        <a:bodyPr/>
        <a:lstStyle/>
        <a:p>
          <a:r>
            <a:rPr lang="en-US" baseline="0"/>
            <a:t>Professional Employees</a:t>
          </a:r>
          <a:endParaRPr lang="en-US"/>
        </a:p>
      </dgm:t>
    </dgm:pt>
    <dgm:pt modelId="{88CDB3EC-5D42-439C-A9A8-29D5C6FF124D}" type="parTrans" cxnId="{9A87C2C7-382A-42EA-97CD-E2F8F761F2C9}">
      <dgm:prSet/>
      <dgm:spPr/>
      <dgm:t>
        <a:bodyPr/>
        <a:lstStyle/>
        <a:p>
          <a:endParaRPr lang="en-US"/>
        </a:p>
      </dgm:t>
    </dgm:pt>
    <dgm:pt modelId="{04C0E71F-77B8-417C-9ED2-F5CE27C6E173}" type="sibTrans" cxnId="{9A87C2C7-382A-42EA-97CD-E2F8F761F2C9}">
      <dgm:prSet/>
      <dgm:spPr/>
      <dgm:t>
        <a:bodyPr/>
        <a:lstStyle/>
        <a:p>
          <a:endParaRPr lang="en-US"/>
        </a:p>
      </dgm:t>
    </dgm:pt>
    <dgm:pt modelId="{D47670C0-F19B-47A4-B827-B3FA6E6E05C5}" type="pres">
      <dgm:prSet presAssocID="{AE731366-6309-4800-A4D4-1396C0743494}" presName="linear" presStyleCnt="0">
        <dgm:presLayoutVars>
          <dgm:animLvl val="lvl"/>
          <dgm:resizeHandles val="exact"/>
        </dgm:presLayoutVars>
      </dgm:prSet>
      <dgm:spPr/>
    </dgm:pt>
    <dgm:pt modelId="{EDFF965C-6D60-43FC-ACC1-DF63DC128E51}" type="pres">
      <dgm:prSet presAssocID="{B246BAEF-EA63-40E7-9DDC-6500A2657C29}" presName="parentText" presStyleLbl="node1" presStyleIdx="0" presStyleCnt="3">
        <dgm:presLayoutVars>
          <dgm:chMax val="0"/>
          <dgm:bulletEnabled val="1"/>
        </dgm:presLayoutVars>
      </dgm:prSet>
      <dgm:spPr/>
    </dgm:pt>
    <dgm:pt modelId="{50CDD40B-FCE1-4365-A254-D50A0C9B5D8E}" type="pres">
      <dgm:prSet presAssocID="{3A3DABCA-04CC-4FB8-8877-437088037525}" presName="spacer" presStyleCnt="0"/>
      <dgm:spPr/>
    </dgm:pt>
    <dgm:pt modelId="{A0765C1C-C56C-42EA-ABA7-6DCA4D6A03C8}" type="pres">
      <dgm:prSet presAssocID="{2CE00FD2-D1A9-4561-896F-F51B8FCD378F}" presName="parentText" presStyleLbl="node1" presStyleIdx="1" presStyleCnt="3">
        <dgm:presLayoutVars>
          <dgm:chMax val="0"/>
          <dgm:bulletEnabled val="1"/>
        </dgm:presLayoutVars>
      </dgm:prSet>
      <dgm:spPr/>
    </dgm:pt>
    <dgm:pt modelId="{45ACD2A9-7148-408E-86FE-A2D8CC3A51AA}" type="pres">
      <dgm:prSet presAssocID="{89C85D4C-6735-4EE5-9797-BAA9D1F4ED12}" presName="spacer" presStyleCnt="0"/>
      <dgm:spPr/>
    </dgm:pt>
    <dgm:pt modelId="{1C8C30B3-195C-40C9-8ED9-53D5DF1C3050}" type="pres">
      <dgm:prSet presAssocID="{C9E02668-7F46-4E64-9F7F-907F57CC3CE7}" presName="parentText" presStyleLbl="node1" presStyleIdx="2" presStyleCnt="3">
        <dgm:presLayoutVars>
          <dgm:chMax val="0"/>
          <dgm:bulletEnabled val="1"/>
        </dgm:presLayoutVars>
      </dgm:prSet>
      <dgm:spPr/>
    </dgm:pt>
  </dgm:ptLst>
  <dgm:cxnLst>
    <dgm:cxn modelId="{61483E00-E62D-4D64-8022-FE0B8B3AFDC0}" type="presOf" srcId="{B246BAEF-EA63-40E7-9DDC-6500A2657C29}" destId="{EDFF965C-6D60-43FC-ACC1-DF63DC128E51}" srcOrd="0" destOrd="0" presId="urn:microsoft.com/office/officeart/2005/8/layout/vList2"/>
    <dgm:cxn modelId="{0B8C4616-BB94-45D8-ACC8-7FF5F35F4D4E}" srcId="{AE731366-6309-4800-A4D4-1396C0743494}" destId="{B246BAEF-EA63-40E7-9DDC-6500A2657C29}" srcOrd="0" destOrd="0" parTransId="{96BBBB26-2792-4F0E-BA14-556254E912C6}" sibTransId="{3A3DABCA-04CC-4FB8-8877-437088037525}"/>
    <dgm:cxn modelId="{E0928719-9992-45BE-995F-E3179F1AF24D}" srcId="{AE731366-6309-4800-A4D4-1396C0743494}" destId="{2CE00FD2-D1A9-4561-896F-F51B8FCD378F}" srcOrd="1" destOrd="0" parTransId="{7E586756-E44F-4092-B318-2BA35179538B}" sibTransId="{89C85D4C-6735-4EE5-9797-BAA9D1F4ED12}"/>
    <dgm:cxn modelId="{7E8B763D-A261-4E1A-93FA-7DDCD9C84D2D}" type="presOf" srcId="{C9E02668-7F46-4E64-9F7F-907F57CC3CE7}" destId="{1C8C30B3-195C-40C9-8ED9-53D5DF1C3050}" srcOrd="0" destOrd="0" presId="urn:microsoft.com/office/officeart/2005/8/layout/vList2"/>
    <dgm:cxn modelId="{CC407887-E35A-4DA2-A1D5-C99C17521286}" type="presOf" srcId="{AE731366-6309-4800-A4D4-1396C0743494}" destId="{D47670C0-F19B-47A4-B827-B3FA6E6E05C5}" srcOrd="0" destOrd="0" presId="urn:microsoft.com/office/officeart/2005/8/layout/vList2"/>
    <dgm:cxn modelId="{9A87C2C7-382A-42EA-97CD-E2F8F761F2C9}" srcId="{AE731366-6309-4800-A4D4-1396C0743494}" destId="{C9E02668-7F46-4E64-9F7F-907F57CC3CE7}" srcOrd="2" destOrd="0" parTransId="{88CDB3EC-5D42-439C-A9A8-29D5C6FF124D}" sibTransId="{04C0E71F-77B8-417C-9ED2-F5CE27C6E173}"/>
    <dgm:cxn modelId="{FB1171F6-308F-439A-9A62-DB42C8BC4DA8}" type="presOf" srcId="{2CE00FD2-D1A9-4561-896F-F51B8FCD378F}" destId="{A0765C1C-C56C-42EA-ABA7-6DCA4D6A03C8}" srcOrd="0" destOrd="0" presId="urn:microsoft.com/office/officeart/2005/8/layout/vList2"/>
    <dgm:cxn modelId="{368F6E3A-1C7B-44AE-97CC-53F1D8806053}" type="presParOf" srcId="{D47670C0-F19B-47A4-B827-B3FA6E6E05C5}" destId="{EDFF965C-6D60-43FC-ACC1-DF63DC128E51}" srcOrd="0" destOrd="0" presId="urn:microsoft.com/office/officeart/2005/8/layout/vList2"/>
    <dgm:cxn modelId="{E801CDCF-46BC-4532-86E7-9EEF56DE671B}" type="presParOf" srcId="{D47670C0-F19B-47A4-B827-B3FA6E6E05C5}" destId="{50CDD40B-FCE1-4365-A254-D50A0C9B5D8E}" srcOrd="1" destOrd="0" presId="urn:microsoft.com/office/officeart/2005/8/layout/vList2"/>
    <dgm:cxn modelId="{60897CEC-4CE9-4D3A-9C48-F404ADF47F35}" type="presParOf" srcId="{D47670C0-F19B-47A4-B827-B3FA6E6E05C5}" destId="{A0765C1C-C56C-42EA-ABA7-6DCA4D6A03C8}" srcOrd="2" destOrd="0" presId="urn:microsoft.com/office/officeart/2005/8/layout/vList2"/>
    <dgm:cxn modelId="{984641DD-1182-45AB-81A9-EBE9ADD9D723}" type="presParOf" srcId="{D47670C0-F19B-47A4-B827-B3FA6E6E05C5}" destId="{45ACD2A9-7148-408E-86FE-A2D8CC3A51AA}" srcOrd="3" destOrd="0" presId="urn:microsoft.com/office/officeart/2005/8/layout/vList2"/>
    <dgm:cxn modelId="{591FC6D6-AED4-4CAA-BB3C-A130C0A9FF98}" type="presParOf" srcId="{D47670C0-F19B-47A4-B827-B3FA6E6E05C5}" destId="{1C8C30B3-195C-40C9-8ED9-53D5DF1C305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99DB721-3087-4738-82AE-2423E5201FBA}"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87058775-D38C-4CB1-BC37-D7D4C94E52D6}">
      <dgm:prSet/>
      <dgm:spPr/>
      <dgm:t>
        <a:bodyPr/>
        <a:lstStyle/>
        <a:p>
          <a:r>
            <a:rPr lang="en-US" baseline="0" dirty="0"/>
            <a:t>Worker Classification </a:t>
          </a:r>
          <a:endParaRPr lang="en-US" dirty="0"/>
        </a:p>
      </dgm:t>
    </dgm:pt>
    <dgm:pt modelId="{1BCB7DFF-4C04-4B62-9484-E0C4CE547495}" type="parTrans" cxnId="{5402C9F0-B20A-4D0E-B8B8-93EDCDB3BC46}">
      <dgm:prSet/>
      <dgm:spPr/>
      <dgm:t>
        <a:bodyPr/>
        <a:lstStyle/>
        <a:p>
          <a:endParaRPr lang="en-US"/>
        </a:p>
      </dgm:t>
    </dgm:pt>
    <dgm:pt modelId="{2FA09567-EC6C-44C9-93E6-8E2A2AAEDC67}" type="sibTrans" cxnId="{5402C9F0-B20A-4D0E-B8B8-93EDCDB3BC46}">
      <dgm:prSet/>
      <dgm:spPr/>
      <dgm:t>
        <a:bodyPr/>
        <a:lstStyle/>
        <a:p>
          <a:endParaRPr lang="en-US"/>
        </a:p>
      </dgm:t>
    </dgm:pt>
    <dgm:pt modelId="{FEC68C06-023F-455D-95F9-5B3886941638}">
      <dgm:prSet/>
      <dgm:spPr/>
      <dgm:t>
        <a:bodyPr/>
        <a:lstStyle/>
        <a:p>
          <a:r>
            <a:rPr lang="en-US" baseline="0" dirty="0"/>
            <a:t>Compensation Practices </a:t>
          </a:r>
          <a:endParaRPr lang="en-US" dirty="0"/>
        </a:p>
      </dgm:t>
    </dgm:pt>
    <dgm:pt modelId="{9F7F5635-B299-4888-BDBE-7932A2015201}" type="parTrans" cxnId="{97A06C4A-11CB-4EB1-8DA1-D2136C9423B8}">
      <dgm:prSet/>
      <dgm:spPr/>
      <dgm:t>
        <a:bodyPr/>
        <a:lstStyle/>
        <a:p>
          <a:endParaRPr lang="en-US"/>
        </a:p>
      </dgm:t>
    </dgm:pt>
    <dgm:pt modelId="{1CC9B66C-CA43-4322-B953-E8C0DD713707}" type="sibTrans" cxnId="{97A06C4A-11CB-4EB1-8DA1-D2136C9423B8}">
      <dgm:prSet/>
      <dgm:spPr/>
      <dgm:t>
        <a:bodyPr/>
        <a:lstStyle/>
        <a:p>
          <a:endParaRPr lang="en-US"/>
        </a:p>
      </dgm:t>
    </dgm:pt>
    <dgm:pt modelId="{0C9F680B-81C5-428F-873A-BB07A7F46177}">
      <dgm:prSet/>
      <dgm:spPr/>
      <dgm:t>
        <a:bodyPr/>
        <a:lstStyle/>
        <a:p>
          <a:r>
            <a:rPr lang="en-US" baseline="0" dirty="0"/>
            <a:t>Compensable Time</a:t>
          </a:r>
          <a:endParaRPr lang="en-US" dirty="0"/>
        </a:p>
      </dgm:t>
    </dgm:pt>
    <dgm:pt modelId="{B0A07F8B-8207-4867-955F-7D10CD17331E}" type="parTrans" cxnId="{FB6A8850-7EC3-41C0-B096-7E7A710E07FA}">
      <dgm:prSet/>
      <dgm:spPr/>
      <dgm:t>
        <a:bodyPr/>
        <a:lstStyle/>
        <a:p>
          <a:endParaRPr lang="en-US"/>
        </a:p>
      </dgm:t>
    </dgm:pt>
    <dgm:pt modelId="{1B108171-B59B-4096-985D-72B40FC0CC80}" type="sibTrans" cxnId="{FB6A8850-7EC3-41C0-B096-7E7A710E07FA}">
      <dgm:prSet/>
      <dgm:spPr/>
      <dgm:t>
        <a:bodyPr/>
        <a:lstStyle/>
        <a:p>
          <a:endParaRPr lang="en-US"/>
        </a:p>
      </dgm:t>
    </dgm:pt>
    <dgm:pt modelId="{CDE51B14-EF12-401E-B87C-9A02A9838285}" type="pres">
      <dgm:prSet presAssocID="{A99DB721-3087-4738-82AE-2423E5201FBA}" presName="Name0" presStyleCnt="0">
        <dgm:presLayoutVars>
          <dgm:dir/>
          <dgm:animLvl val="lvl"/>
          <dgm:resizeHandles val="exact"/>
        </dgm:presLayoutVars>
      </dgm:prSet>
      <dgm:spPr/>
    </dgm:pt>
    <dgm:pt modelId="{3165B5B8-5626-4085-9A46-87181290FC91}" type="pres">
      <dgm:prSet presAssocID="{87058775-D38C-4CB1-BC37-D7D4C94E52D6}" presName="linNode" presStyleCnt="0"/>
      <dgm:spPr/>
    </dgm:pt>
    <dgm:pt modelId="{58BA0F61-43A9-460D-A567-F6AE3304F39F}" type="pres">
      <dgm:prSet presAssocID="{87058775-D38C-4CB1-BC37-D7D4C94E52D6}" presName="parentText" presStyleLbl="node1" presStyleIdx="0" presStyleCnt="3">
        <dgm:presLayoutVars>
          <dgm:chMax val="1"/>
          <dgm:bulletEnabled val="1"/>
        </dgm:presLayoutVars>
      </dgm:prSet>
      <dgm:spPr/>
    </dgm:pt>
    <dgm:pt modelId="{4BF79F31-A836-4FB1-8310-DC1F4299C956}" type="pres">
      <dgm:prSet presAssocID="{2FA09567-EC6C-44C9-93E6-8E2A2AAEDC67}" presName="sp" presStyleCnt="0"/>
      <dgm:spPr/>
    </dgm:pt>
    <dgm:pt modelId="{191236F5-570D-48B6-B8AB-E30BAE3CEF8D}" type="pres">
      <dgm:prSet presAssocID="{FEC68C06-023F-455D-95F9-5B3886941638}" presName="linNode" presStyleCnt="0"/>
      <dgm:spPr/>
    </dgm:pt>
    <dgm:pt modelId="{356D8DFA-F8F1-439D-8109-B4C737096A1D}" type="pres">
      <dgm:prSet presAssocID="{FEC68C06-023F-455D-95F9-5B3886941638}" presName="parentText" presStyleLbl="node1" presStyleIdx="1" presStyleCnt="3">
        <dgm:presLayoutVars>
          <dgm:chMax val="1"/>
          <dgm:bulletEnabled val="1"/>
        </dgm:presLayoutVars>
      </dgm:prSet>
      <dgm:spPr/>
    </dgm:pt>
    <dgm:pt modelId="{ADBA043A-3508-4C6C-8BB1-AB6321742877}" type="pres">
      <dgm:prSet presAssocID="{1CC9B66C-CA43-4322-B953-E8C0DD713707}" presName="sp" presStyleCnt="0"/>
      <dgm:spPr/>
    </dgm:pt>
    <dgm:pt modelId="{7D33CCD2-433D-4C86-8472-71473186F898}" type="pres">
      <dgm:prSet presAssocID="{0C9F680B-81C5-428F-873A-BB07A7F46177}" presName="linNode" presStyleCnt="0"/>
      <dgm:spPr/>
    </dgm:pt>
    <dgm:pt modelId="{5BA11076-982B-46DD-8807-4E5835758456}" type="pres">
      <dgm:prSet presAssocID="{0C9F680B-81C5-428F-873A-BB07A7F46177}" presName="parentText" presStyleLbl="node1" presStyleIdx="2" presStyleCnt="3">
        <dgm:presLayoutVars>
          <dgm:chMax val="1"/>
          <dgm:bulletEnabled val="1"/>
        </dgm:presLayoutVars>
      </dgm:prSet>
      <dgm:spPr/>
    </dgm:pt>
  </dgm:ptLst>
  <dgm:cxnLst>
    <dgm:cxn modelId="{EDD58611-2790-4737-A5A9-E9E3E606F3DB}" type="presOf" srcId="{0C9F680B-81C5-428F-873A-BB07A7F46177}" destId="{5BA11076-982B-46DD-8807-4E5835758456}" srcOrd="0" destOrd="0" presId="urn:microsoft.com/office/officeart/2005/8/layout/vList5"/>
    <dgm:cxn modelId="{DFF4DE1D-13C0-4CF9-80D2-88A4925C2D40}" type="presOf" srcId="{FEC68C06-023F-455D-95F9-5B3886941638}" destId="{356D8DFA-F8F1-439D-8109-B4C737096A1D}" srcOrd="0" destOrd="0" presId="urn:microsoft.com/office/officeart/2005/8/layout/vList5"/>
    <dgm:cxn modelId="{EB5D4B49-4FD7-435E-B0DE-59F30D99AAC6}" type="presOf" srcId="{87058775-D38C-4CB1-BC37-D7D4C94E52D6}" destId="{58BA0F61-43A9-460D-A567-F6AE3304F39F}" srcOrd="0" destOrd="0" presId="urn:microsoft.com/office/officeart/2005/8/layout/vList5"/>
    <dgm:cxn modelId="{97A06C4A-11CB-4EB1-8DA1-D2136C9423B8}" srcId="{A99DB721-3087-4738-82AE-2423E5201FBA}" destId="{FEC68C06-023F-455D-95F9-5B3886941638}" srcOrd="1" destOrd="0" parTransId="{9F7F5635-B299-4888-BDBE-7932A2015201}" sibTransId="{1CC9B66C-CA43-4322-B953-E8C0DD713707}"/>
    <dgm:cxn modelId="{FB6A8850-7EC3-41C0-B096-7E7A710E07FA}" srcId="{A99DB721-3087-4738-82AE-2423E5201FBA}" destId="{0C9F680B-81C5-428F-873A-BB07A7F46177}" srcOrd="2" destOrd="0" parTransId="{B0A07F8B-8207-4867-955F-7D10CD17331E}" sibTransId="{1B108171-B59B-4096-985D-72B40FC0CC80}"/>
    <dgm:cxn modelId="{B1FCCDDF-3FF3-4DBF-8DAE-A5E52BE7E527}" type="presOf" srcId="{A99DB721-3087-4738-82AE-2423E5201FBA}" destId="{CDE51B14-EF12-401E-B87C-9A02A9838285}" srcOrd="0" destOrd="0" presId="urn:microsoft.com/office/officeart/2005/8/layout/vList5"/>
    <dgm:cxn modelId="{5402C9F0-B20A-4D0E-B8B8-93EDCDB3BC46}" srcId="{A99DB721-3087-4738-82AE-2423E5201FBA}" destId="{87058775-D38C-4CB1-BC37-D7D4C94E52D6}" srcOrd="0" destOrd="0" parTransId="{1BCB7DFF-4C04-4B62-9484-E0C4CE547495}" sibTransId="{2FA09567-EC6C-44C9-93E6-8E2A2AAEDC67}"/>
    <dgm:cxn modelId="{C5E184DA-3B50-4470-9006-3AAF61573C57}" type="presParOf" srcId="{CDE51B14-EF12-401E-B87C-9A02A9838285}" destId="{3165B5B8-5626-4085-9A46-87181290FC91}" srcOrd="0" destOrd="0" presId="urn:microsoft.com/office/officeart/2005/8/layout/vList5"/>
    <dgm:cxn modelId="{F2F06379-BFB4-4402-B51B-D1D6875F7780}" type="presParOf" srcId="{3165B5B8-5626-4085-9A46-87181290FC91}" destId="{58BA0F61-43A9-460D-A567-F6AE3304F39F}" srcOrd="0" destOrd="0" presId="urn:microsoft.com/office/officeart/2005/8/layout/vList5"/>
    <dgm:cxn modelId="{8672BC8B-2A71-4409-B37C-F981AFE9304E}" type="presParOf" srcId="{CDE51B14-EF12-401E-B87C-9A02A9838285}" destId="{4BF79F31-A836-4FB1-8310-DC1F4299C956}" srcOrd="1" destOrd="0" presId="urn:microsoft.com/office/officeart/2005/8/layout/vList5"/>
    <dgm:cxn modelId="{D2A2E445-5A8E-4C4B-ACE7-1DAF5BFF6CA6}" type="presParOf" srcId="{CDE51B14-EF12-401E-B87C-9A02A9838285}" destId="{191236F5-570D-48B6-B8AB-E30BAE3CEF8D}" srcOrd="2" destOrd="0" presId="urn:microsoft.com/office/officeart/2005/8/layout/vList5"/>
    <dgm:cxn modelId="{699ED870-830E-40BF-9DBD-CA84ED2E545A}" type="presParOf" srcId="{191236F5-570D-48B6-B8AB-E30BAE3CEF8D}" destId="{356D8DFA-F8F1-439D-8109-B4C737096A1D}" srcOrd="0" destOrd="0" presId="urn:microsoft.com/office/officeart/2005/8/layout/vList5"/>
    <dgm:cxn modelId="{2E931B25-1191-46DE-BD44-152A75CC9819}" type="presParOf" srcId="{CDE51B14-EF12-401E-B87C-9A02A9838285}" destId="{ADBA043A-3508-4C6C-8BB1-AB6321742877}" srcOrd="3" destOrd="0" presId="urn:microsoft.com/office/officeart/2005/8/layout/vList5"/>
    <dgm:cxn modelId="{F2F52D7E-1992-4AFB-BF4B-972AF984A912}" type="presParOf" srcId="{CDE51B14-EF12-401E-B87C-9A02A9838285}" destId="{7D33CCD2-433D-4C86-8472-71473186F898}" srcOrd="4" destOrd="0" presId="urn:microsoft.com/office/officeart/2005/8/layout/vList5"/>
    <dgm:cxn modelId="{12E812BD-9864-473B-914D-C0DDD9CF24E4}" type="presParOf" srcId="{7D33CCD2-433D-4C86-8472-71473186F898}" destId="{5BA11076-982B-46DD-8807-4E5835758456}"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99DB721-3087-4738-82AE-2423E5201FBA}"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87058775-D38C-4CB1-BC37-D7D4C94E52D6}">
      <dgm:prSet/>
      <dgm:spPr/>
      <dgm:t>
        <a:bodyPr/>
        <a:lstStyle/>
        <a:p>
          <a:r>
            <a:rPr lang="en-US" baseline="0" dirty="0"/>
            <a:t>Worker Classification </a:t>
          </a:r>
          <a:endParaRPr lang="en-US" dirty="0"/>
        </a:p>
      </dgm:t>
    </dgm:pt>
    <dgm:pt modelId="{1BCB7DFF-4C04-4B62-9484-E0C4CE547495}" type="parTrans" cxnId="{5402C9F0-B20A-4D0E-B8B8-93EDCDB3BC46}">
      <dgm:prSet/>
      <dgm:spPr/>
      <dgm:t>
        <a:bodyPr/>
        <a:lstStyle/>
        <a:p>
          <a:endParaRPr lang="en-US"/>
        </a:p>
      </dgm:t>
    </dgm:pt>
    <dgm:pt modelId="{2FA09567-EC6C-44C9-93E6-8E2A2AAEDC67}" type="sibTrans" cxnId="{5402C9F0-B20A-4D0E-B8B8-93EDCDB3BC46}">
      <dgm:prSet/>
      <dgm:spPr/>
      <dgm:t>
        <a:bodyPr/>
        <a:lstStyle/>
        <a:p>
          <a:endParaRPr lang="en-US"/>
        </a:p>
      </dgm:t>
    </dgm:pt>
    <dgm:pt modelId="{FEC68C06-023F-455D-95F9-5B3886941638}">
      <dgm:prSet/>
      <dgm:spPr/>
      <dgm:t>
        <a:bodyPr/>
        <a:lstStyle/>
        <a:p>
          <a:r>
            <a:rPr lang="en-US" baseline="0" dirty="0"/>
            <a:t>Compensation Practices </a:t>
          </a:r>
          <a:endParaRPr lang="en-US" dirty="0"/>
        </a:p>
      </dgm:t>
    </dgm:pt>
    <dgm:pt modelId="{9F7F5635-B299-4888-BDBE-7932A2015201}" type="parTrans" cxnId="{97A06C4A-11CB-4EB1-8DA1-D2136C9423B8}">
      <dgm:prSet/>
      <dgm:spPr/>
      <dgm:t>
        <a:bodyPr/>
        <a:lstStyle/>
        <a:p>
          <a:endParaRPr lang="en-US"/>
        </a:p>
      </dgm:t>
    </dgm:pt>
    <dgm:pt modelId="{1CC9B66C-CA43-4322-B953-E8C0DD713707}" type="sibTrans" cxnId="{97A06C4A-11CB-4EB1-8DA1-D2136C9423B8}">
      <dgm:prSet/>
      <dgm:spPr/>
      <dgm:t>
        <a:bodyPr/>
        <a:lstStyle/>
        <a:p>
          <a:endParaRPr lang="en-US"/>
        </a:p>
      </dgm:t>
    </dgm:pt>
    <dgm:pt modelId="{0C9F680B-81C5-428F-873A-BB07A7F46177}">
      <dgm:prSet/>
      <dgm:spPr/>
      <dgm:t>
        <a:bodyPr/>
        <a:lstStyle/>
        <a:p>
          <a:r>
            <a:rPr lang="en-US" baseline="0" dirty="0"/>
            <a:t>Compensable Time</a:t>
          </a:r>
          <a:endParaRPr lang="en-US" dirty="0"/>
        </a:p>
      </dgm:t>
    </dgm:pt>
    <dgm:pt modelId="{B0A07F8B-8207-4867-955F-7D10CD17331E}" type="parTrans" cxnId="{FB6A8850-7EC3-41C0-B096-7E7A710E07FA}">
      <dgm:prSet/>
      <dgm:spPr/>
      <dgm:t>
        <a:bodyPr/>
        <a:lstStyle/>
        <a:p>
          <a:endParaRPr lang="en-US"/>
        </a:p>
      </dgm:t>
    </dgm:pt>
    <dgm:pt modelId="{1B108171-B59B-4096-985D-72B40FC0CC80}" type="sibTrans" cxnId="{FB6A8850-7EC3-41C0-B096-7E7A710E07FA}">
      <dgm:prSet/>
      <dgm:spPr/>
      <dgm:t>
        <a:bodyPr/>
        <a:lstStyle/>
        <a:p>
          <a:endParaRPr lang="en-US"/>
        </a:p>
      </dgm:t>
    </dgm:pt>
    <dgm:pt modelId="{CDE51B14-EF12-401E-B87C-9A02A9838285}" type="pres">
      <dgm:prSet presAssocID="{A99DB721-3087-4738-82AE-2423E5201FBA}" presName="Name0" presStyleCnt="0">
        <dgm:presLayoutVars>
          <dgm:dir/>
          <dgm:animLvl val="lvl"/>
          <dgm:resizeHandles val="exact"/>
        </dgm:presLayoutVars>
      </dgm:prSet>
      <dgm:spPr/>
    </dgm:pt>
    <dgm:pt modelId="{3165B5B8-5626-4085-9A46-87181290FC91}" type="pres">
      <dgm:prSet presAssocID="{87058775-D38C-4CB1-BC37-D7D4C94E52D6}" presName="linNode" presStyleCnt="0"/>
      <dgm:spPr/>
    </dgm:pt>
    <dgm:pt modelId="{58BA0F61-43A9-460D-A567-F6AE3304F39F}" type="pres">
      <dgm:prSet presAssocID="{87058775-D38C-4CB1-BC37-D7D4C94E52D6}" presName="parentText" presStyleLbl="node1" presStyleIdx="0" presStyleCnt="3">
        <dgm:presLayoutVars>
          <dgm:chMax val="1"/>
          <dgm:bulletEnabled val="1"/>
        </dgm:presLayoutVars>
      </dgm:prSet>
      <dgm:spPr/>
    </dgm:pt>
    <dgm:pt modelId="{4BF79F31-A836-4FB1-8310-DC1F4299C956}" type="pres">
      <dgm:prSet presAssocID="{2FA09567-EC6C-44C9-93E6-8E2A2AAEDC67}" presName="sp" presStyleCnt="0"/>
      <dgm:spPr/>
    </dgm:pt>
    <dgm:pt modelId="{191236F5-570D-48B6-B8AB-E30BAE3CEF8D}" type="pres">
      <dgm:prSet presAssocID="{FEC68C06-023F-455D-95F9-5B3886941638}" presName="linNode" presStyleCnt="0"/>
      <dgm:spPr/>
    </dgm:pt>
    <dgm:pt modelId="{356D8DFA-F8F1-439D-8109-B4C737096A1D}" type="pres">
      <dgm:prSet presAssocID="{FEC68C06-023F-455D-95F9-5B3886941638}" presName="parentText" presStyleLbl="node1" presStyleIdx="1" presStyleCnt="3">
        <dgm:presLayoutVars>
          <dgm:chMax val="1"/>
          <dgm:bulletEnabled val="1"/>
        </dgm:presLayoutVars>
      </dgm:prSet>
      <dgm:spPr/>
    </dgm:pt>
    <dgm:pt modelId="{ADBA043A-3508-4C6C-8BB1-AB6321742877}" type="pres">
      <dgm:prSet presAssocID="{1CC9B66C-CA43-4322-B953-E8C0DD713707}" presName="sp" presStyleCnt="0"/>
      <dgm:spPr/>
    </dgm:pt>
    <dgm:pt modelId="{7D33CCD2-433D-4C86-8472-71473186F898}" type="pres">
      <dgm:prSet presAssocID="{0C9F680B-81C5-428F-873A-BB07A7F46177}" presName="linNode" presStyleCnt="0"/>
      <dgm:spPr/>
    </dgm:pt>
    <dgm:pt modelId="{5BA11076-982B-46DD-8807-4E5835758456}" type="pres">
      <dgm:prSet presAssocID="{0C9F680B-81C5-428F-873A-BB07A7F46177}" presName="parentText" presStyleLbl="node1" presStyleIdx="2" presStyleCnt="3">
        <dgm:presLayoutVars>
          <dgm:chMax val="1"/>
          <dgm:bulletEnabled val="1"/>
        </dgm:presLayoutVars>
      </dgm:prSet>
      <dgm:spPr/>
    </dgm:pt>
  </dgm:ptLst>
  <dgm:cxnLst>
    <dgm:cxn modelId="{EDD58611-2790-4737-A5A9-E9E3E606F3DB}" type="presOf" srcId="{0C9F680B-81C5-428F-873A-BB07A7F46177}" destId="{5BA11076-982B-46DD-8807-4E5835758456}" srcOrd="0" destOrd="0" presId="urn:microsoft.com/office/officeart/2005/8/layout/vList5"/>
    <dgm:cxn modelId="{DFF4DE1D-13C0-4CF9-80D2-88A4925C2D40}" type="presOf" srcId="{FEC68C06-023F-455D-95F9-5B3886941638}" destId="{356D8DFA-F8F1-439D-8109-B4C737096A1D}" srcOrd="0" destOrd="0" presId="urn:microsoft.com/office/officeart/2005/8/layout/vList5"/>
    <dgm:cxn modelId="{EB5D4B49-4FD7-435E-B0DE-59F30D99AAC6}" type="presOf" srcId="{87058775-D38C-4CB1-BC37-D7D4C94E52D6}" destId="{58BA0F61-43A9-460D-A567-F6AE3304F39F}" srcOrd="0" destOrd="0" presId="urn:microsoft.com/office/officeart/2005/8/layout/vList5"/>
    <dgm:cxn modelId="{97A06C4A-11CB-4EB1-8DA1-D2136C9423B8}" srcId="{A99DB721-3087-4738-82AE-2423E5201FBA}" destId="{FEC68C06-023F-455D-95F9-5B3886941638}" srcOrd="1" destOrd="0" parTransId="{9F7F5635-B299-4888-BDBE-7932A2015201}" sibTransId="{1CC9B66C-CA43-4322-B953-E8C0DD713707}"/>
    <dgm:cxn modelId="{FB6A8850-7EC3-41C0-B096-7E7A710E07FA}" srcId="{A99DB721-3087-4738-82AE-2423E5201FBA}" destId="{0C9F680B-81C5-428F-873A-BB07A7F46177}" srcOrd="2" destOrd="0" parTransId="{B0A07F8B-8207-4867-955F-7D10CD17331E}" sibTransId="{1B108171-B59B-4096-985D-72B40FC0CC80}"/>
    <dgm:cxn modelId="{B1FCCDDF-3FF3-4DBF-8DAE-A5E52BE7E527}" type="presOf" srcId="{A99DB721-3087-4738-82AE-2423E5201FBA}" destId="{CDE51B14-EF12-401E-B87C-9A02A9838285}" srcOrd="0" destOrd="0" presId="urn:microsoft.com/office/officeart/2005/8/layout/vList5"/>
    <dgm:cxn modelId="{5402C9F0-B20A-4D0E-B8B8-93EDCDB3BC46}" srcId="{A99DB721-3087-4738-82AE-2423E5201FBA}" destId="{87058775-D38C-4CB1-BC37-D7D4C94E52D6}" srcOrd="0" destOrd="0" parTransId="{1BCB7DFF-4C04-4B62-9484-E0C4CE547495}" sibTransId="{2FA09567-EC6C-44C9-93E6-8E2A2AAEDC67}"/>
    <dgm:cxn modelId="{C5E184DA-3B50-4470-9006-3AAF61573C57}" type="presParOf" srcId="{CDE51B14-EF12-401E-B87C-9A02A9838285}" destId="{3165B5B8-5626-4085-9A46-87181290FC91}" srcOrd="0" destOrd="0" presId="urn:microsoft.com/office/officeart/2005/8/layout/vList5"/>
    <dgm:cxn modelId="{F2F06379-BFB4-4402-B51B-D1D6875F7780}" type="presParOf" srcId="{3165B5B8-5626-4085-9A46-87181290FC91}" destId="{58BA0F61-43A9-460D-A567-F6AE3304F39F}" srcOrd="0" destOrd="0" presId="urn:microsoft.com/office/officeart/2005/8/layout/vList5"/>
    <dgm:cxn modelId="{8672BC8B-2A71-4409-B37C-F981AFE9304E}" type="presParOf" srcId="{CDE51B14-EF12-401E-B87C-9A02A9838285}" destId="{4BF79F31-A836-4FB1-8310-DC1F4299C956}" srcOrd="1" destOrd="0" presId="urn:microsoft.com/office/officeart/2005/8/layout/vList5"/>
    <dgm:cxn modelId="{D2A2E445-5A8E-4C4B-ACE7-1DAF5BFF6CA6}" type="presParOf" srcId="{CDE51B14-EF12-401E-B87C-9A02A9838285}" destId="{191236F5-570D-48B6-B8AB-E30BAE3CEF8D}" srcOrd="2" destOrd="0" presId="urn:microsoft.com/office/officeart/2005/8/layout/vList5"/>
    <dgm:cxn modelId="{699ED870-830E-40BF-9DBD-CA84ED2E545A}" type="presParOf" srcId="{191236F5-570D-48B6-B8AB-E30BAE3CEF8D}" destId="{356D8DFA-F8F1-439D-8109-B4C737096A1D}" srcOrd="0" destOrd="0" presId="urn:microsoft.com/office/officeart/2005/8/layout/vList5"/>
    <dgm:cxn modelId="{2E931B25-1191-46DE-BD44-152A75CC9819}" type="presParOf" srcId="{CDE51B14-EF12-401E-B87C-9A02A9838285}" destId="{ADBA043A-3508-4C6C-8BB1-AB6321742877}" srcOrd="3" destOrd="0" presId="urn:microsoft.com/office/officeart/2005/8/layout/vList5"/>
    <dgm:cxn modelId="{F2F52D7E-1992-4AFB-BF4B-972AF984A912}" type="presParOf" srcId="{CDE51B14-EF12-401E-B87C-9A02A9838285}" destId="{7D33CCD2-433D-4C86-8472-71473186F898}" srcOrd="4" destOrd="0" presId="urn:microsoft.com/office/officeart/2005/8/layout/vList5"/>
    <dgm:cxn modelId="{12E812BD-9864-473B-914D-C0DDD9CF24E4}" type="presParOf" srcId="{7D33CCD2-433D-4C86-8472-71473186F898}" destId="{5BA11076-982B-46DD-8807-4E5835758456}"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3AA7B4-0241-4ED2-B53F-84AD7D474A63}">
      <dsp:nvSpPr>
        <dsp:cNvPr id="0" name=""/>
        <dsp:cNvSpPr/>
      </dsp:nvSpPr>
      <dsp:spPr>
        <a:xfrm>
          <a:off x="2637408" y="350017"/>
          <a:ext cx="1482372" cy="94130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B9D561-2E5F-4798-AA11-E7F9890EDDCD}">
      <dsp:nvSpPr>
        <dsp:cNvPr id="0" name=""/>
        <dsp:cNvSpPr/>
      </dsp:nvSpPr>
      <dsp:spPr>
        <a:xfrm>
          <a:off x="2802116" y="506490"/>
          <a:ext cx="1482372" cy="941306"/>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dirty="0"/>
            <a:t>Minimum Wage </a:t>
          </a:r>
          <a:endParaRPr lang="en-US" sz="1800" kern="1200" dirty="0"/>
        </a:p>
      </dsp:txBody>
      <dsp:txXfrm>
        <a:off x="2829686" y="534060"/>
        <a:ext cx="1427232" cy="886166"/>
      </dsp:txXfrm>
    </dsp:sp>
    <dsp:sp modelId="{9207B66C-192F-4926-8FE5-FF2CB50EF883}">
      <dsp:nvSpPr>
        <dsp:cNvPr id="0" name=""/>
        <dsp:cNvSpPr/>
      </dsp:nvSpPr>
      <dsp:spPr>
        <a:xfrm>
          <a:off x="2637412" y="1806012"/>
          <a:ext cx="1482372" cy="94130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38AC11-A634-4B1E-8A30-F3AADE12C627}">
      <dsp:nvSpPr>
        <dsp:cNvPr id="0" name=""/>
        <dsp:cNvSpPr/>
      </dsp:nvSpPr>
      <dsp:spPr>
        <a:xfrm>
          <a:off x="2802120" y="1962485"/>
          <a:ext cx="1482372" cy="941306"/>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dirty="0"/>
            <a:t>Overtime Requirements</a:t>
          </a:r>
          <a:endParaRPr lang="en-US" sz="1800" kern="1200" dirty="0"/>
        </a:p>
      </dsp:txBody>
      <dsp:txXfrm>
        <a:off x="2829690" y="1990055"/>
        <a:ext cx="1427232" cy="886166"/>
      </dsp:txXfrm>
    </dsp:sp>
    <dsp:sp modelId="{8D5FF813-AF69-4C8B-AC8E-F5734ABFB2E4}">
      <dsp:nvSpPr>
        <dsp:cNvPr id="0" name=""/>
        <dsp:cNvSpPr/>
      </dsp:nvSpPr>
      <dsp:spPr>
        <a:xfrm>
          <a:off x="260949" y="1024473"/>
          <a:ext cx="1482372" cy="94130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ECB6BE-AB84-414F-82DB-E753171098B5}">
      <dsp:nvSpPr>
        <dsp:cNvPr id="0" name=""/>
        <dsp:cNvSpPr/>
      </dsp:nvSpPr>
      <dsp:spPr>
        <a:xfrm>
          <a:off x="425657" y="1180946"/>
          <a:ext cx="1482372" cy="941306"/>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dirty="0"/>
            <a:t>Child Labor Laws</a:t>
          </a:r>
          <a:endParaRPr lang="en-US" sz="1800" kern="1200" dirty="0"/>
        </a:p>
      </dsp:txBody>
      <dsp:txXfrm>
        <a:off x="453227" y="1208516"/>
        <a:ext cx="1427232" cy="886166"/>
      </dsp:txXfrm>
    </dsp:sp>
    <dsp:sp modelId="{55221EB1-0631-4AEE-9829-BC29AE6035D9}">
      <dsp:nvSpPr>
        <dsp:cNvPr id="0" name=""/>
        <dsp:cNvSpPr/>
      </dsp:nvSpPr>
      <dsp:spPr>
        <a:xfrm>
          <a:off x="5067783" y="1043921"/>
          <a:ext cx="1482372" cy="94130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D97320-2405-4783-9E18-F1472146C30A}">
      <dsp:nvSpPr>
        <dsp:cNvPr id="0" name=""/>
        <dsp:cNvSpPr/>
      </dsp:nvSpPr>
      <dsp:spPr>
        <a:xfrm>
          <a:off x="5232491" y="1200393"/>
          <a:ext cx="1482372" cy="941306"/>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Equal Pay</a:t>
          </a:r>
        </a:p>
      </dsp:txBody>
      <dsp:txXfrm>
        <a:off x="5260061" y="1227963"/>
        <a:ext cx="1427232" cy="8861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A0F61-43A9-460D-A567-F6AE3304F39F}">
      <dsp:nvSpPr>
        <dsp:cNvPr id="0" name=""/>
        <dsp:cNvSpPr/>
      </dsp:nvSpPr>
      <dsp:spPr>
        <a:xfrm>
          <a:off x="2267712" y="1562"/>
          <a:ext cx="2551176" cy="103137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baseline="0" dirty="0"/>
            <a:t>Worker Classification </a:t>
          </a:r>
          <a:endParaRPr lang="en-US" sz="2700" kern="1200" dirty="0"/>
        </a:p>
      </dsp:txBody>
      <dsp:txXfrm>
        <a:off x="2318060" y="51910"/>
        <a:ext cx="2450480" cy="930682"/>
      </dsp:txXfrm>
    </dsp:sp>
    <dsp:sp modelId="{356D8DFA-F8F1-439D-8109-B4C737096A1D}">
      <dsp:nvSpPr>
        <dsp:cNvPr id="0" name=""/>
        <dsp:cNvSpPr/>
      </dsp:nvSpPr>
      <dsp:spPr>
        <a:xfrm>
          <a:off x="2267712" y="1084510"/>
          <a:ext cx="2551176" cy="103137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baseline="0" dirty="0"/>
            <a:t>Compensation Practices </a:t>
          </a:r>
          <a:endParaRPr lang="en-US" sz="2700" kern="1200" dirty="0"/>
        </a:p>
      </dsp:txBody>
      <dsp:txXfrm>
        <a:off x="2318060" y="1134858"/>
        <a:ext cx="2450480" cy="930682"/>
      </dsp:txXfrm>
    </dsp:sp>
    <dsp:sp modelId="{5BA11076-982B-46DD-8807-4E5835758456}">
      <dsp:nvSpPr>
        <dsp:cNvPr id="0" name=""/>
        <dsp:cNvSpPr/>
      </dsp:nvSpPr>
      <dsp:spPr>
        <a:xfrm>
          <a:off x="2267712" y="2167458"/>
          <a:ext cx="2551176" cy="103137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baseline="0" dirty="0"/>
            <a:t>Compensable Time</a:t>
          </a:r>
          <a:endParaRPr lang="en-US" sz="2700" kern="1200" dirty="0"/>
        </a:p>
      </dsp:txBody>
      <dsp:txXfrm>
        <a:off x="2318060" y="2217806"/>
        <a:ext cx="2450480" cy="9306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FB4A13-56E2-4DCC-AD5D-DE68EC4C21A2}">
      <dsp:nvSpPr>
        <dsp:cNvPr id="0" name=""/>
        <dsp:cNvSpPr/>
      </dsp:nvSpPr>
      <dsp:spPr>
        <a:xfrm>
          <a:off x="0" y="862197"/>
          <a:ext cx="1993106" cy="126562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E1ACF6-8D76-4125-9BC2-A20CE9386FBB}">
      <dsp:nvSpPr>
        <dsp:cNvPr id="0" name=""/>
        <dsp:cNvSpPr/>
      </dsp:nvSpPr>
      <dsp:spPr>
        <a:xfrm>
          <a:off x="221456" y="1072580"/>
          <a:ext cx="1993106" cy="1265622"/>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100000"/>
            </a:lnSpc>
            <a:spcBef>
              <a:spcPct val="0"/>
            </a:spcBef>
            <a:spcAft>
              <a:spcPct val="35000"/>
            </a:spcAft>
            <a:buNone/>
            <a:defRPr cap="all"/>
          </a:pPr>
          <a:r>
            <a:rPr lang="en-US" sz="1900" kern="1200" dirty="0"/>
            <a:t>Independent Contractors</a:t>
          </a:r>
        </a:p>
      </dsp:txBody>
      <dsp:txXfrm>
        <a:off x="258525" y="1109649"/>
        <a:ext cx="1918968" cy="1191484"/>
      </dsp:txXfrm>
    </dsp:sp>
    <dsp:sp modelId="{5D151D16-B26F-4A77-B957-35E075A758D1}">
      <dsp:nvSpPr>
        <dsp:cNvPr id="0" name=""/>
        <dsp:cNvSpPr/>
      </dsp:nvSpPr>
      <dsp:spPr>
        <a:xfrm>
          <a:off x="2436018" y="862197"/>
          <a:ext cx="1993106" cy="126562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494D72-F022-404A-8A69-048DCD4AA9E7}">
      <dsp:nvSpPr>
        <dsp:cNvPr id="0" name=""/>
        <dsp:cNvSpPr/>
      </dsp:nvSpPr>
      <dsp:spPr>
        <a:xfrm>
          <a:off x="2657474" y="1072580"/>
          <a:ext cx="1993106" cy="1265622"/>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100000"/>
            </a:lnSpc>
            <a:spcBef>
              <a:spcPct val="0"/>
            </a:spcBef>
            <a:spcAft>
              <a:spcPct val="35000"/>
            </a:spcAft>
            <a:buNone/>
            <a:defRPr cap="all"/>
          </a:pPr>
          <a:r>
            <a:rPr lang="en-US" sz="1900" kern="1200" dirty="0"/>
            <a:t>Volunteers</a:t>
          </a:r>
        </a:p>
      </dsp:txBody>
      <dsp:txXfrm>
        <a:off x="2694543" y="1109649"/>
        <a:ext cx="1918968" cy="1191484"/>
      </dsp:txXfrm>
    </dsp:sp>
    <dsp:sp modelId="{23481B9D-F731-43FC-B5BC-737F9D350DA5}">
      <dsp:nvSpPr>
        <dsp:cNvPr id="0" name=""/>
        <dsp:cNvSpPr/>
      </dsp:nvSpPr>
      <dsp:spPr>
        <a:xfrm>
          <a:off x="4872037" y="862197"/>
          <a:ext cx="1993106" cy="126562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9F59AE-660D-41D3-B9A3-3B11FA9A9FD1}">
      <dsp:nvSpPr>
        <dsp:cNvPr id="0" name=""/>
        <dsp:cNvSpPr/>
      </dsp:nvSpPr>
      <dsp:spPr>
        <a:xfrm>
          <a:off x="5093493" y="1072580"/>
          <a:ext cx="1993106" cy="1265622"/>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STUDENT</a:t>
          </a:r>
        </a:p>
        <a:p>
          <a:pPr marL="0" lvl="0" indent="0" algn="ctr" defTabSz="844550">
            <a:lnSpc>
              <a:spcPct val="90000"/>
            </a:lnSpc>
            <a:spcBef>
              <a:spcPct val="0"/>
            </a:spcBef>
            <a:spcAft>
              <a:spcPct val="35000"/>
            </a:spcAft>
            <a:buNone/>
          </a:pPr>
          <a:r>
            <a:rPr lang="en-US" sz="1900" kern="1200" dirty="0"/>
            <a:t>WORKERS</a:t>
          </a:r>
        </a:p>
      </dsp:txBody>
      <dsp:txXfrm>
        <a:off x="5130562" y="1109649"/>
        <a:ext cx="1918968" cy="11914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FF965C-6D60-43FC-ACC1-DF63DC128E51}">
      <dsp:nvSpPr>
        <dsp:cNvPr id="0" name=""/>
        <dsp:cNvSpPr/>
      </dsp:nvSpPr>
      <dsp:spPr>
        <a:xfrm>
          <a:off x="0" y="5040"/>
          <a:ext cx="7086600" cy="98279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baseline="0"/>
            <a:t>Executive Employees</a:t>
          </a:r>
          <a:endParaRPr lang="en-US" sz="4200" kern="1200"/>
        </a:p>
      </dsp:txBody>
      <dsp:txXfrm>
        <a:off x="47976" y="53016"/>
        <a:ext cx="6990648" cy="886847"/>
      </dsp:txXfrm>
    </dsp:sp>
    <dsp:sp modelId="{A0765C1C-C56C-42EA-ABA7-6DCA4D6A03C8}">
      <dsp:nvSpPr>
        <dsp:cNvPr id="0" name=""/>
        <dsp:cNvSpPr/>
      </dsp:nvSpPr>
      <dsp:spPr>
        <a:xfrm>
          <a:off x="0" y="1108800"/>
          <a:ext cx="7086600" cy="98279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baseline="0"/>
            <a:t>Administrative Employees</a:t>
          </a:r>
          <a:endParaRPr lang="en-US" sz="4200" kern="1200"/>
        </a:p>
      </dsp:txBody>
      <dsp:txXfrm>
        <a:off x="47976" y="1156776"/>
        <a:ext cx="6990648" cy="886847"/>
      </dsp:txXfrm>
    </dsp:sp>
    <dsp:sp modelId="{1C8C30B3-195C-40C9-8ED9-53D5DF1C3050}">
      <dsp:nvSpPr>
        <dsp:cNvPr id="0" name=""/>
        <dsp:cNvSpPr/>
      </dsp:nvSpPr>
      <dsp:spPr>
        <a:xfrm>
          <a:off x="0" y="2212560"/>
          <a:ext cx="7086600" cy="98279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baseline="0"/>
            <a:t>Professional Employees</a:t>
          </a:r>
          <a:endParaRPr lang="en-US" sz="4200" kern="1200"/>
        </a:p>
      </dsp:txBody>
      <dsp:txXfrm>
        <a:off x="47976" y="2260536"/>
        <a:ext cx="6990648" cy="88684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A0F61-43A9-460D-A567-F6AE3304F39F}">
      <dsp:nvSpPr>
        <dsp:cNvPr id="0" name=""/>
        <dsp:cNvSpPr/>
      </dsp:nvSpPr>
      <dsp:spPr>
        <a:xfrm>
          <a:off x="2267712" y="1562"/>
          <a:ext cx="2551176" cy="103137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baseline="0" dirty="0"/>
            <a:t>Worker Classification </a:t>
          </a:r>
          <a:endParaRPr lang="en-US" sz="2700" kern="1200" dirty="0"/>
        </a:p>
      </dsp:txBody>
      <dsp:txXfrm>
        <a:off x="2318060" y="51910"/>
        <a:ext cx="2450480" cy="930682"/>
      </dsp:txXfrm>
    </dsp:sp>
    <dsp:sp modelId="{356D8DFA-F8F1-439D-8109-B4C737096A1D}">
      <dsp:nvSpPr>
        <dsp:cNvPr id="0" name=""/>
        <dsp:cNvSpPr/>
      </dsp:nvSpPr>
      <dsp:spPr>
        <a:xfrm>
          <a:off x="2267712" y="1084510"/>
          <a:ext cx="2551176" cy="103137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baseline="0" dirty="0"/>
            <a:t>Compensation Practices </a:t>
          </a:r>
          <a:endParaRPr lang="en-US" sz="2700" kern="1200" dirty="0"/>
        </a:p>
      </dsp:txBody>
      <dsp:txXfrm>
        <a:off x="2318060" y="1134858"/>
        <a:ext cx="2450480" cy="930682"/>
      </dsp:txXfrm>
    </dsp:sp>
    <dsp:sp modelId="{5BA11076-982B-46DD-8807-4E5835758456}">
      <dsp:nvSpPr>
        <dsp:cNvPr id="0" name=""/>
        <dsp:cNvSpPr/>
      </dsp:nvSpPr>
      <dsp:spPr>
        <a:xfrm>
          <a:off x="2267712" y="2167458"/>
          <a:ext cx="2551176" cy="103137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baseline="0" dirty="0"/>
            <a:t>Compensable Time</a:t>
          </a:r>
          <a:endParaRPr lang="en-US" sz="2700" kern="1200" dirty="0"/>
        </a:p>
      </dsp:txBody>
      <dsp:txXfrm>
        <a:off x="2318060" y="2217806"/>
        <a:ext cx="2450480" cy="9306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A0F61-43A9-460D-A567-F6AE3304F39F}">
      <dsp:nvSpPr>
        <dsp:cNvPr id="0" name=""/>
        <dsp:cNvSpPr/>
      </dsp:nvSpPr>
      <dsp:spPr>
        <a:xfrm>
          <a:off x="2267712" y="1562"/>
          <a:ext cx="2551176" cy="103137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baseline="0" dirty="0"/>
            <a:t>Worker Classification </a:t>
          </a:r>
          <a:endParaRPr lang="en-US" sz="2700" kern="1200" dirty="0"/>
        </a:p>
      </dsp:txBody>
      <dsp:txXfrm>
        <a:off x="2318060" y="51910"/>
        <a:ext cx="2450480" cy="930682"/>
      </dsp:txXfrm>
    </dsp:sp>
    <dsp:sp modelId="{356D8DFA-F8F1-439D-8109-B4C737096A1D}">
      <dsp:nvSpPr>
        <dsp:cNvPr id="0" name=""/>
        <dsp:cNvSpPr/>
      </dsp:nvSpPr>
      <dsp:spPr>
        <a:xfrm>
          <a:off x="2267712" y="1084510"/>
          <a:ext cx="2551176" cy="103137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baseline="0" dirty="0"/>
            <a:t>Compensation Practices </a:t>
          </a:r>
          <a:endParaRPr lang="en-US" sz="2700" kern="1200" dirty="0"/>
        </a:p>
      </dsp:txBody>
      <dsp:txXfrm>
        <a:off x="2318060" y="1134858"/>
        <a:ext cx="2450480" cy="930682"/>
      </dsp:txXfrm>
    </dsp:sp>
    <dsp:sp modelId="{5BA11076-982B-46DD-8807-4E5835758456}">
      <dsp:nvSpPr>
        <dsp:cNvPr id="0" name=""/>
        <dsp:cNvSpPr/>
      </dsp:nvSpPr>
      <dsp:spPr>
        <a:xfrm>
          <a:off x="2267712" y="2167458"/>
          <a:ext cx="2551176" cy="103137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baseline="0" dirty="0"/>
            <a:t>Compensable Time</a:t>
          </a:r>
          <a:endParaRPr lang="en-US" sz="2700" kern="1200" dirty="0"/>
        </a:p>
      </dsp:txBody>
      <dsp:txXfrm>
        <a:off x="2318060" y="2217806"/>
        <a:ext cx="2450480" cy="93068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13335" y="601724"/>
            <a:ext cx="6477805" cy="1906073"/>
          </a:xfrm>
        </p:spPr>
        <p:txBody>
          <a:bodyPr bIns="0" anchor="b">
            <a:normAutofit/>
          </a:bodyPr>
          <a:lstStyle>
            <a:lvl1pPr algn="l">
              <a:defRPr sz="4950"/>
            </a:lvl1pPr>
          </a:lstStyle>
          <a:p>
            <a:r>
              <a:rPr lang="en-US"/>
              <a:t>Click to edit Master title style</a:t>
            </a:r>
            <a:endParaRPr lang="en-US" dirty="0"/>
          </a:p>
        </p:txBody>
      </p:sp>
      <p:sp>
        <p:nvSpPr>
          <p:cNvPr id="3" name="Subtitle 2"/>
          <p:cNvSpPr>
            <a:spLocks noGrp="1"/>
          </p:cNvSpPr>
          <p:nvPr>
            <p:ph type="subTitle" idx="1"/>
          </p:nvPr>
        </p:nvSpPr>
        <p:spPr>
          <a:xfrm>
            <a:off x="1813335" y="2648403"/>
            <a:ext cx="6477804" cy="733216"/>
          </a:xfrm>
        </p:spPr>
        <p:txBody>
          <a:bodyPr tIns="91440" bIns="91440">
            <a:normAutofit/>
          </a:bodyPr>
          <a:lstStyle>
            <a:lvl1pPr marL="0" indent="0" algn="l">
              <a:buNone/>
              <a:defRPr sz="1350" b="0" cap="all" baseline="0">
                <a:solidFill>
                  <a:schemeClr val="tx1"/>
                </a:solidFill>
              </a:defRPr>
            </a:lvl1pPr>
            <a:lvl2pPr marL="342900" indent="0" algn="ctr">
              <a:buNone/>
              <a:defRPr sz="135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5/14/2024</a:t>
            </a:fld>
            <a:endParaRPr lang="en-US" dirty="0"/>
          </a:p>
        </p:txBody>
      </p:sp>
      <p:sp>
        <p:nvSpPr>
          <p:cNvPr id="5" name="Footer Placeholder 4"/>
          <p:cNvSpPr>
            <a:spLocks noGrp="1"/>
          </p:cNvSpPr>
          <p:nvPr>
            <p:ph type="ftr" sz="quarter" idx="11"/>
          </p:nvPr>
        </p:nvSpPr>
        <p:spPr>
          <a:xfrm>
            <a:off x="1812376" y="246981"/>
            <a:ext cx="3730436" cy="231901"/>
          </a:xfrm>
        </p:spPr>
        <p:txBody>
          <a:bodyPr/>
          <a:lstStyle/>
          <a:p>
            <a:endParaRPr lang="en-US" dirty="0"/>
          </a:p>
        </p:txBody>
      </p:sp>
      <p:sp>
        <p:nvSpPr>
          <p:cNvPr id="6" name="Slide Number Placeholder 5"/>
          <p:cNvSpPr>
            <a:spLocks noGrp="1"/>
          </p:cNvSpPr>
          <p:nvPr>
            <p:ph type="sldNum" sz="quarter" idx="12"/>
          </p:nvPr>
        </p:nvSpPr>
        <p:spPr>
          <a:xfrm>
            <a:off x="1078249" y="599230"/>
            <a:ext cx="608264" cy="377684"/>
          </a:xfrm>
        </p:spPr>
        <p:txBody>
          <a:bodyPr/>
          <a:lstStyle/>
          <a:p>
            <a:fld id="{6D22F896-40B5-4ADD-8801-0D06FADFA095}" type="slidenum">
              <a:rPr lang="en-US" smtClean="0"/>
              <a:t>‹#›</a:t>
            </a:fld>
            <a:endParaRPr lang="en-US" dirty="0"/>
          </a:p>
        </p:txBody>
      </p:sp>
      <p:cxnSp>
        <p:nvCxnSpPr>
          <p:cNvPr id="15" name="Straight Connector 14"/>
          <p:cNvCxnSpPr/>
          <p:nvPr/>
        </p:nvCxnSpPr>
        <p:spPr>
          <a:xfrm>
            <a:off x="1813335" y="2646407"/>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11249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26" name="Straight Connector 25"/>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15794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79333" y="599230"/>
            <a:ext cx="1211807" cy="349491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83504" y="599230"/>
            <a:ext cx="5871623" cy="34949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7079333" y="599230"/>
            <a:ext cx="0" cy="3494917"/>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64883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623116-B1C1-EF47-B39F-7A74FC8A4C7C}"/>
              </a:ext>
            </a:extLst>
          </p:cNvPr>
          <p:cNvSpPr/>
          <p:nvPr userDrawn="1"/>
        </p:nvSpPr>
        <p:spPr>
          <a:xfrm>
            <a:off x="0" y="0"/>
            <a:ext cx="9143999" cy="5143500"/>
          </a:xfrm>
          <a:prstGeom prst="rect">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cstate="print">
            <a:extLst>
              <a:ext uri="{BEBA8EAE-BF5A-486C-A8C5-ECC9F3942E4B}">
                <a14:imgProps xmlns:a14="http://schemas.microsoft.com/office/drawing/2010/main">
                  <a14:imgLayer r:embed="rId3">
                    <a14:imgEffect>
                      <a14:saturation sat="110000"/>
                    </a14:imgEffect>
                  </a14:imgLayer>
                </a14:imgProps>
              </a:ext>
              <a:ext uri="{28A0092B-C50C-407E-A947-70E740481C1C}">
                <a14:useLocalDpi xmlns:a14="http://schemas.microsoft.com/office/drawing/2010/main" val="0"/>
              </a:ext>
            </a:extLst>
          </a:blip>
          <a:stretch>
            <a:fillRect/>
          </a:stretch>
        </p:blipFill>
        <p:spPr>
          <a:xfrm>
            <a:off x="6705600" y="2724150"/>
            <a:ext cx="2495550" cy="2495550"/>
          </a:xfrm>
          <a:prstGeom prst="rect">
            <a:avLst/>
          </a:prstGeom>
        </p:spPr>
      </p:pic>
      <p:pic>
        <p:nvPicPr>
          <p:cNvPr id="11" name="Picture 10"/>
          <p:cNvPicPr>
            <a:picLocks noChangeAspect="1"/>
          </p:cNvPicPr>
          <p:nvPr userDrawn="1"/>
        </p:nvPicPr>
        <p:blipFill rotWithShape="1">
          <a:blip r:embed="rId4">
            <a:extLst>
              <a:ext uri="{28A0092B-C50C-407E-A947-70E740481C1C}">
                <a14:useLocalDpi xmlns:a14="http://schemas.microsoft.com/office/drawing/2010/main" val="0"/>
              </a:ext>
            </a:extLst>
          </a:blip>
          <a:srcRect l="20277" t="28152" r="21232" b="32386"/>
          <a:stretch/>
        </p:blipFill>
        <p:spPr>
          <a:xfrm>
            <a:off x="6096000" y="2952749"/>
            <a:ext cx="3175001" cy="1676401"/>
          </a:xfrm>
          <a:prstGeom prst="rect">
            <a:avLst/>
          </a:prstGeom>
        </p:spPr>
      </p:pic>
      <p:cxnSp>
        <p:nvCxnSpPr>
          <p:cNvPr id="18" name="Straight Connector 17">
            <a:extLst>
              <a:ext uri="{FF2B5EF4-FFF2-40B4-BE49-F238E27FC236}">
                <a16:creationId xmlns:a16="http://schemas.microsoft.com/office/drawing/2014/main" id="{6E444781-EB41-7A4B-B43D-7D3BECE6B7BB}"/>
              </a:ext>
            </a:extLst>
          </p:cNvPr>
          <p:cNvCxnSpPr/>
          <p:nvPr userDrawn="1"/>
        </p:nvCxnSpPr>
        <p:spPr>
          <a:xfrm flipH="1">
            <a:off x="376227" y="3653590"/>
            <a:ext cx="4773" cy="1386866"/>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rotWithShape="1">
          <a:blip r:embed="rId5" cstate="print">
            <a:extLst>
              <a:ext uri="{28A0092B-C50C-407E-A947-70E740481C1C}">
                <a14:useLocalDpi xmlns:a14="http://schemas.microsoft.com/office/drawing/2010/main" val="0"/>
              </a:ext>
            </a:extLst>
          </a:blip>
          <a:srcRect t="4257" b="5894"/>
          <a:stretch/>
        </p:blipFill>
        <p:spPr>
          <a:xfrm flipH="1">
            <a:off x="457200" y="2114550"/>
            <a:ext cx="4848225" cy="2904068"/>
          </a:xfrm>
          <a:prstGeom prst="rect">
            <a:avLst/>
          </a:prstGeom>
        </p:spPr>
      </p:pic>
      <p:sp>
        <p:nvSpPr>
          <p:cNvPr id="14" name="Text Placeholder 2"/>
          <p:cNvSpPr>
            <a:spLocks noGrp="1"/>
          </p:cNvSpPr>
          <p:nvPr>
            <p:ph type="body" sz="quarter" idx="11" hasCustomPrompt="1"/>
          </p:nvPr>
        </p:nvSpPr>
        <p:spPr>
          <a:xfrm>
            <a:off x="381000" y="358775"/>
            <a:ext cx="7086600" cy="536575"/>
          </a:xfrm>
          <a:prstGeom prst="rect">
            <a:avLst/>
          </a:prstGeom>
        </p:spPr>
        <p:txBody>
          <a:bodyPr/>
          <a:lstStyle>
            <a:lvl1pPr marL="0" indent="0">
              <a:buNone/>
              <a:defRPr sz="3600" b="1" baseline="0">
                <a:solidFill>
                  <a:srgbClr val="FD4F57"/>
                </a:solidFill>
              </a:defRPr>
            </a:lvl1pPr>
          </a:lstStyle>
          <a:p>
            <a:pPr lvl="0"/>
            <a:r>
              <a:rPr lang="en-US" dirty="0"/>
              <a:t>Title of Presentation</a:t>
            </a:r>
          </a:p>
        </p:txBody>
      </p:sp>
      <p:sp>
        <p:nvSpPr>
          <p:cNvPr id="15" name="Text Placeholder 2"/>
          <p:cNvSpPr>
            <a:spLocks noGrp="1"/>
          </p:cNvSpPr>
          <p:nvPr>
            <p:ph type="body" sz="quarter" idx="12" hasCustomPrompt="1"/>
          </p:nvPr>
        </p:nvSpPr>
        <p:spPr>
          <a:xfrm>
            <a:off x="457200" y="968375"/>
            <a:ext cx="7086600" cy="536575"/>
          </a:xfrm>
          <a:prstGeom prst="rect">
            <a:avLst/>
          </a:prstGeom>
        </p:spPr>
        <p:txBody>
          <a:bodyPr/>
          <a:lstStyle>
            <a:lvl1pPr marL="0" indent="0">
              <a:buNone/>
              <a:defRPr sz="2400" b="0">
                <a:solidFill>
                  <a:srgbClr val="FD4F57"/>
                </a:solidFill>
              </a:defRPr>
            </a:lvl1pPr>
          </a:lstStyle>
          <a:p>
            <a:pPr lvl="0"/>
            <a:r>
              <a:rPr lang="en-US" dirty="0"/>
              <a:t>Subtitle</a:t>
            </a:r>
          </a:p>
        </p:txBody>
      </p:sp>
      <p:sp>
        <p:nvSpPr>
          <p:cNvPr id="17" name="Text Placeholder 4"/>
          <p:cNvSpPr>
            <a:spLocks noGrp="1"/>
          </p:cNvSpPr>
          <p:nvPr>
            <p:ph type="body" sz="quarter" idx="13" hasCustomPrompt="1"/>
          </p:nvPr>
        </p:nvSpPr>
        <p:spPr>
          <a:xfrm>
            <a:off x="457200" y="1581150"/>
            <a:ext cx="7086600" cy="381000"/>
          </a:xfrm>
          <a:prstGeom prst="rect">
            <a:avLst/>
          </a:prstGeom>
        </p:spPr>
        <p:txBody>
          <a:bodyPr/>
          <a:lstStyle>
            <a:lvl1pPr marL="0" indent="0">
              <a:buNone/>
              <a:defRPr sz="1800" baseline="0"/>
            </a:lvl1pPr>
          </a:lstStyle>
          <a:p>
            <a:pPr lvl="0"/>
            <a:r>
              <a:rPr lang="en-US" dirty="0"/>
              <a:t>Speaker Name | Date</a:t>
            </a:r>
          </a:p>
        </p:txBody>
      </p:sp>
    </p:spTree>
    <p:extLst>
      <p:ext uri="{BB962C8B-B14F-4D97-AF65-F5344CB8AC3E}">
        <p14:creationId xmlns:p14="http://schemas.microsoft.com/office/powerpoint/2010/main" val="16486639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Horizontal_BottomLogo">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34200" y="4197699"/>
            <a:ext cx="1981200" cy="748760"/>
          </a:xfrm>
          <a:prstGeom prst="rect">
            <a:avLst/>
          </a:prstGeom>
        </p:spPr>
      </p:pic>
      <p:sp>
        <p:nvSpPr>
          <p:cNvPr id="20" name="Rectangle 19">
            <a:extLst>
              <a:ext uri="{FF2B5EF4-FFF2-40B4-BE49-F238E27FC236}">
                <a16:creationId xmlns:a16="http://schemas.microsoft.com/office/drawing/2014/main" id="{08623116-B1C1-EF47-B39F-7A74FC8A4C7C}"/>
              </a:ext>
            </a:extLst>
          </p:cNvPr>
          <p:cNvSpPr/>
          <p:nvPr userDrawn="1"/>
        </p:nvSpPr>
        <p:spPr>
          <a:xfrm>
            <a:off x="0" y="288098"/>
            <a:ext cx="9144000" cy="531051"/>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95000"/>
                </a:schemeClr>
              </a:solidFill>
            </a:endParaRPr>
          </a:p>
        </p:txBody>
      </p:sp>
      <p:cxnSp>
        <p:nvCxnSpPr>
          <p:cNvPr id="9" name="Straight Connector 8">
            <a:extLst>
              <a:ext uri="{FF2B5EF4-FFF2-40B4-BE49-F238E27FC236}">
                <a16:creationId xmlns:a16="http://schemas.microsoft.com/office/drawing/2014/main" id="{6E444781-EB41-7A4B-B43D-7D3BECE6B7BB}"/>
              </a:ext>
            </a:extLst>
          </p:cNvPr>
          <p:cNvCxnSpPr/>
          <p:nvPr userDrawn="1"/>
        </p:nvCxnSpPr>
        <p:spPr>
          <a:xfrm>
            <a:off x="533400" y="288099"/>
            <a:ext cx="0" cy="531051"/>
          </a:xfrm>
          <a:prstGeom prst="line">
            <a:avLst/>
          </a:prstGeom>
          <a:ln>
            <a:solidFill>
              <a:srgbClr val="FD4F57"/>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10" hasCustomPrompt="1"/>
          </p:nvPr>
        </p:nvSpPr>
        <p:spPr>
          <a:xfrm>
            <a:off x="762000" y="358775"/>
            <a:ext cx="7086600" cy="536575"/>
          </a:xfrm>
          <a:prstGeom prst="rect">
            <a:avLst/>
          </a:prstGeom>
        </p:spPr>
        <p:txBody>
          <a:bodyPr/>
          <a:lstStyle>
            <a:lvl1pPr marL="0" indent="0">
              <a:buNone/>
              <a:defRPr sz="2400" b="1">
                <a:solidFill>
                  <a:srgbClr val="FD4F57"/>
                </a:solidFill>
              </a:defRPr>
            </a:lvl1pPr>
          </a:lstStyle>
          <a:p>
            <a:pPr lvl="0"/>
            <a:r>
              <a:rPr lang="en-US" dirty="0"/>
              <a:t>Header</a:t>
            </a:r>
          </a:p>
        </p:txBody>
      </p:sp>
      <p:sp>
        <p:nvSpPr>
          <p:cNvPr id="5" name="Text Placeholder 4"/>
          <p:cNvSpPr>
            <a:spLocks noGrp="1"/>
          </p:cNvSpPr>
          <p:nvPr>
            <p:ph type="body" sz="quarter" idx="11" hasCustomPrompt="1"/>
          </p:nvPr>
        </p:nvSpPr>
        <p:spPr>
          <a:xfrm>
            <a:off x="762000" y="1123950"/>
            <a:ext cx="7086600" cy="3200400"/>
          </a:xfrm>
          <a:prstGeom prst="rect">
            <a:avLst/>
          </a:prstGeom>
        </p:spPr>
        <p:txBody>
          <a:bodyPr/>
          <a:lstStyle>
            <a:lvl1pPr marL="0" indent="0">
              <a:buNone/>
              <a:defRPr sz="1800" baseline="0"/>
            </a:lvl1pPr>
          </a:lstStyle>
          <a:p>
            <a:pPr lvl="0"/>
            <a:r>
              <a:rPr lang="en-US" dirty="0"/>
              <a:t>Body Text</a:t>
            </a:r>
          </a:p>
        </p:txBody>
      </p:sp>
    </p:spTree>
    <p:extLst>
      <p:ext uri="{BB962C8B-B14F-4D97-AF65-F5344CB8AC3E}">
        <p14:creationId xmlns:p14="http://schemas.microsoft.com/office/powerpoint/2010/main" val="1231231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ogo Heade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8623116-B1C1-EF47-B39F-7A74FC8A4C7C}"/>
              </a:ext>
            </a:extLst>
          </p:cNvPr>
          <p:cNvSpPr/>
          <p:nvPr userDrawn="1"/>
        </p:nvSpPr>
        <p:spPr>
          <a:xfrm>
            <a:off x="0" y="288098"/>
            <a:ext cx="9144000" cy="835852"/>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95000"/>
                </a:schemeClr>
              </a:solidFill>
            </a:endParaRPr>
          </a:p>
        </p:txBody>
      </p:sp>
      <p:cxnSp>
        <p:nvCxnSpPr>
          <p:cNvPr id="4" name="Straight Connector 3">
            <a:extLst>
              <a:ext uri="{FF2B5EF4-FFF2-40B4-BE49-F238E27FC236}">
                <a16:creationId xmlns:a16="http://schemas.microsoft.com/office/drawing/2014/main" id="{6E444781-EB41-7A4B-B43D-7D3BECE6B7BB}"/>
              </a:ext>
            </a:extLst>
          </p:cNvPr>
          <p:cNvCxnSpPr/>
          <p:nvPr userDrawn="1"/>
        </p:nvCxnSpPr>
        <p:spPr>
          <a:xfrm>
            <a:off x="2057400" y="374841"/>
            <a:ext cx="0" cy="662365"/>
          </a:xfrm>
          <a:prstGeom prst="line">
            <a:avLst/>
          </a:prstGeom>
          <a:ln>
            <a:solidFill>
              <a:srgbClr val="FD4F57"/>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2400" y="361950"/>
            <a:ext cx="1752600" cy="662365"/>
          </a:xfrm>
          <a:prstGeom prst="rect">
            <a:avLst/>
          </a:prstGeom>
        </p:spPr>
      </p:pic>
      <p:sp>
        <p:nvSpPr>
          <p:cNvPr id="8" name="Text Placeholder 2"/>
          <p:cNvSpPr>
            <a:spLocks noGrp="1"/>
          </p:cNvSpPr>
          <p:nvPr>
            <p:ph type="body" sz="quarter" idx="10" hasCustomPrompt="1"/>
          </p:nvPr>
        </p:nvSpPr>
        <p:spPr>
          <a:xfrm>
            <a:off x="2133600" y="511175"/>
            <a:ext cx="5181600" cy="536575"/>
          </a:xfrm>
          <a:prstGeom prst="rect">
            <a:avLst/>
          </a:prstGeom>
        </p:spPr>
        <p:txBody>
          <a:bodyPr/>
          <a:lstStyle>
            <a:lvl1pPr marL="0" indent="0">
              <a:buNone/>
              <a:defRPr sz="2400" b="1">
                <a:solidFill>
                  <a:srgbClr val="FD4F57"/>
                </a:solidFill>
              </a:defRPr>
            </a:lvl1pPr>
          </a:lstStyle>
          <a:p>
            <a:pPr lvl="0"/>
            <a:r>
              <a:rPr lang="en-US" dirty="0"/>
              <a:t>Header</a:t>
            </a:r>
          </a:p>
        </p:txBody>
      </p:sp>
      <p:sp>
        <p:nvSpPr>
          <p:cNvPr id="10" name="Text Placeholder 4"/>
          <p:cNvSpPr>
            <a:spLocks noGrp="1"/>
          </p:cNvSpPr>
          <p:nvPr>
            <p:ph type="body" sz="quarter" idx="11" hasCustomPrompt="1"/>
          </p:nvPr>
        </p:nvSpPr>
        <p:spPr>
          <a:xfrm>
            <a:off x="2133600" y="1352550"/>
            <a:ext cx="6477000" cy="3581400"/>
          </a:xfrm>
          <a:prstGeom prst="rect">
            <a:avLst/>
          </a:prstGeom>
        </p:spPr>
        <p:txBody>
          <a:bodyPr/>
          <a:lstStyle>
            <a:lvl1pPr marL="0" indent="0">
              <a:buNone/>
              <a:defRPr sz="1800" baseline="0"/>
            </a:lvl1pPr>
          </a:lstStyle>
          <a:p>
            <a:pPr lvl="0"/>
            <a:r>
              <a:rPr lang="en-US" dirty="0"/>
              <a:t>Body Text</a:t>
            </a:r>
          </a:p>
        </p:txBody>
      </p:sp>
    </p:spTree>
    <p:extLst>
      <p:ext uri="{BB962C8B-B14F-4D97-AF65-F5344CB8AC3E}">
        <p14:creationId xmlns:p14="http://schemas.microsoft.com/office/powerpoint/2010/main" val="11476528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Horizontal_Diamon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8623116-B1C1-EF47-B39F-7A74FC8A4C7C}"/>
              </a:ext>
            </a:extLst>
          </p:cNvPr>
          <p:cNvSpPr/>
          <p:nvPr userDrawn="1"/>
        </p:nvSpPr>
        <p:spPr>
          <a:xfrm>
            <a:off x="0" y="288098"/>
            <a:ext cx="9144000" cy="531051"/>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95000"/>
                </a:schemeClr>
              </a:solidFill>
            </a:endParaRPr>
          </a:p>
        </p:txBody>
      </p:sp>
      <p:cxnSp>
        <p:nvCxnSpPr>
          <p:cNvPr id="2" name="Straight Connector 1">
            <a:extLst>
              <a:ext uri="{FF2B5EF4-FFF2-40B4-BE49-F238E27FC236}">
                <a16:creationId xmlns:a16="http://schemas.microsoft.com/office/drawing/2014/main" id="{6E444781-EB41-7A4B-B43D-7D3BECE6B7BB}"/>
              </a:ext>
            </a:extLst>
          </p:cNvPr>
          <p:cNvCxnSpPr/>
          <p:nvPr userDrawn="1"/>
        </p:nvCxnSpPr>
        <p:spPr>
          <a:xfrm>
            <a:off x="533400" y="288099"/>
            <a:ext cx="0" cy="531051"/>
          </a:xfrm>
          <a:prstGeom prst="line">
            <a:avLst/>
          </a:prstGeom>
          <a:ln>
            <a:solidFill>
              <a:srgbClr val="FD4F57"/>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a:blip r:embed="rId2" cstate="print">
            <a:duotone>
              <a:schemeClr val="bg2">
                <a:shade val="45000"/>
                <a:satMod val="135000"/>
              </a:schemeClr>
              <a:prstClr val="white"/>
            </a:duotone>
            <a:extLst>
              <a:ext uri="{BEBA8EAE-BF5A-486C-A8C5-ECC9F3942E4B}">
                <a14:imgProps xmlns:a14="http://schemas.microsoft.com/office/drawing/2010/main">
                  <a14:imgLayer r:embed="rId3">
                    <a14:imgEffect>
                      <a14:colorTemperature colorTemp="1500"/>
                    </a14:imgEffect>
                    <a14:imgEffect>
                      <a14:saturation sat="0"/>
                    </a14:imgEffect>
                  </a14:imgLayer>
                </a14:imgProps>
              </a:ext>
              <a:ext uri="{28A0092B-C50C-407E-A947-70E740481C1C}">
                <a14:useLocalDpi xmlns:a14="http://schemas.microsoft.com/office/drawing/2010/main" val="0"/>
              </a:ext>
            </a:extLst>
          </a:blip>
          <a:stretch>
            <a:fillRect/>
          </a:stretch>
        </p:blipFill>
        <p:spPr>
          <a:xfrm>
            <a:off x="6705600" y="2724150"/>
            <a:ext cx="2495550" cy="2495550"/>
          </a:xfrm>
          <a:prstGeom prst="rect">
            <a:avLst/>
          </a:prstGeom>
          <a:noFill/>
        </p:spPr>
      </p:pic>
      <p:sp>
        <p:nvSpPr>
          <p:cNvPr id="7" name="Text Placeholder 2"/>
          <p:cNvSpPr>
            <a:spLocks noGrp="1"/>
          </p:cNvSpPr>
          <p:nvPr>
            <p:ph type="body" sz="quarter" idx="10" hasCustomPrompt="1"/>
          </p:nvPr>
        </p:nvSpPr>
        <p:spPr>
          <a:xfrm>
            <a:off x="762000" y="358775"/>
            <a:ext cx="7086600" cy="536575"/>
          </a:xfrm>
          <a:prstGeom prst="rect">
            <a:avLst/>
          </a:prstGeom>
        </p:spPr>
        <p:txBody>
          <a:bodyPr/>
          <a:lstStyle>
            <a:lvl1pPr marL="0" indent="0">
              <a:buNone/>
              <a:defRPr sz="2400" b="1">
                <a:solidFill>
                  <a:srgbClr val="FD4F57"/>
                </a:solidFill>
              </a:defRPr>
            </a:lvl1pPr>
          </a:lstStyle>
          <a:p>
            <a:pPr lvl="0"/>
            <a:r>
              <a:rPr lang="en-US" dirty="0"/>
              <a:t>Header</a:t>
            </a:r>
          </a:p>
        </p:txBody>
      </p:sp>
      <p:sp>
        <p:nvSpPr>
          <p:cNvPr id="8" name="Text Placeholder 4"/>
          <p:cNvSpPr>
            <a:spLocks noGrp="1"/>
          </p:cNvSpPr>
          <p:nvPr>
            <p:ph type="body" sz="quarter" idx="11" hasCustomPrompt="1"/>
          </p:nvPr>
        </p:nvSpPr>
        <p:spPr>
          <a:xfrm>
            <a:off x="762000" y="1123950"/>
            <a:ext cx="7086600" cy="3200400"/>
          </a:xfrm>
          <a:prstGeom prst="rect">
            <a:avLst/>
          </a:prstGeom>
        </p:spPr>
        <p:txBody>
          <a:bodyPr/>
          <a:lstStyle>
            <a:lvl1pPr marL="0" indent="0">
              <a:buNone/>
              <a:defRPr sz="1800" baseline="0"/>
            </a:lvl1pPr>
          </a:lstStyle>
          <a:p>
            <a:pPr lvl="0"/>
            <a:r>
              <a:rPr lang="en-US" dirty="0"/>
              <a:t>Body Text</a:t>
            </a:r>
          </a:p>
        </p:txBody>
      </p:sp>
    </p:spTree>
    <p:extLst>
      <p:ext uri="{BB962C8B-B14F-4D97-AF65-F5344CB8AC3E}">
        <p14:creationId xmlns:p14="http://schemas.microsoft.com/office/powerpoint/2010/main" val="2866349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orizontal Plai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8623116-B1C1-EF47-B39F-7A74FC8A4C7C}"/>
              </a:ext>
            </a:extLst>
          </p:cNvPr>
          <p:cNvSpPr/>
          <p:nvPr userDrawn="1"/>
        </p:nvSpPr>
        <p:spPr>
          <a:xfrm>
            <a:off x="0" y="288098"/>
            <a:ext cx="9144000" cy="531051"/>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95000"/>
                </a:schemeClr>
              </a:solidFill>
            </a:endParaRPr>
          </a:p>
        </p:txBody>
      </p:sp>
      <p:cxnSp>
        <p:nvCxnSpPr>
          <p:cNvPr id="4" name="Straight Connector 3">
            <a:extLst>
              <a:ext uri="{FF2B5EF4-FFF2-40B4-BE49-F238E27FC236}">
                <a16:creationId xmlns:a16="http://schemas.microsoft.com/office/drawing/2014/main" id="{6E444781-EB41-7A4B-B43D-7D3BECE6B7BB}"/>
              </a:ext>
            </a:extLst>
          </p:cNvPr>
          <p:cNvCxnSpPr/>
          <p:nvPr userDrawn="1"/>
        </p:nvCxnSpPr>
        <p:spPr>
          <a:xfrm>
            <a:off x="533400" y="288099"/>
            <a:ext cx="0" cy="531051"/>
          </a:xfrm>
          <a:prstGeom prst="line">
            <a:avLst/>
          </a:prstGeom>
          <a:ln>
            <a:solidFill>
              <a:srgbClr val="FD4F57"/>
            </a:solidFill>
          </a:ln>
        </p:spPr>
        <p:style>
          <a:lnRef idx="1">
            <a:schemeClr val="accent1"/>
          </a:lnRef>
          <a:fillRef idx="0">
            <a:schemeClr val="accent1"/>
          </a:fillRef>
          <a:effectRef idx="0">
            <a:schemeClr val="accent1"/>
          </a:effectRef>
          <a:fontRef idx="minor">
            <a:schemeClr val="tx1"/>
          </a:fontRef>
        </p:style>
      </p:cxnSp>
      <p:sp>
        <p:nvSpPr>
          <p:cNvPr id="7" name="Text Placeholder 2"/>
          <p:cNvSpPr>
            <a:spLocks noGrp="1"/>
          </p:cNvSpPr>
          <p:nvPr>
            <p:ph type="body" sz="quarter" idx="10" hasCustomPrompt="1"/>
          </p:nvPr>
        </p:nvSpPr>
        <p:spPr>
          <a:xfrm>
            <a:off x="762000" y="358775"/>
            <a:ext cx="7086600" cy="587677"/>
          </a:xfrm>
          <a:prstGeom prst="rect">
            <a:avLst/>
          </a:prstGeom>
        </p:spPr>
        <p:txBody>
          <a:bodyPr/>
          <a:lstStyle>
            <a:lvl1pPr marL="0" indent="0">
              <a:buNone/>
              <a:defRPr sz="2400" b="1">
                <a:solidFill>
                  <a:srgbClr val="FD4F57"/>
                </a:solidFill>
              </a:defRPr>
            </a:lvl1pPr>
          </a:lstStyle>
          <a:p>
            <a:pPr lvl="0"/>
            <a:r>
              <a:rPr lang="en-US" dirty="0"/>
              <a:t>Header</a:t>
            </a:r>
          </a:p>
        </p:txBody>
      </p:sp>
      <p:sp>
        <p:nvSpPr>
          <p:cNvPr id="8" name="Text Placeholder 4"/>
          <p:cNvSpPr>
            <a:spLocks noGrp="1"/>
          </p:cNvSpPr>
          <p:nvPr>
            <p:ph type="body" sz="quarter" idx="11" hasCustomPrompt="1"/>
          </p:nvPr>
        </p:nvSpPr>
        <p:spPr>
          <a:xfrm>
            <a:off x="762000" y="1123950"/>
            <a:ext cx="7086600" cy="3505200"/>
          </a:xfrm>
          <a:prstGeom prst="rect">
            <a:avLst/>
          </a:prstGeom>
        </p:spPr>
        <p:txBody>
          <a:bodyPr/>
          <a:lstStyle>
            <a:lvl1pPr marL="0" indent="0">
              <a:buNone/>
              <a:defRPr sz="1800" baseline="0"/>
            </a:lvl1pPr>
          </a:lstStyle>
          <a:p>
            <a:pPr lvl="0"/>
            <a:r>
              <a:rPr lang="en-US" dirty="0"/>
              <a:t>Body Text</a:t>
            </a:r>
          </a:p>
        </p:txBody>
      </p:sp>
    </p:spTree>
    <p:extLst>
      <p:ext uri="{BB962C8B-B14F-4D97-AF65-F5344CB8AC3E}">
        <p14:creationId xmlns:p14="http://schemas.microsoft.com/office/powerpoint/2010/main" val="41166040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ertic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8623116-B1C1-EF47-B39F-7A74FC8A4C7C}"/>
              </a:ext>
            </a:extLst>
          </p:cNvPr>
          <p:cNvSpPr/>
          <p:nvPr userDrawn="1"/>
        </p:nvSpPr>
        <p:spPr>
          <a:xfrm rot="5400000">
            <a:off x="-2037834" y="2305705"/>
            <a:ext cx="5142461" cy="531051"/>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95000"/>
                </a:schemeClr>
              </a:solidFill>
            </a:endParaRPr>
          </a:p>
        </p:txBody>
      </p:sp>
      <p:cxnSp>
        <p:nvCxnSpPr>
          <p:cNvPr id="7" name="Straight Connector 6">
            <a:extLst>
              <a:ext uri="{FF2B5EF4-FFF2-40B4-BE49-F238E27FC236}">
                <a16:creationId xmlns:a16="http://schemas.microsoft.com/office/drawing/2014/main" id="{6E444781-EB41-7A4B-B43D-7D3BECE6B7BB}"/>
              </a:ext>
            </a:extLst>
          </p:cNvPr>
          <p:cNvCxnSpPr/>
          <p:nvPr userDrawn="1"/>
        </p:nvCxnSpPr>
        <p:spPr>
          <a:xfrm>
            <a:off x="533400" y="288099"/>
            <a:ext cx="0" cy="531051"/>
          </a:xfrm>
          <a:prstGeom prst="line">
            <a:avLst/>
          </a:prstGeom>
          <a:ln>
            <a:solidFill>
              <a:srgbClr val="FD4F57"/>
            </a:solidFill>
          </a:ln>
        </p:spPr>
        <p:style>
          <a:lnRef idx="1">
            <a:schemeClr val="accent1"/>
          </a:lnRef>
          <a:fillRef idx="0">
            <a:schemeClr val="accent1"/>
          </a:fillRef>
          <a:effectRef idx="0">
            <a:schemeClr val="accent1"/>
          </a:effectRef>
          <a:fontRef idx="minor">
            <a:schemeClr val="tx1"/>
          </a:fontRef>
        </p:style>
      </p:cxnSp>
      <p:sp>
        <p:nvSpPr>
          <p:cNvPr id="6" name="Text Placeholder 2"/>
          <p:cNvSpPr>
            <a:spLocks noGrp="1"/>
          </p:cNvSpPr>
          <p:nvPr>
            <p:ph type="body" sz="quarter" idx="10" hasCustomPrompt="1"/>
          </p:nvPr>
        </p:nvSpPr>
        <p:spPr>
          <a:xfrm>
            <a:off x="762000" y="358775"/>
            <a:ext cx="7086600" cy="536575"/>
          </a:xfrm>
          <a:prstGeom prst="rect">
            <a:avLst/>
          </a:prstGeom>
        </p:spPr>
        <p:txBody>
          <a:bodyPr/>
          <a:lstStyle>
            <a:lvl1pPr marL="0" indent="0">
              <a:buNone/>
              <a:defRPr sz="2400" b="1">
                <a:solidFill>
                  <a:srgbClr val="FD4F57"/>
                </a:solidFill>
              </a:defRPr>
            </a:lvl1pPr>
          </a:lstStyle>
          <a:p>
            <a:pPr lvl="0"/>
            <a:r>
              <a:rPr lang="en-US" dirty="0"/>
              <a:t>Header</a:t>
            </a:r>
          </a:p>
        </p:txBody>
      </p:sp>
      <p:sp>
        <p:nvSpPr>
          <p:cNvPr id="11" name="Text Placeholder 4"/>
          <p:cNvSpPr>
            <a:spLocks noGrp="1"/>
          </p:cNvSpPr>
          <p:nvPr>
            <p:ph type="body" sz="quarter" idx="11" hasCustomPrompt="1"/>
          </p:nvPr>
        </p:nvSpPr>
        <p:spPr>
          <a:xfrm>
            <a:off x="762000" y="1123950"/>
            <a:ext cx="7086600" cy="3505200"/>
          </a:xfrm>
          <a:prstGeom prst="rect">
            <a:avLst/>
          </a:prstGeom>
        </p:spPr>
        <p:txBody>
          <a:bodyPr/>
          <a:lstStyle>
            <a:lvl1pPr marL="0" indent="0">
              <a:buNone/>
              <a:defRPr sz="1800" baseline="0"/>
            </a:lvl1pPr>
          </a:lstStyle>
          <a:p>
            <a:pPr lvl="0"/>
            <a:r>
              <a:rPr lang="en-US" dirty="0"/>
              <a:t>Body Text</a:t>
            </a:r>
          </a:p>
        </p:txBody>
      </p:sp>
    </p:spTree>
    <p:extLst>
      <p:ext uri="{BB962C8B-B14F-4D97-AF65-F5344CB8AC3E}">
        <p14:creationId xmlns:p14="http://schemas.microsoft.com/office/powerpoint/2010/main" val="15761171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owerEdg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8623116-B1C1-EF47-B39F-7A74FC8A4C7C}"/>
              </a:ext>
            </a:extLst>
          </p:cNvPr>
          <p:cNvSpPr/>
          <p:nvPr userDrawn="1"/>
        </p:nvSpPr>
        <p:spPr>
          <a:xfrm>
            <a:off x="-8467" y="4400550"/>
            <a:ext cx="9152467" cy="531051"/>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95000"/>
                </a:schemeClr>
              </a:solidFill>
            </a:endParaRPr>
          </a:p>
        </p:txBody>
      </p:sp>
      <p:cxnSp>
        <p:nvCxnSpPr>
          <p:cNvPr id="9" name="Straight Connector 8">
            <a:extLst>
              <a:ext uri="{FF2B5EF4-FFF2-40B4-BE49-F238E27FC236}">
                <a16:creationId xmlns:a16="http://schemas.microsoft.com/office/drawing/2014/main" id="{6E444781-EB41-7A4B-B43D-7D3BECE6B7BB}"/>
              </a:ext>
            </a:extLst>
          </p:cNvPr>
          <p:cNvCxnSpPr/>
          <p:nvPr userDrawn="1"/>
        </p:nvCxnSpPr>
        <p:spPr>
          <a:xfrm>
            <a:off x="533400" y="288099"/>
            <a:ext cx="0" cy="531051"/>
          </a:xfrm>
          <a:prstGeom prst="line">
            <a:avLst/>
          </a:prstGeom>
          <a:ln>
            <a:solidFill>
              <a:srgbClr val="FD4F57"/>
            </a:solidFill>
          </a:ln>
        </p:spPr>
        <p:style>
          <a:lnRef idx="1">
            <a:schemeClr val="accent1"/>
          </a:lnRef>
          <a:fillRef idx="0">
            <a:schemeClr val="accent1"/>
          </a:fillRef>
          <a:effectRef idx="0">
            <a:schemeClr val="accent1"/>
          </a:effectRef>
          <a:fontRef idx="minor">
            <a:schemeClr val="tx1"/>
          </a:fontRef>
        </p:style>
      </p:cxnSp>
      <p:sp>
        <p:nvSpPr>
          <p:cNvPr id="6" name="Text Placeholder 2"/>
          <p:cNvSpPr>
            <a:spLocks noGrp="1"/>
          </p:cNvSpPr>
          <p:nvPr>
            <p:ph type="body" sz="quarter" idx="10" hasCustomPrompt="1"/>
          </p:nvPr>
        </p:nvSpPr>
        <p:spPr>
          <a:xfrm>
            <a:off x="685800" y="358775"/>
            <a:ext cx="7086600" cy="536575"/>
          </a:xfrm>
          <a:prstGeom prst="rect">
            <a:avLst/>
          </a:prstGeom>
        </p:spPr>
        <p:txBody>
          <a:bodyPr/>
          <a:lstStyle>
            <a:lvl1pPr marL="0" indent="0">
              <a:buNone/>
              <a:defRPr sz="2400" b="1">
                <a:solidFill>
                  <a:srgbClr val="FD4F57"/>
                </a:solidFill>
              </a:defRPr>
            </a:lvl1pPr>
          </a:lstStyle>
          <a:p>
            <a:pPr lvl="0"/>
            <a:r>
              <a:rPr lang="en-US" dirty="0"/>
              <a:t>Header</a:t>
            </a:r>
          </a:p>
        </p:txBody>
      </p:sp>
      <p:sp>
        <p:nvSpPr>
          <p:cNvPr id="7" name="Text Placeholder 4"/>
          <p:cNvSpPr>
            <a:spLocks noGrp="1"/>
          </p:cNvSpPr>
          <p:nvPr>
            <p:ph type="body" sz="quarter" idx="11" hasCustomPrompt="1"/>
          </p:nvPr>
        </p:nvSpPr>
        <p:spPr>
          <a:xfrm>
            <a:off x="685800" y="1123950"/>
            <a:ext cx="7086600" cy="3200400"/>
          </a:xfrm>
          <a:prstGeom prst="rect">
            <a:avLst/>
          </a:prstGeom>
        </p:spPr>
        <p:txBody>
          <a:bodyPr/>
          <a:lstStyle>
            <a:lvl1pPr marL="0" indent="0">
              <a:buNone/>
              <a:defRPr sz="1800" baseline="0"/>
            </a:lvl1pPr>
          </a:lstStyle>
          <a:p>
            <a:pPr lvl="0"/>
            <a:r>
              <a:rPr lang="en-US" dirty="0"/>
              <a:t>Body Text</a:t>
            </a:r>
          </a:p>
        </p:txBody>
      </p:sp>
    </p:spTree>
    <p:extLst>
      <p:ext uri="{BB962C8B-B14F-4D97-AF65-F5344CB8AC3E}">
        <p14:creationId xmlns:p14="http://schemas.microsoft.com/office/powerpoint/2010/main" val="8843440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8623116-B1C1-EF47-B39F-7A74FC8A4C7C}"/>
              </a:ext>
            </a:extLst>
          </p:cNvPr>
          <p:cNvSpPr/>
          <p:nvPr userDrawn="1"/>
        </p:nvSpPr>
        <p:spPr>
          <a:xfrm>
            <a:off x="0" y="0"/>
            <a:ext cx="9143999" cy="5143500"/>
          </a:xfrm>
          <a:prstGeom prst="rect">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cstate="print">
            <a:extLst>
              <a:ext uri="{BEBA8EAE-BF5A-486C-A8C5-ECC9F3942E4B}">
                <a14:imgProps xmlns:a14="http://schemas.microsoft.com/office/drawing/2010/main">
                  <a14:imgLayer r:embed="rId3">
                    <a14:imgEffect>
                      <a14:saturation sat="110000"/>
                    </a14:imgEffect>
                  </a14:imgLayer>
                </a14:imgProps>
              </a:ext>
              <a:ext uri="{28A0092B-C50C-407E-A947-70E740481C1C}">
                <a14:useLocalDpi xmlns:a14="http://schemas.microsoft.com/office/drawing/2010/main" val="0"/>
              </a:ext>
            </a:extLst>
          </a:blip>
          <a:stretch>
            <a:fillRect/>
          </a:stretch>
        </p:blipFill>
        <p:spPr>
          <a:xfrm>
            <a:off x="6705600" y="2724150"/>
            <a:ext cx="2495550" cy="2495550"/>
          </a:xfrm>
          <a:prstGeom prst="rect">
            <a:avLst/>
          </a:prstGeom>
        </p:spPr>
      </p:pic>
      <p:pic>
        <p:nvPicPr>
          <p:cNvPr id="12" name="Picture 11"/>
          <p:cNvPicPr>
            <a:picLocks noChangeAspect="1"/>
          </p:cNvPicPr>
          <p:nvPr userDrawn="1"/>
        </p:nvPicPr>
        <p:blipFill rotWithShape="1">
          <a:blip r:embed="rId4">
            <a:extLst>
              <a:ext uri="{28A0092B-C50C-407E-A947-70E740481C1C}">
                <a14:useLocalDpi xmlns:a14="http://schemas.microsoft.com/office/drawing/2010/main" val="0"/>
              </a:ext>
            </a:extLst>
          </a:blip>
          <a:srcRect l="20277" t="28152" r="21232" b="32386"/>
          <a:stretch/>
        </p:blipFill>
        <p:spPr>
          <a:xfrm>
            <a:off x="6096000" y="2952749"/>
            <a:ext cx="3175001" cy="1676401"/>
          </a:xfrm>
          <a:prstGeom prst="rect">
            <a:avLst/>
          </a:prstGeom>
        </p:spPr>
      </p:pic>
      <p:sp>
        <p:nvSpPr>
          <p:cNvPr id="13" name="TextBox 12"/>
          <p:cNvSpPr txBox="1"/>
          <p:nvPr userDrawn="1"/>
        </p:nvSpPr>
        <p:spPr>
          <a:xfrm>
            <a:off x="228600" y="666750"/>
            <a:ext cx="5486400" cy="1015663"/>
          </a:xfrm>
          <a:prstGeom prst="rect">
            <a:avLst/>
          </a:prstGeom>
          <a:noFill/>
        </p:spPr>
        <p:txBody>
          <a:bodyPr wrap="square" rtlCol="0">
            <a:spAutoFit/>
          </a:bodyPr>
          <a:lstStyle/>
          <a:p>
            <a:r>
              <a:rPr lang="en-US" sz="3600" b="1" dirty="0">
                <a:solidFill>
                  <a:srgbClr val="FD4F57"/>
                </a:solidFill>
              </a:rPr>
              <a:t>Thank you!</a:t>
            </a:r>
          </a:p>
          <a:p>
            <a:endParaRPr lang="en-US" sz="2400" dirty="0">
              <a:solidFill>
                <a:srgbClr val="FD4F57"/>
              </a:solidFill>
            </a:endParaRPr>
          </a:p>
        </p:txBody>
      </p:sp>
      <p:pic>
        <p:nvPicPr>
          <p:cNvPr id="15" name="Picture 14"/>
          <p:cNvPicPr>
            <a:picLocks noChangeAspect="1"/>
          </p:cNvPicPr>
          <p:nvPr userDrawn="1"/>
        </p:nvPicPr>
        <p:blipFill rotWithShape="1">
          <a:blip r:embed="rId5" cstate="print">
            <a:extLst>
              <a:ext uri="{28A0092B-C50C-407E-A947-70E740481C1C}">
                <a14:useLocalDpi xmlns:a14="http://schemas.microsoft.com/office/drawing/2010/main" val="0"/>
              </a:ext>
            </a:extLst>
          </a:blip>
          <a:srcRect t="4257" b="5894"/>
          <a:stretch/>
        </p:blipFill>
        <p:spPr>
          <a:xfrm flipH="1">
            <a:off x="304800" y="1809750"/>
            <a:ext cx="4848225" cy="2904068"/>
          </a:xfrm>
          <a:prstGeom prst="rect">
            <a:avLst/>
          </a:prstGeom>
        </p:spPr>
      </p:pic>
      <p:sp>
        <p:nvSpPr>
          <p:cNvPr id="3" name="Text Placeholder 2"/>
          <p:cNvSpPr>
            <a:spLocks noGrp="1"/>
          </p:cNvSpPr>
          <p:nvPr>
            <p:ph type="body" sz="quarter" idx="10" hasCustomPrompt="1"/>
          </p:nvPr>
        </p:nvSpPr>
        <p:spPr>
          <a:xfrm>
            <a:off x="5181600" y="1733550"/>
            <a:ext cx="3581400" cy="3810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800"/>
            </a:lvl1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Speaker</a:t>
            </a:r>
            <a:r>
              <a:rPr lang="en-US" sz="1800" baseline="0" dirty="0">
                <a:solidFill>
                  <a:schemeClr val="tx1"/>
                </a:solidFill>
              </a:rPr>
              <a:t> Name | Date</a:t>
            </a:r>
          </a:p>
        </p:txBody>
      </p:sp>
      <p:sp>
        <p:nvSpPr>
          <p:cNvPr id="17" name="Text Placeholder 2"/>
          <p:cNvSpPr>
            <a:spLocks noGrp="1"/>
          </p:cNvSpPr>
          <p:nvPr>
            <p:ph type="body" sz="quarter" idx="11" hasCustomPrompt="1"/>
          </p:nvPr>
        </p:nvSpPr>
        <p:spPr>
          <a:xfrm>
            <a:off x="5181600" y="2114550"/>
            <a:ext cx="3581400" cy="330368"/>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800"/>
            </a:lvl1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a:solidFill>
                  <a:schemeClr val="tx1"/>
                </a:solidFill>
              </a:rPr>
              <a:t>XXX@sturgillturner.com</a:t>
            </a:r>
          </a:p>
        </p:txBody>
      </p:sp>
    </p:spTree>
    <p:extLst>
      <p:ext uri="{BB962C8B-B14F-4D97-AF65-F5344CB8AC3E}">
        <p14:creationId xmlns:p14="http://schemas.microsoft.com/office/powerpoint/2010/main" val="3269012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33" name="Straight Connector 32"/>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6231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90679" y="1317097"/>
            <a:ext cx="6482366" cy="1415963"/>
          </a:xfrm>
        </p:spPr>
        <p:txBody>
          <a:bodyPr anchor="b">
            <a:normAutofit/>
          </a:bodyPr>
          <a:lstStyle>
            <a:lvl1pPr algn="l">
              <a:defRPr sz="2700"/>
            </a:lvl1pPr>
          </a:lstStyle>
          <a:p>
            <a:r>
              <a:rPr lang="en-US"/>
              <a:t>Click to edit Master title style</a:t>
            </a:r>
            <a:endParaRPr lang="en-US" dirty="0"/>
          </a:p>
        </p:txBody>
      </p:sp>
      <p:sp>
        <p:nvSpPr>
          <p:cNvPr id="3" name="Text Placeholder 2"/>
          <p:cNvSpPr>
            <a:spLocks noGrp="1"/>
          </p:cNvSpPr>
          <p:nvPr>
            <p:ph type="body" idx="1"/>
          </p:nvPr>
        </p:nvSpPr>
        <p:spPr>
          <a:xfrm>
            <a:off x="1090679" y="2854647"/>
            <a:ext cx="6472835" cy="759697"/>
          </a:xfrm>
        </p:spPr>
        <p:txBody>
          <a:bodyPr tIns="91440">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5/14/2024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1090679" y="2853739"/>
            <a:ext cx="647283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88947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86913" y="603667"/>
            <a:ext cx="7204226" cy="79447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85498" y="1508159"/>
            <a:ext cx="3483864" cy="25864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10328" y="1513007"/>
            <a:ext cx="3483864" cy="25811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5/14/2024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5" name="Straight Connector 34"/>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7534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85394" y="603123"/>
            <a:ext cx="7205746" cy="79223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85393" y="1514662"/>
            <a:ext cx="3483864" cy="601457"/>
          </a:xfrm>
        </p:spPr>
        <p:txBody>
          <a:bodyPr anchor="b">
            <a:normAutofit/>
          </a:bodyPr>
          <a:lstStyle>
            <a:lvl1pPr marL="0" indent="0">
              <a:lnSpc>
                <a:spcPct val="100000"/>
              </a:lnSpc>
              <a:buNone/>
              <a:defRPr sz="165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085393" y="2118202"/>
            <a:ext cx="3483864" cy="19833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9272" y="1517253"/>
            <a:ext cx="3483864" cy="601678"/>
          </a:xfrm>
        </p:spPr>
        <p:txBody>
          <a:bodyPr anchor="b">
            <a:normAutofit/>
          </a:bodyPr>
          <a:lstStyle>
            <a:lvl1pPr marL="0" indent="0">
              <a:lnSpc>
                <a:spcPct val="100000"/>
              </a:lnSpc>
              <a:buNone/>
              <a:defRPr sz="165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09272" y="2116119"/>
            <a:ext cx="3483864" cy="19780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cxnSp>
        <p:nvCxnSpPr>
          <p:cNvPr id="29" name="Straight Connector 28"/>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590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cxnSp>
        <p:nvCxnSpPr>
          <p:cNvPr id="25" name="Straight Connector 24"/>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54416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5/14/2024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5796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3504" y="599230"/>
            <a:ext cx="2454824" cy="1685338"/>
          </a:xfrm>
        </p:spPr>
        <p:txBody>
          <a:bodyPr anchor="b">
            <a:normAutofit/>
          </a:bodyPr>
          <a:lstStyle>
            <a:lvl1pPr algn="l">
              <a:defRPr sz="1800"/>
            </a:lvl1pPr>
          </a:lstStyle>
          <a:p>
            <a:r>
              <a:rPr lang="en-US"/>
              <a:t>Click to edit Master title style</a:t>
            </a:r>
            <a:endParaRPr lang="en-US" dirty="0"/>
          </a:p>
        </p:txBody>
      </p:sp>
      <p:sp>
        <p:nvSpPr>
          <p:cNvPr id="3" name="Content Placeholder 2"/>
          <p:cNvSpPr>
            <a:spLocks noGrp="1"/>
          </p:cNvSpPr>
          <p:nvPr>
            <p:ph idx="1"/>
          </p:nvPr>
        </p:nvSpPr>
        <p:spPr>
          <a:xfrm>
            <a:off x="3782785" y="599230"/>
            <a:ext cx="4509353" cy="349412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83504" y="2404119"/>
            <a:ext cx="2456260" cy="1686136"/>
          </a:xfrm>
        </p:spPr>
        <p:txBody>
          <a:bodyPr/>
          <a:lstStyle>
            <a:lvl1pPr marL="0" indent="0" algn="l">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17" name="Straight Connector 16"/>
          <p:cNvCxnSpPr/>
          <p:nvPr/>
        </p:nvCxnSpPr>
        <p:spPr>
          <a:xfrm>
            <a:off x="1086210" y="2404118"/>
            <a:ext cx="2452118"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1801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5608041" y="361628"/>
            <a:ext cx="3055900" cy="3861826"/>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088405" y="847135"/>
            <a:ext cx="4149246" cy="1372938"/>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3292" y="841907"/>
            <a:ext cx="2093378" cy="2899745"/>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087747" y="2359494"/>
            <a:ext cx="4143303" cy="1502807"/>
          </a:xfrm>
        </p:spPr>
        <p:txBody>
          <a:bodyPr>
            <a:normAutofit/>
          </a:bodyPr>
          <a:lstStyle>
            <a:lvl1pPr marL="0" indent="0" algn="l">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085537" y="4102393"/>
            <a:ext cx="4145513" cy="240092"/>
          </a:xfrm>
        </p:spPr>
        <p:txBody>
          <a:bodyPr/>
          <a:lstStyle>
            <a:lvl1pPr algn="l">
              <a:defRPr/>
            </a:lvl1pPr>
          </a:lstStyle>
          <a:p>
            <a:fld id="{48A87A34-81AB-432B-8DAE-1953F412C126}" type="datetimeFigureOut">
              <a:rPr lang="en-US" smtClean="0"/>
              <a:pPr/>
              <a:t>5/14/2024</a:t>
            </a:fld>
            <a:endParaRPr lang="en-US" dirty="0"/>
          </a:p>
        </p:txBody>
      </p:sp>
      <p:sp>
        <p:nvSpPr>
          <p:cNvPr id="6" name="Footer Placeholder 5"/>
          <p:cNvSpPr>
            <a:spLocks noGrp="1"/>
          </p:cNvSpPr>
          <p:nvPr>
            <p:ph type="ftr" sz="quarter" idx="11"/>
          </p:nvPr>
        </p:nvSpPr>
        <p:spPr>
          <a:xfrm>
            <a:off x="1085537" y="238981"/>
            <a:ext cx="4155753" cy="240698"/>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1" name="Straight Connector 30"/>
          <p:cNvCxnSpPr/>
          <p:nvPr/>
        </p:nvCxnSpPr>
        <p:spPr>
          <a:xfrm>
            <a:off x="1085537" y="2357704"/>
            <a:ext cx="414551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18798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1514607"/>
            <a:ext cx="9144000" cy="3079456"/>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t="1538" b="-1538"/>
          <a:stretch/>
        </p:blipFill>
        <p:spPr bwMode="black">
          <a:xfrm>
            <a:off x="0" y="4594860"/>
            <a:ext cx="9144000" cy="557213"/>
          </a:xfrm>
          <a:prstGeom prst="rect">
            <a:avLst/>
          </a:prstGeom>
        </p:spPr>
      </p:pic>
      <p:sp>
        <p:nvSpPr>
          <p:cNvPr id="2" name="Title Placeholder 1"/>
          <p:cNvSpPr>
            <a:spLocks noGrp="1"/>
          </p:cNvSpPr>
          <p:nvPr>
            <p:ph type="title"/>
          </p:nvPr>
        </p:nvSpPr>
        <p:spPr>
          <a:xfrm>
            <a:off x="1088685" y="603390"/>
            <a:ext cx="7202456" cy="78692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88685" y="1511799"/>
            <a:ext cx="7202456" cy="25879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65604" y="247778"/>
            <a:ext cx="2625536" cy="231901"/>
          </a:xfrm>
          <a:prstGeom prst="rect">
            <a:avLst/>
          </a:prstGeom>
        </p:spPr>
        <p:txBody>
          <a:bodyPr vert="horz" lIns="91440" tIns="45720" rIns="91440" bIns="45720" rtlCol="0" anchor="ctr"/>
          <a:lstStyle>
            <a:lvl1pPr algn="r">
              <a:defRPr sz="750">
                <a:solidFill>
                  <a:schemeClr val="tx1">
                    <a:tint val="75000"/>
                  </a:schemeClr>
                </a:solidFill>
              </a:defRPr>
            </a:lvl1pPr>
          </a:lstStyle>
          <a:p>
            <a:fld id="{48A87A34-81AB-432B-8DAE-1953F412C126}" type="datetimeFigureOut">
              <a:rPr lang="en-US" smtClean="0"/>
              <a:pPr/>
              <a:t>5/14/2024</a:t>
            </a:fld>
            <a:endParaRPr lang="en-US" dirty="0"/>
          </a:p>
        </p:txBody>
      </p:sp>
      <p:sp>
        <p:nvSpPr>
          <p:cNvPr id="5" name="Footer Placeholder 4"/>
          <p:cNvSpPr>
            <a:spLocks noGrp="1"/>
          </p:cNvSpPr>
          <p:nvPr>
            <p:ph type="ftr" sz="quarter" idx="3"/>
          </p:nvPr>
        </p:nvSpPr>
        <p:spPr>
          <a:xfrm>
            <a:off x="1088684" y="246981"/>
            <a:ext cx="4454127" cy="231901"/>
          </a:xfrm>
          <a:prstGeom prst="rect">
            <a:avLst/>
          </a:prstGeom>
        </p:spPr>
        <p:txBody>
          <a:bodyPr vert="horz" lIns="91440" tIns="45720" rIns="91440" bIns="45720" rtlCol="0" anchor="ctr"/>
          <a:lstStyle>
            <a:lvl1pPr algn="l">
              <a:defRPr sz="7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60046" y="599230"/>
            <a:ext cx="608264" cy="377684"/>
          </a:xfrm>
          <a:prstGeom prst="rect">
            <a:avLst/>
          </a:prstGeom>
        </p:spPr>
        <p:txBody>
          <a:bodyPr vert="horz" lIns="91440" tIns="45720" rIns="91440" bIns="45720" rtlCol="0" anchor="t"/>
          <a:lstStyle>
            <a:lvl1pPr algn="r">
              <a:defRPr sz="2100">
                <a:solidFill>
                  <a:schemeClr val="accent1"/>
                </a:solidFill>
              </a:defRPr>
            </a:lvl1pPr>
          </a:lstStyle>
          <a:p>
            <a:fld id="{6D22F896-40B5-4ADD-8801-0D06FADFA095}" type="slidenum">
              <a:rPr lang="en-US" smtClean="0"/>
              <a:pPr/>
              <a:t>‹#›</a:t>
            </a:fld>
            <a:endParaRPr lang="en-US" dirty="0"/>
          </a:p>
        </p:txBody>
      </p:sp>
      <p:cxnSp>
        <p:nvCxnSpPr>
          <p:cNvPr id="10" name="Straight Connector 9"/>
          <p:cNvCxnSpPr/>
          <p:nvPr/>
        </p:nvCxnSpPr>
        <p:spPr>
          <a:xfrm>
            <a:off x="0" y="4596310"/>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1281450"/>
      </p:ext>
    </p:extLst>
  </p:cSld>
  <p:clrMap bg1="lt1" tx1="dk1" bg2="lt2" tx2="dk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 id="2147483927" r:id="rId12"/>
    <p:sldLayoutId id="2147483928" r:id="rId13"/>
    <p:sldLayoutId id="2147483662" r:id="rId14"/>
    <p:sldLayoutId id="2147483660" r:id="rId15"/>
    <p:sldLayoutId id="2147483661" r:id="rId16"/>
    <p:sldLayoutId id="2147483651" r:id="rId17"/>
    <p:sldLayoutId id="2147483652" r:id="rId18"/>
    <p:sldLayoutId id="2147483653" r:id="rId19"/>
  </p:sldLayoutIdLst>
  <p:txStyles>
    <p:titleStyle>
      <a:lvl1pPr algn="l" defTabSz="685800" rtl="0" eaLnBrk="1" latinLnBrk="0" hangingPunct="1">
        <a:lnSpc>
          <a:spcPct val="90000"/>
        </a:lnSpc>
        <a:spcBef>
          <a:spcPct val="0"/>
        </a:spcBef>
        <a:buNone/>
        <a:defRPr sz="2400" b="0" i="0" kern="1200" cap="all">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accent1"/>
        </a:buClr>
        <a:buSzPct val="100000"/>
        <a:buFont typeface="Arial" panose="020B0604020202020204" pitchFamily="34" charset="0"/>
        <a:buChar char="•"/>
        <a:defRPr sz="1500" kern="120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350" kern="1200" cap="none" baseline="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050" kern="1200" cap="none" baseline="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2B_78960E5.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microsoft.com/office/2018/10/relationships/comments" Target="../comments/modernComment_12D_D4ABC80F.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microsoft.com/office/2018/10/relationships/comments" Target="../comments/modernComment_130_FC0015BE.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05_971F088E.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microsoft.com/office/2018/10/relationships/comments" Target="../comments/modernComment_127_AF457310.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82CCECF-14C8-E0A2-5931-610187CA8898}"/>
              </a:ext>
            </a:extLst>
          </p:cNvPr>
          <p:cNvSpPr>
            <a:spLocks noGrp="1"/>
          </p:cNvSpPr>
          <p:nvPr>
            <p:ph type="body" sz="quarter" idx="11"/>
          </p:nvPr>
        </p:nvSpPr>
        <p:spPr/>
        <p:txBody>
          <a:bodyPr>
            <a:normAutofit fontScale="77500" lnSpcReduction="20000"/>
          </a:bodyPr>
          <a:lstStyle/>
          <a:p>
            <a:r>
              <a:rPr lang="en-US" dirty="0"/>
              <a:t>Where are we now?</a:t>
            </a:r>
          </a:p>
        </p:txBody>
      </p:sp>
      <p:sp>
        <p:nvSpPr>
          <p:cNvPr id="3" name="Text Placeholder 2">
            <a:extLst>
              <a:ext uri="{FF2B5EF4-FFF2-40B4-BE49-F238E27FC236}">
                <a16:creationId xmlns:a16="http://schemas.microsoft.com/office/drawing/2014/main" id="{07C5F7B2-F281-63E5-CE53-6822FE1C2A6A}"/>
              </a:ext>
            </a:extLst>
          </p:cNvPr>
          <p:cNvSpPr>
            <a:spLocks noGrp="1"/>
          </p:cNvSpPr>
          <p:nvPr>
            <p:ph type="body" sz="quarter" idx="12"/>
          </p:nvPr>
        </p:nvSpPr>
        <p:spPr/>
        <p:txBody>
          <a:bodyPr/>
          <a:lstStyle/>
          <a:p>
            <a:r>
              <a:rPr lang="en-US" dirty="0"/>
              <a:t>The latest Wage and Hour developments  </a:t>
            </a:r>
          </a:p>
        </p:txBody>
      </p:sp>
      <p:sp>
        <p:nvSpPr>
          <p:cNvPr id="4" name="Text Placeholder 3">
            <a:extLst>
              <a:ext uri="{FF2B5EF4-FFF2-40B4-BE49-F238E27FC236}">
                <a16:creationId xmlns:a16="http://schemas.microsoft.com/office/drawing/2014/main" id="{83882042-6C94-8AA3-60BF-4CA632726047}"/>
              </a:ext>
            </a:extLst>
          </p:cNvPr>
          <p:cNvSpPr>
            <a:spLocks noGrp="1"/>
          </p:cNvSpPr>
          <p:nvPr>
            <p:ph type="body" sz="quarter" idx="13"/>
          </p:nvPr>
        </p:nvSpPr>
        <p:spPr/>
        <p:txBody>
          <a:bodyPr>
            <a:normAutofit lnSpcReduction="10000"/>
          </a:bodyPr>
          <a:lstStyle/>
          <a:p>
            <a:r>
              <a:rPr lang="en-US" dirty="0"/>
              <a:t>Derrick T.  Wright</a:t>
            </a:r>
          </a:p>
        </p:txBody>
      </p:sp>
    </p:spTree>
    <p:extLst>
      <p:ext uri="{BB962C8B-B14F-4D97-AF65-F5344CB8AC3E}">
        <p14:creationId xmlns:p14="http://schemas.microsoft.com/office/powerpoint/2010/main" val="2055176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8A1904-780D-983C-365C-546032B09DDC}"/>
              </a:ext>
            </a:extLst>
          </p:cNvPr>
          <p:cNvSpPr>
            <a:spLocks noGrp="1"/>
          </p:cNvSpPr>
          <p:nvPr>
            <p:ph type="body" sz="quarter" idx="10"/>
          </p:nvPr>
        </p:nvSpPr>
        <p:spPr>
          <a:xfrm>
            <a:off x="703218" y="221616"/>
            <a:ext cx="7086600" cy="536575"/>
          </a:xfrm>
        </p:spPr>
        <p:txBody>
          <a:bodyPr>
            <a:noAutofit/>
          </a:bodyPr>
          <a:lstStyle/>
          <a:p>
            <a:pPr algn="ctr">
              <a:lnSpc>
                <a:spcPct val="100000"/>
              </a:lnSpc>
            </a:pPr>
            <a:r>
              <a:rPr lang="en-US" sz="1600" dirty="0"/>
              <a:t>Worker Classification: </a:t>
            </a:r>
          </a:p>
          <a:p>
            <a:pPr algn="ctr">
              <a:lnSpc>
                <a:spcPct val="100000"/>
              </a:lnSpc>
            </a:pPr>
            <a:r>
              <a:rPr lang="en-US" sz="1600" dirty="0"/>
              <a:t>Independent Contractor Economic Reality Factors &amp; Examples</a:t>
            </a:r>
          </a:p>
        </p:txBody>
      </p:sp>
      <p:sp>
        <p:nvSpPr>
          <p:cNvPr id="3" name="Text Placeholder 2">
            <a:extLst>
              <a:ext uri="{FF2B5EF4-FFF2-40B4-BE49-F238E27FC236}">
                <a16:creationId xmlns:a16="http://schemas.microsoft.com/office/drawing/2014/main" id="{FBAB6BE9-754D-2A5A-DB05-95E3FF2F0E8E}"/>
              </a:ext>
            </a:extLst>
          </p:cNvPr>
          <p:cNvSpPr>
            <a:spLocks noGrp="1"/>
          </p:cNvSpPr>
          <p:nvPr>
            <p:ph type="body" sz="quarter" idx="11"/>
          </p:nvPr>
        </p:nvSpPr>
        <p:spPr>
          <a:xfrm>
            <a:off x="703217" y="1130481"/>
            <a:ext cx="7154091" cy="3245575"/>
          </a:xfrm>
        </p:spPr>
        <p:txBody>
          <a:bodyPr>
            <a:normAutofit fontScale="92500"/>
          </a:bodyPr>
          <a:lstStyle/>
          <a:p>
            <a:pPr marL="274320" lvl="1" indent="0">
              <a:buNone/>
            </a:pPr>
            <a:r>
              <a:rPr lang="en-US" sz="1800" dirty="0">
                <a:sym typeface="Wingdings" panose="05000000000000000000" pitchFamily="2" charset="2"/>
              </a:rPr>
              <a:t>1. </a:t>
            </a:r>
            <a:r>
              <a:rPr lang="en-US" sz="1800" dirty="0">
                <a:solidFill>
                  <a:schemeClr val="tx1"/>
                </a:solidFill>
                <a:sym typeface="Wingdings" panose="05000000000000000000" pitchFamily="2" charset="2"/>
              </a:rPr>
              <a:t>Whether the worker has an opportunity for profit or </a:t>
            </a:r>
            <a:r>
              <a:rPr lang="en-US" sz="1800" dirty="0">
                <a:sym typeface="Wingdings" panose="05000000000000000000" pitchFamily="2" charset="2"/>
              </a:rPr>
              <a:t>loss depending on managerial skill</a:t>
            </a:r>
            <a:r>
              <a:rPr lang="en-US" sz="1800" dirty="0">
                <a:solidFill>
                  <a:schemeClr val="tx1"/>
                </a:solidFill>
                <a:sym typeface="Wingdings" panose="05000000000000000000" pitchFamily="2" charset="2"/>
              </a:rPr>
              <a:t> </a:t>
            </a:r>
          </a:p>
          <a:p>
            <a:pPr marL="902970" lvl="2" indent="-285750">
              <a:buFont typeface="Wingdings" panose="05000000000000000000" pitchFamily="2" charset="2"/>
              <a:buChar char="v"/>
            </a:pPr>
            <a:r>
              <a:rPr lang="en-US" sz="1500" dirty="0">
                <a:sym typeface="Wingdings" panose="05000000000000000000" pitchFamily="2" charset="2"/>
              </a:rPr>
              <a:t>Landscaper c</a:t>
            </a:r>
            <a:r>
              <a:rPr lang="en-US" sz="1500" dirty="0">
                <a:solidFill>
                  <a:schemeClr val="tx1"/>
                </a:solidFill>
                <a:sym typeface="Wingdings" panose="05000000000000000000" pitchFamily="2" charset="2"/>
              </a:rPr>
              <a:t>ontrol over assignments through advertising, negotiating, </a:t>
            </a:r>
            <a:r>
              <a:rPr lang="en-US" sz="1500" dirty="0">
                <a:sym typeface="Wingdings" panose="05000000000000000000" pitchFamily="2" charset="2"/>
              </a:rPr>
              <a:t>and staffing. </a:t>
            </a:r>
          </a:p>
          <a:p>
            <a:pPr marL="902970" lvl="2" indent="-285750">
              <a:buFont typeface="Wingdings" panose="05000000000000000000" pitchFamily="2" charset="2"/>
              <a:buChar char="v"/>
            </a:pPr>
            <a:endParaRPr lang="en-US" sz="1500" dirty="0">
              <a:solidFill>
                <a:schemeClr val="tx1"/>
              </a:solidFill>
              <a:sym typeface="Wingdings" panose="05000000000000000000" pitchFamily="2" charset="2"/>
            </a:endParaRPr>
          </a:p>
          <a:p>
            <a:pPr marL="274320" lvl="1" indent="0">
              <a:buNone/>
            </a:pPr>
            <a:r>
              <a:rPr lang="en-US" sz="1800" dirty="0">
                <a:solidFill>
                  <a:schemeClr val="tx1"/>
                </a:solidFill>
                <a:sym typeface="Wingdings" panose="05000000000000000000" pitchFamily="2" charset="2"/>
              </a:rPr>
              <a:t>2. The investments by the worker and the potential employer</a:t>
            </a:r>
          </a:p>
          <a:p>
            <a:pPr marL="902970" lvl="2" indent="-285750">
              <a:buFont typeface="Wingdings" panose="05000000000000000000" pitchFamily="2" charset="2"/>
              <a:buChar char="v"/>
            </a:pPr>
            <a:r>
              <a:rPr lang="en-US" sz="1650" dirty="0">
                <a:sym typeface="Wingdings" panose="05000000000000000000" pitchFamily="2" charset="2"/>
              </a:rPr>
              <a:t>Graphic designer responsibility for purchasing e</a:t>
            </a:r>
            <a:r>
              <a:rPr lang="en-US" sz="1650" dirty="0">
                <a:solidFill>
                  <a:schemeClr val="tx1"/>
                </a:solidFill>
                <a:sym typeface="Wingdings" panose="05000000000000000000" pitchFamily="2" charset="2"/>
              </a:rPr>
              <a:t>quipment or infrastructure.</a:t>
            </a:r>
          </a:p>
          <a:p>
            <a:pPr marL="902970" lvl="2" indent="-285750">
              <a:buFont typeface="Wingdings" panose="05000000000000000000" pitchFamily="2" charset="2"/>
              <a:buChar char="v"/>
            </a:pPr>
            <a:endParaRPr lang="en-US" sz="1650" dirty="0">
              <a:solidFill>
                <a:schemeClr val="tx1"/>
              </a:solidFill>
              <a:sym typeface="Wingdings" panose="05000000000000000000" pitchFamily="2" charset="2"/>
            </a:endParaRPr>
          </a:p>
          <a:p>
            <a:pPr marL="274320" lvl="1" indent="0">
              <a:buNone/>
            </a:pPr>
            <a:r>
              <a:rPr lang="en-US" sz="1800" dirty="0">
                <a:sym typeface="Wingdings" panose="05000000000000000000" pitchFamily="2" charset="2"/>
              </a:rPr>
              <a:t>3. The degree of permanence of the work relationship</a:t>
            </a:r>
          </a:p>
          <a:p>
            <a:pPr marL="902970" lvl="2" indent="-285750">
              <a:buFont typeface="Wingdings" panose="05000000000000000000" pitchFamily="2" charset="2"/>
              <a:buChar char="v"/>
            </a:pPr>
            <a:r>
              <a:rPr lang="en-US" sz="1650" dirty="0">
                <a:solidFill>
                  <a:schemeClr val="tx1"/>
                </a:solidFill>
                <a:sym typeface="Wingdings" panose="05000000000000000000" pitchFamily="2" charset="2"/>
              </a:rPr>
              <a:t>Exclusiveness of cat</a:t>
            </a:r>
            <a:r>
              <a:rPr lang="en-US" sz="1650" dirty="0">
                <a:sym typeface="Wingdings" panose="05000000000000000000" pitchFamily="2" charset="2"/>
              </a:rPr>
              <a:t>erer’s w</a:t>
            </a:r>
            <a:r>
              <a:rPr lang="en-US" sz="1650" dirty="0">
                <a:solidFill>
                  <a:schemeClr val="tx1"/>
                </a:solidFill>
                <a:sym typeface="Wingdings" panose="05000000000000000000" pitchFamily="2" charset="2"/>
              </a:rPr>
              <a:t>ork relationship with entertainment venue.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sz="1800" dirty="0"/>
          </a:p>
          <a:p>
            <a:pPr lvl="1" indent="0">
              <a:buNone/>
            </a:pPr>
            <a:endParaRPr lang="en-US" sz="1950" dirty="0"/>
          </a:p>
          <a:p>
            <a:pPr marL="560070" lvl="1" indent="-285750">
              <a:buFont typeface="Courier New" panose="02070309020205020404" pitchFamily="49" charset="0"/>
              <a:buChar char="o"/>
            </a:pPr>
            <a:endParaRPr lang="en-US" sz="1400" dirty="0">
              <a:solidFill>
                <a:schemeClr val="tx1"/>
              </a:solidFill>
              <a:sym typeface="Wingdings" panose="05000000000000000000" pitchFamily="2" charset="2"/>
            </a:endParaRPr>
          </a:p>
          <a:p>
            <a:pPr marL="560070" lvl="1" indent="-285750">
              <a:buFont typeface="Courier New" panose="02070309020205020404" pitchFamily="49" charset="0"/>
              <a:buChar char="o"/>
            </a:pPr>
            <a:endParaRPr lang="en-US" sz="1400" dirty="0">
              <a:solidFill>
                <a:schemeClr val="tx1"/>
              </a:solidFill>
              <a:sym typeface="Wingdings" panose="05000000000000000000" pitchFamily="2" charset="2"/>
            </a:endParaRPr>
          </a:p>
          <a:p>
            <a:pPr marL="274320" lvl="1" indent="0">
              <a:buNone/>
            </a:pPr>
            <a:endParaRPr lang="en-US" sz="1400" dirty="0">
              <a:solidFill>
                <a:schemeClr val="tx1"/>
              </a:solidFill>
              <a:sym typeface="Wingdings" panose="05000000000000000000" pitchFamily="2" charset="2"/>
            </a:endParaRPr>
          </a:p>
          <a:p>
            <a:pPr marL="800100" lvl="1" indent="-285750"/>
            <a:endParaRPr lang="en-US" dirty="0"/>
          </a:p>
          <a:p>
            <a:pPr marL="800100" lvl="1" indent="-285750">
              <a:buFont typeface="Courier New" panose="02070309020205020404" pitchFamily="49" charset="0"/>
              <a:buChar char="o"/>
            </a:pPr>
            <a:endParaRPr lang="en-US" dirty="0"/>
          </a:p>
        </p:txBody>
      </p:sp>
    </p:spTree>
    <p:extLst>
      <p:ext uri="{BB962C8B-B14F-4D97-AF65-F5344CB8AC3E}">
        <p14:creationId xmlns:p14="http://schemas.microsoft.com/office/powerpoint/2010/main" val="2236161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8A1904-780D-983C-365C-546032B09DDC}"/>
              </a:ext>
            </a:extLst>
          </p:cNvPr>
          <p:cNvSpPr>
            <a:spLocks noGrp="1"/>
          </p:cNvSpPr>
          <p:nvPr>
            <p:ph type="body" sz="quarter" idx="10"/>
          </p:nvPr>
        </p:nvSpPr>
        <p:spPr>
          <a:xfrm>
            <a:off x="703218" y="221616"/>
            <a:ext cx="7086600" cy="536575"/>
          </a:xfrm>
        </p:spPr>
        <p:txBody>
          <a:bodyPr>
            <a:noAutofit/>
          </a:bodyPr>
          <a:lstStyle/>
          <a:p>
            <a:pPr algn="ctr">
              <a:lnSpc>
                <a:spcPct val="100000"/>
              </a:lnSpc>
            </a:pPr>
            <a:r>
              <a:rPr lang="en-US" sz="1600" dirty="0"/>
              <a:t>Worker Classification: </a:t>
            </a:r>
          </a:p>
          <a:p>
            <a:pPr algn="ctr">
              <a:lnSpc>
                <a:spcPct val="100000"/>
              </a:lnSpc>
            </a:pPr>
            <a:r>
              <a:rPr lang="en-US" sz="1600" dirty="0"/>
              <a:t>Independent Contractor Economic Reality Factors &amp; Examples</a:t>
            </a:r>
          </a:p>
        </p:txBody>
      </p:sp>
      <p:sp>
        <p:nvSpPr>
          <p:cNvPr id="3" name="Text Placeholder 2">
            <a:extLst>
              <a:ext uri="{FF2B5EF4-FFF2-40B4-BE49-F238E27FC236}">
                <a16:creationId xmlns:a16="http://schemas.microsoft.com/office/drawing/2014/main" id="{FBAB6BE9-754D-2A5A-DB05-95E3FF2F0E8E}"/>
              </a:ext>
            </a:extLst>
          </p:cNvPr>
          <p:cNvSpPr>
            <a:spLocks noGrp="1"/>
          </p:cNvSpPr>
          <p:nvPr>
            <p:ph type="body" sz="quarter" idx="11"/>
          </p:nvPr>
        </p:nvSpPr>
        <p:spPr>
          <a:xfrm>
            <a:off x="703217" y="1130481"/>
            <a:ext cx="7154091" cy="3245575"/>
          </a:xfrm>
        </p:spPr>
        <p:txBody>
          <a:bodyPr>
            <a:normAutofit fontScale="92500" lnSpcReduction="20000"/>
          </a:bodyPr>
          <a:lstStyle/>
          <a:p>
            <a:pPr marL="274320" lvl="1" indent="0">
              <a:buNone/>
            </a:pPr>
            <a:r>
              <a:rPr lang="en-US" sz="1800" dirty="0">
                <a:solidFill>
                  <a:schemeClr val="tx1"/>
                </a:solidFill>
                <a:sym typeface="Wingdings" panose="05000000000000000000" pitchFamily="2" charset="2"/>
              </a:rPr>
              <a:t>4. The nature and degree of control by the employer over the worker</a:t>
            </a:r>
          </a:p>
          <a:p>
            <a:pPr marL="902970" lvl="2" indent="-285750">
              <a:buFont typeface="Wingdings" panose="05000000000000000000" pitchFamily="2" charset="2"/>
              <a:buChar char="v"/>
            </a:pPr>
            <a:r>
              <a:rPr lang="en-US" sz="1650" dirty="0">
                <a:sym typeface="Wingdings" panose="05000000000000000000" pitchFamily="2" charset="2"/>
              </a:rPr>
              <a:t>Nurse’s control over rate of pay, restrictions on outside employment, and supervision over scheduling.  </a:t>
            </a:r>
          </a:p>
          <a:p>
            <a:pPr marL="902970" lvl="2" indent="-285750">
              <a:buFont typeface="Wingdings" panose="05000000000000000000" pitchFamily="2" charset="2"/>
              <a:buChar char="v"/>
            </a:pPr>
            <a:endParaRPr lang="en-US" sz="1650" dirty="0">
              <a:solidFill>
                <a:schemeClr val="tx1"/>
              </a:solidFill>
              <a:sym typeface="Wingdings" panose="05000000000000000000" pitchFamily="2" charset="2"/>
            </a:endParaRPr>
          </a:p>
          <a:p>
            <a:pPr marL="274320" lvl="1" indent="0">
              <a:buNone/>
            </a:pPr>
            <a:r>
              <a:rPr lang="en-US" sz="1800" dirty="0">
                <a:solidFill>
                  <a:schemeClr val="tx1"/>
                </a:solidFill>
                <a:sym typeface="Wingdings" panose="05000000000000000000" pitchFamily="2" charset="2"/>
              </a:rPr>
              <a:t>5. The extent to which the work performed is an integral part of the potential employer’s business</a:t>
            </a:r>
          </a:p>
          <a:p>
            <a:pPr marL="902970" lvl="2" indent="-285750">
              <a:buFont typeface="Wingdings" panose="05000000000000000000" pitchFamily="2" charset="2"/>
              <a:buChar char="v"/>
            </a:pPr>
            <a:r>
              <a:rPr lang="en-US" sz="1650" dirty="0">
                <a:solidFill>
                  <a:schemeClr val="tx1"/>
                </a:solidFill>
                <a:sym typeface="Wingdings" panose="05000000000000000000" pitchFamily="2" charset="2"/>
              </a:rPr>
              <a:t>Farm operation hiring accountants to prepar</a:t>
            </a:r>
            <a:r>
              <a:rPr lang="en-US" sz="1650" dirty="0">
                <a:sym typeface="Wingdings" panose="05000000000000000000" pitchFamily="2" charset="2"/>
              </a:rPr>
              <a:t>e annual taxes or</a:t>
            </a:r>
            <a:r>
              <a:rPr lang="en-US" sz="1650" dirty="0">
                <a:solidFill>
                  <a:schemeClr val="tx1"/>
                </a:solidFill>
                <a:sym typeface="Wingdings" panose="05000000000000000000" pitchFamily="2" charset="2"/>
              </a:rPr>
              <a:t> workers to harvest produce. </a:t>
            </a:r>
          </a:p>
          <a:p>
            <a:pPr marL="902970" lvl="2" indent="-285750">
              <a:buFont typeface="Wingdings" panose="05000000000000000000" pitchFamily="2" charset="2"/>
              <a:buChar char="v"/>
            </a:pPr>
            <a:endParaRPr lang="en-US" sz="1650" dirty="0">
              <a:solidFill>
                <a:schemeClr val="tx1"/>
              </a:solidFill>
              <a:sym typeface="Wingdings" panose="05000000000000000000" pitchFamily="2" charset="2"/>
            </a:endParaRPr>
          </a:p>
          <a:p>
            <a:pPr marL="274320" lvl="1" indent="0">
              <a:buNone/>
            </a:pPr>
            <a:r>
              <a:rPr lang="en-US" sz="1800" dirty="0">
                <a:sym typeface="Wingdings" panose="05000000000000000000" pitchFamily="2" charset="2"/>
              </a:rPr>
              <a:t>6. The skill and initiative required</a:t>
            </a:r>
          </a:p>
          <a:p>
            <a:pPr marL="902970" lvl="2" indent="-285750">
              <a:buFont typeface="Wingdings" panose="05000000000000000000" pitchFamily="2" charset="2"/>
              <a:buChar char="v"/>
            </a:pPr>
            <a:r>
              <a:rPr lang="en-US" sz="1650" dirty="0">
                <a:solidFill>
                  <a:schemeClr val="tx1"/>
                </a:solidFill>
                <a:sym typeface="Wingdings" panose="05000000000000000000" pitchFamily="2" charset="2"/>
              </a:rPr>
              <a:t>Welder marketing customized services.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sz="1800" dirty="0"/>
          </a:p>
          <a:p>
            <a:pPr lvl="1" indent="0">
              <a:buNone/>
            </a:pPr>
            <a:endParaRPr lang="en-US" sz="1400" dirty="0">
              <a:solidFill>
                <a:schemeClr val="tx1"/>
              </a:solidFill>
              <a:sym typeface="Wingdings" panose="05000000000000000000" pitchFamily="2" charset="2"/>
            </a:endParaRPr>
          </a:p>
          <a:p>
            <a:pPr marL="560070" lvl="1" indent="-285750">
              <a:buFont typeface="Courier New" panose="02070309020205020404" pitchFamily="49" charset="0"/>
              <a:buChar char="o"/>
            </a:pPr>
            <a:endParaRPr lang="en-US" sz="1400" dirty="0">
              <a:solidFill>
                <a:schemeClr val="tx1"/>
              </a:solidFill>
              <a:sym typeface="Wingdings" panose="05000000000000000000" pitchFamily="2" charset="2"/>
            </a:endParaRPr>
          </a:p>
          <a:p>
            <a:pPr marL="274320" lvl="1" indent="0">
              <a:buNone/>
            </a:pPr>
            <a:endParaRPr lang="en-US" sz="1400" dirty="0">
              <a:solidFill>
                <a:schemeClr val="tx1"/>
              </a:solidFill>
              <a:sym typeface="Wingdings" panose="05000000000000000000" pitchFamily="2" charset="2"/>
            </a:endParaRPr>
          </a:p>
          <a:p>
            <a:pPr marL="800100" lvl="1" indent="-285750"/>
            <a:endParaRPr lang="en-US" dirty="0"/>
          </a:p>
          <a:p>
            <a:pPr marL="800100" lvl="1" indent="-285750">
              <a:buFont typeface="Courier New" panose="02070309020205020404" pitchFamily="49" charset="0"/>
              <a:buChar char="o"/>
            </a:pPr>
            <a:endParaRPr lang="en-US" dirty="0"/>
          </a:p>
        </p:txBody>
      </p:sp>
    </p:spTree>
    <p:extLst>
      <p:ext uri="{BB962C8B-B14F-4D97-AF65-F5344CB8AC3E}">
        <p14:creationId xmlns:p14="http://schemas.microsoft.com/office/powerpoint/2010/main" val="907903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Worker Classification:</a:t>
            </a:r>
          </a:p>
          <a:p>
            <a:pPr algn="ctr"/>
            <a:r>
              <a:rPr lang="en-US" sz="1600" dirty="0"/>
              <a:t>Students can be Employees</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p:txBody>
          <a:bodyPr>
            <a:normAutofit fontScale="92500"/>
          </a:bodyPr>
          <a:lstStyle/>
          <a:p>
            <a:pPr marL="285750" indent="-285750">
              <a:buFont typeface="Arial" panose="020B0604020202020204" pitchFamily="34" charset="0"/>
              <a:buChar char="•"/>
            </a:pPr>
            <a:r>
              <a:rPr lang="en-US" dirty="0"/>
              <a:t>Generally, most student workers are hourly non-exempt employees.</a:t>
            </a:r>
          </a:p>
          <a:p>
            <a:pPr marL="285750" indent="-285750">
              <a:buFont typeface="Arial" panose="020B0604020202020204" pitchFamily="34" charset="0"/>
              <a:buChar char="•"/>
            </a:pPr>
            <a:r>
              <a:rPr lang="en-US" dirty="0"/>
              <a:t>An employment relationship exists when a student receives compensation and his or her duties are </a:t>
            </a:r>
            <a:r>
              <a:rPr lang="en-US" b="1" dirty="0"/>
              <a:t>not </a:t>
            </a:r>
            <a:r>
              <a:rPr lang="en-US" dirty="0"/>
              <a:t>part of an overall education program.</a:t>
            </a:r>
          </a:p>
          <a:p>
            <a:pPr marL="285750" indent="-285750">
              <a:buFont typeface="Arial" panose="020B0604020202020204" pitchFamily="34" charset="0"/>
              <a:buChar char="•"/>
            </a:pPr>
            <a:r>
              <a:rPr lang="en-US" dirty="0"/>
              <a:t>Historic student-worker limitations – </a:t>
            </a:r>
          </a:p>
          <a:p>
            <a:pPr marL="800100" lvl="1" indent="-285750">
              <a:buFont typeface="Courier New" panose="02070309020205020404" pitchFamily="49" charset="0"/>
              <a:buChar char="o"/>
            </a:pPr>
            <a:r>
              <a:rPr lang="en-US" dirty="0"/>
              <a:t>Graduate Teaching Assistants:  fall under teaching exemption when their primary duty is teaching.</a:t>
            </a:r>
          </a:p>
          <a:p>
            <a:pPr marL="800100" lvl="1" indent="-285750">
              <a:buFont typeface="Courier New" panose="02070309020205020404" pitchFamily="49" charset="0"/>
              <a:buChar char="o"/>
            </a:pPr>
            <a:r>
              <a:rPr lang="en-US" dirty="0"/>
              <a:t>Research Assistants:  generally, an educational relationship exists when the student performs research under faculty supervision.</a:t>
            </a:r>
          </a:p>
          <a:p>
            <a:pPr marL="800100" lvl="1" indent="-285750">
              <a:buFont typeface="Courier New" panose="02070309020205020404" pitchFamily="49" charset="0"/>
              <a:buChar char="o"/>
            </a:pPr>
            <a:r>
              <a:rPr lang="en-US" dirty="0"/>
              <a:t>Residential Assistants:  generally, students who are in an educational program and receive reduced room or board charges or tuition credit are not employees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686953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Worker Classification:</a:t>
            </a:r>
          </a:p>
          <a:p>
            <a:pPr algn="ctr"/>
            <a:r>
              <a:rPr lang="en-US" sz="1600" dirty="0"/>
              <a:t>Is the NRLB turning Student-Athletes into Employees?</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p:txBody>
          <a:bodyPr>
            <a:normAutofit/>
          </a:bodyPr>
          <a:lstStyle/>
          <a:p>
            <a:pPr marL="285750" indent="-285750">
              <a:buFont typeface="Arial" panose="020B0604020202020204" pitchFamily="34" charset="0"/>
              <a:buChar char="•"/>
            </a:pPr>
            <a:r>
              <a:rPr lang="en-US" dirty="0"/>
              <a:t>Dartmouth University men’s basketball players recently deemed school employees by Regional National Labor Relations Board director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Cited grounds for the decision included:</a:t>
            </a:r>
          </a:p>
          <a:p>
            <a:pPr marL="800100" lvl="1" indent="-285750">
              <a:buFont typeface="Courier New" panose="02070309020205020404" pitchFamily="49" charset="0"/>
              <a:buChar char="o"/>
            </a:pPr>
            <a:r>
              <a:rPr lang="en-US" dirty="0"/>
              <a:t>Student athletes benefited Dartmouth as an institution</a:t>
            </a:r>
          </a:p>
          <a:p>
            <a:pPr marL="800100" lvl="1" indent="-285750">
              <a:buFont typeface="Courier New" panose="02070309020205020404" pitchFamily="49" charset="0"/>
              <a:buChar char="o"/>
            </a:pPr>
            <a:r>
              <a:rPr lang="en-US" dirty="0"/>
              <a:t>Non-scholarship student athletes were still compensated through room and board, apparel, game tickets, and academic and fitness support</a:t>
            </a:r>
          </a:p>
          <a:p>
            <a:pPr marL="800100" lvl="1" indent="-285750">
              <a:buFont typeface="Courier New" panose="02070309020205020404" pitchFamily="49" charset="0"/>
              <a:buChar char="o"/>
            </a:pPr>
            <a:r>
              <a:rPr lang="en-US" dirty="0"/>
              <a:t>Dartmouth’s Student-Athlete handbook and student-athlete program gave the university significant control over the athletes.</a:t>
            </a:r>
          </a:p>
          <a:p>
            <a:pPr marL="800100" lvl="1" indent="-285750"/>
            <a:endParaRPr lang="en-US" dirty="0"/>
          </a:p>
          <a:p>
            <a:pPr marL="800100" lvl="1" indent="-285750"/>
            <a:endParaRPr lang="en-US" dirty="0"/>
          </a:p>
          <a:p>
            <a:pPr marL="800100" lvl="1" indent="-285750"/>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26443749"/>
      </p:ext>
    </p:extLst>
  </p:cSld>
  <p:clrMapOvr>
    <a:masterClrMapping/>
  </p:clrMapOvr>
  <p:extLst>
    <p:ext uri="{6950BFC3-D8DA-4A85-94F7-54DA5524770B}">
      <p188:commentRel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Worker Classification:</a:t>
            </a:r>
          </a:p>
          <a:p>
            <a:pPr algn="ctr"/>
            <a:r>
              <a:rPr lang="en-US" sz="1600" dirty="0"/>
              <a:t>What are the limits of the NLRB Dartmouth decision?</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a:xfrm>
            <a:off x="762000" y="1123950"/>
            <a:ext cx="7239000" cy="3200400"/>
          </a:xfrm>
        </p:spPr>
        <p:txBody>
          <a:bodyPr>
            <a:normAutofit/>
          </a:bodyPr>
          <a:lstStyle/>
          <a:p>
            <a:pPr marL="285750" indent="-285750">
              <a:buFont typeface="Wingdings" panose="05000000000000000000" pitchFamily="2" charset="2"/>
              <a:buChar char="v"/>
            </a:pPr>
            <a:r>
              <a:rPr lang="en-US" dirty="0"/>
              <a:t>Public universities are not within NLRA private employer regulation. </a:t>
            </a:r>
            <a:endParaRPr lang="en-US" dirty="0">
              <a:sym typeface="Wingdings" panose="05000000000000000000" pitchFamily="2" charset="2"/>
            </a:endParaRPr>
          </a:p>
          <a:p>
            <a:pPr marL="800100" lvl="1" indent="-285750">
              <a:buFont typeface="Courier New" panose="02070309020205020404" pitchFamily="49" charset="0"/>
              <a:buChar char="o"/>
            </a:pPr>
            <a:r>
              <a:rPr lang="en-US" dirty="0">
                <a:sym typeface="Wingdings" panose="05000000000000000000" pitchFamily="2" charset="2"/>
              </a:rPr>
              <a:t>Prior NLRB regional director decision found Northwestern football players were employees was withdrawn due to competitive disadvantage with public Big Ten schools.</a:t>
            </a:r>
          </a:p>
          <a:p>
            <a:pPr marL="800100" lvl="1" indent="-285750">
              <a:buFont typeface="Courier New" panose="02070309020205020404" pitchFamily="49" charset="0"/>
              <a:buChar char="o"/>
            </a:pPr>
            <a:r>
              <a:rPr lang="en-US" dirty="0">
                <a:sym typeface="Wingdings" panose="05000000000000000000" pitchFamily="2" charset="2"/>
              </a:rPr>
              <a:t>Emerging argument to extend NLRB reach by treating universities as “joint employer” with conferences and/or the NCAA  currently under review before California NLRB regional director.  </a:t>
            </a:r>
          </a:p>
          <a:p>
            <a:pPr marL="800100" lvl="1" indent="-285750">
              <a:buFont typeface="Courier New" panose="02070309020205020404" pitchFamily="49" charset="0"/>
              <a:buChar char="o"/>
            </a:pPr>
            <a:endParaRPr lang="en-US" dirty="0">
              <a:sym typeface="Wingdings" panose="05000000000000000000" pitchFamily="2" charset="2"/>
            </a:endParaRPr>
          </a:p>
          <a:p>
            <a:pPr marL="285750" indent="-285750">
              <a:buFont typeface="Wingdings" panose="05000000000000000000" pitchFamily="2" charset="2"/>
              <a:buChar char="v"/>
            </a:pPr>
            <a:r>
              <a:rPr lang="en-US" dirty="0"/>
              <a:t>NLRA does not set “minimum labor standards” such as minimum wages, but rather sets the stage for labor-management engagement.</a:t>
            </a:r>
          </a:p>
          <a:p>
            <a:pPr marL="800100" lvl="1" indent="-285750"/>
            <a:endParaRPr lang="en-US" dirty="0"/>
          </a:p>
          <a:p>
            <a:pPr marL="800100" lvl="1" indent="-285750"/>
            <a:endParaRPr lang="en-US" dirty="0"/>
          </a:p>
          <a:p>
            <a:pPr marL="800100" lvl="1" indent="-285750"/>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994300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Worker Classification:</a:t>
            </a:r>
          </a:p>
          <a:p>
            <a:pPr algn="ctr"/>
            <a:r>
              <a:rPr lang="en-US" sz="1600" dirty="0"/>
              <a:t>What are the limits of the NLRB Dartmouth decision?</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a:xfrm>
            <a:off x="762000" y="1123950"/>
            <a:ext cx="7239000" cy="3200400"/>
          </a:xfrm>
        </p:spPr>
        <p:txBody>
          <a:bodyPr>
            <a:normAutofit/>
          </a:bodyPr>
          <a:lstStyle/>
          <a:p>
            <a:pPr marL="285750" indent="-285750">
              <a:buFont typeface="Wingdings" panose="05000000000000000000" pitchFamily="2" charset="2"/>
              <a:buChar char="v"/>
            </a:pPr>
            <a:r>
              <a:rPr lang="en-US" dirty="0"/>
              <a:t>Dartmouth decision subject to appeal to full Board and review by courts.</a:t>
            </a:r>
          </a:p>
          <a:p>
            <a:pPr marL="800100" lvl="1" indent="-285750">
              <a:buFont typeface="Courier New" panose="02070309020205020404" pitchFamily="49" charset="0"/>
              <a:buChar char="o"/>
            </a:pPr>
            <a:r>
              <a:rPr lang="en-US" dirty="0"/>
              <a:t>Federal appellate court decisions from 2016 and 2019 have rejected student-athlete FLSA claims purporting to be employees of their university or joint employees of the conference or NCAA</a:t>
            </a:r>
          </a:p>
          <a:p>
            <a:pPr marL="800100" lvl="1" indent="-285750">
              <a:buFont typeface="Courier New" panose="02070309020205020404" pitchFamily="49" charset="0"/>
              <a:buChar char="o"/>
            </a:pPr>
            <a:r>
              <a:rPr lang="en-US" dirty="0"/>
              <a:t>Potentially conflicting federal district court case out of Pennsylvania declined to dismiss student-athlete FLSA claims against university and NCAA is pending on appeal.</a:t>
            </a:r>
          </a:p>
          <a:p>
            <a:pPr marL="800100" lvl="1" indent="-285750">
              <a:buFont typeface="Courier New" panose="02070309020205020404" pitchFamily="49" charset="0"/>
              <a:buChar char="o"/>
            </a:pPr>
            <a:r>
              <a:rPr lang="en-US" dirty="0"/>
              <a:t>The tradition of amateurism has been a major focus of the debate.</a:t>
            </a:r>
          </a:p>
          <a:p>
            <a:pPr marL="800100" lvl="1" indent="-285750"/>
            <a:endParaRPr lang="en-US" dirty="0"/>
          </a:p>
          <a:p>
            <a:pPr marL="800100" lvl="1" indent="-285750"/>
            <a:endParaRPr lang="en-US" dirty="0"/>
          </a:p>
          <a:p>
            <a:pPr marL="800100" lvl="1" indent="-285750"/>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007673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BE9A0FF-B168-5201-2D99-28730CC0E94C}"/>
              </a:ext>
            </a:extLst>
          </p:cNvPr>
          <p:cNvSpPr>
            <a:spLocks noGrp="1"/>
          </p:cNvSpPr>
          <p:nvPr>
            <p:ph type="body" sz="quarter" idx="10"/>
          </p:nvPr>
        </p:nvSpPr>
        <p:spPr>
          <a:xfrm>
            <a:off x="762000" y="234678"/>
            <a:ext cx="7086600" cy="536575"/>
          </a:xfrm>
        </p:spPr>
        <p:txBody>
          <a:bodyPr>
            <a:noAutofit/>
          </a:bodyPr>
          <a:lstStyle/>
          <a:p>
            <a:pPr algn="ctr">
              <a:lnSpc>
                <a:spcPct val="100000"/>
              </a:lnSpc>
            </a:pPr>
            <a:r>
              <a:rPr lang="en-US" sz="1600" dirty="0"/>
              <a:t>Worker Classification:</a:t>
            </a:r>
          </a:p>
          <a:p>
            <a:pPr algn="ctr">
              <a:lnSpc>
                <a:spcPct val="100000"/>
              </a:lnSpc>
            </a:pPr>
            <a:r>
              <a:rPr lang="en-US" sz="1600" dirty="0"/>
              <a:t>What Employees are exempt?</a:t>
            </a:r>
          </a:p>
        </p:txBody>
      </p:sp>
      <p:graphicFrame>
        <p:nvGraphicFramePr>
          <p:cNvPr id="5" name="Text Placeholder 2">
            <a:extLst>
              <a:ext uri="{FF2B5EF4-FFF2-40B4-BE49-F238E27FC236}">
                <a16:creationId xmlns:a16="http://schemas.microsoft.com/office/drawing/2014/main" id="{577903A9-B909-53AB-B70C-886ECAF62340}"/>
              </a:ext>
            </a:extLst>
          </p:cNvPr>
          <p:cNvGraphicFramePr/>
          <p:nvPr/>
        </p:nvGraphicFramePr>
        <p:xfrm>
          <a:off x="762000" y="1123950"/>
          <a:ext cx="70866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5589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A194926-CEF7-F76D-9F1B-55CBCBD02A61}"/>
              </a:ext>
            </a:extLst>
          </p:cNvPr>
          <p:cNvSpPr>
            <a:spLocks noGrp="1"/>
          </p:cNvSpPr>
          <p:nvPr>
            <p:ph type="body" sz="quarter" idx="10"/>
          </p:nvPr>
        </p:nvSpPr>
        <p:spPr>
          <a:xfrm>
            <a:off x="762000" y="202021"/>
            <a:ext cx="7086600" cy="536575"/>
          </a:xfrm>
        </p:spPr>
        <p:txBody>
          <a:bodyPr>
            <a:noAutofit/>
          </a:bodyPr>
          <a:lstStyle/>
          <a:p>
            <a:pPr algn="ctr">
              <a:lnSpc>
                <a:spcPct val="100000"/>
              </a:lnSpc>
            </a:pPr>
            <a:r>
              <a:rPr lang="en-US" sz="1700" dirty="0"/>
              <a:t>Worker Classification:</a:t>
            </a:r>
          </a:p>
          <a:p>
            <a:pPr algn="ctr">
              <a:lnSpc>
                <a:spcPct val="100000"/>
              </a:lnSpc>
            </a:pPr>
            <a:r>
              <a:rPr lang="en-US" sz="1700" dirty="0"/>
              <a:t>White-Collar Exemption</a:t>
            </a:r>
          </a:p>
        </p:txBody>
      </p:sp>
      <p:sp>
        <p:nvSpPr>
          <p:cNvPr id="3" name="Text Placeholder 2">
            <a:extLst>
              <a:ext uri="{FF2B5EF4-FFF2-40B4-BE49-F238E27FC236}">
                <a16:creationId xmlns:a16="http://schemas.microsoft.com/office/drawing/2014/main" id="{62C1ED17-4B9F-04D4-F7A6-02BBAC781C9D}"/>
              </a:ext>
            </a:extLst>
          </p:cNvPr>
          <p:cNvSpPr>
            <a:spLocks noGrp="1"/>
          </p:cNvSpPr>
          <p:nvPr>
            <p:ph type="body" sz="quarter" idx="11"/>
          </p:nvPr>
        </p:nvSpPr>
        <p:spPr/>
        <p:txBody>
          <a:bodyPr>
            <a:normAutofit fontScale="85000" lnSpcReduction="10000"/>
          </a:bodyPr>
          <a:lstStyle/>
          <a:p>
            <a:pPr marL="285750" indent="-285750">
              <a:buFont typeface="Arial" panose="020B0604020202020204" pitchFamily="34" charset="0"/>
              <a:buChar char="•"/>
            </a:pPr>
            <a:r>
              <a:rPr lang="en-US" dirty="0"/>
              <a:t>To qualify for a “white-collar” exemption, an employee must generally satisfy three tests:</a:t>
            </a:r>
          </a:p>
          <a:p>
            <a:pPr marL="857250" lvl="1" indent="-342900">
              <a:buFont typeface="+mj-lt"/>
              <a:buAutoNum type="arabicPeriod"/>
            </a:pPr>
            <a:r>
              <a:rPr lang="en-US" sz="1800" dirty="0"/>
              <a:t>Paid on a salary basis that is not subject to reduction based on the quality or quantity of work (the “</a:t>
            </a:r>
            <a:r>
              <a:rPr lang="en-US" sz="1800" b="1" dirty="0"/>
              <a:t>salary basis test</a:t>
            </a:r>
            <a:r>
              <a:rPr lang="en-US" sz="1800" dirty="0"/>
              <a:t>”), rather than, on an hourly basis;</a:t>
            </a:r>
          </a:p>
          <a:p>
            <a:pPr marL="857250" lvl="1" indent="-342900">
              <a:buFont typeface="+mj-lt"/>
              <a:buAutoNum type="arabicPeriod"/>
            </a:pPr>
            <a:r>
              <a:rPr lang="en-US" sz="1800" dirty="0"/>
              <a:t>Receives a salary at a rate not less than $684* per week (the “</a:t>
            </a:r>
            <a:r>
              <a:rPr lang="en-US" sz="1800" b="1" dirty="0"/>
              <a:t>salary level test</a:t>
            </a:r>
            <a:r>
              <a:rPr lang="en-US" sz="1800" dirty="0"/>
              <a:t>”); and </a:t>
            </a:r>
          </a:p>
          <a:p>
            <a:pPr marL="857250" lvl="1" indent="-342900">
              <a:buFont typeface="+mj-lt"/>
              <a:buAutoNum type="arabicPeriod"/>
            </a:pPr>
            <a:r>
              <a:rPr lang="en-US" sz="1800" dirty="0"/>
              <a:t>Performs primary duties consistent with one or more exemption category, (the “</a:t>
            </a:r>
            <a:r>
              <a:rPr lang="en-US" sz="1800" b="1" dirty="0"/>
              <a:t>duties test</a:t>
            </a:r>
            <a:r>
              <a:rPr lang="en-US" sz="1800" dirty="0"/>
              <a:t>”).</a:t>
            </a:r>
          </a:p>
          <a:p>
            <a:pPr lvl="1" indent="0">
              <a:buNone/>
            </a:pPr>
            <a:r>
              <a:rPr lang="en-US" sz="1800" dirty="0"/>
              <a:t>									</a:t>
            </a:r>
            <a:r>
              <a:rPr lang="en-US" dirty="0"/>
              <a:t>				</a:t>
            </a:r>
          </a:p>
          <a:p>
            <a:pPr lvl="1" indent="0">
              <a:buNone/>
            </a:pPr>
            <a:endParaRPr lang="en-US" dirty="0"/>
          </a:p>
          <a:p>
            <a:pPr lvl="1" indent="0" algn="r">
              <a:buNone/>
            </a:pPr>
            <a:r>
              <a:rPr lang="en-US" dirty="0"/>
              <a:t>			*Note the salary rate of $684 is set to be changed (as discussed below)</a:t>
            </a:r>
          </a:p>
        </p:txBody>
      </p:sp>
    </p:spTree>
    <p:extLst>
      <p:ext uri="{BB962C8B-B14F-4D97-AF65-F5344CB8AC3E}">
        <p14:creationId xmlns:p14="http://schemas.microsoft.com/office/powerpoint/2010/main" val="338637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91A725B-D8C3-4388-9A51-D3457196E627}"/>
              </a:ext>
            </a:extLst>
          </p:cNvPr>
          <p:cNvSpPr>
            <a:spLocks noGrp="1"/>
          </p:cNvSpPr>
          <p:nvPr>
            <p:ph type="body" sz="quarter" idx="10"/>
          </p:nvPr>
        </p:nvSpPr>
        <p:spPr>
          <a:xfrm>
            <a:off x="762000" y="248195"/>
            <a:ext cx="7086600" cy="627562"/>
          </a:xfrm>
        </p:spPr>
        <p:txBody>
          <a:bodyPr>
            <a:noAutofit/>
          </a:bodyPr>
          <a:lstStyle/>
          <a:p>
            <a:pPr algn="ctr">
              <a:lnSpc>
                <a:spcPct val="100000"/>
              </a:lnSpc>
            </a:pPr>
            <a:r>
              <a:rPr lang="en-US" sz="1600" dirty="0"/>
              <a:t>Getting Started:</a:t>
            </a:r>
          </a:p>
          <a:p>
            <a:pPr algn="ctr">
              <a:lnSpc>
                <a:spcPct val="100000"/>
              </a:lnSpc>
            </a:pPr>
            <a:r>
              <a:rPr lang="en-US" sz="1600" dirty="0"/>
              <a:t>What are the most common overtime issues?</a:t>
            </a:r>
          </a:p>
        </p:txBody>
      </p:sp>
      <p:graphicFrame>
        <p:nvGraphicFramePr>
          <p:cNvPr id="7" name="Text Placeholder 4">
            <a:extLst>
              <a:ext uri="{FF2B5EF4-FFF2-40B4-BE49-F238E27FC236}">
                <a16:creationId xmlns:a16="http://schemas.microsoft.com/office/drawing/2014/main" id="{E28ECBC9-3653-9F5A-CA30-700CB1759510}"/>
              </a:ext>
            </a:extLst>
          </p:cNvPr>
          <p:cNvGraphicFramePr/>
          <p:nvPr/>
        </p:nvGraphicFramePr>
        <p:xfrm>
          <a:off x="762000" y="1123950"/>
          <a:ext cx="70866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6737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08E7C00-FFD7-936B-3FCF-EDAB77189609}"/>
              </a:ext>
            </a:extLst>
          </p:cNvPr>
          <p:cNvSpPr>
            <a:spLocks noGrp="1"/>
          </p:cNvSpPr>
          <p:nvPr>
            <p:ph type="body" sz="quarter" idx="10"/>
          </p:nvPr>
        </p:nvSpPr>
        <p:spPr>
          <a:xfrm>
            <a:off x="762000" y="204198"/>
            <a:ext cx="7086600" cy="536575"/>
          </a:xfrm>
        </p:spPr>
        <p:txBody>
          <a:bodyPr>
            <a:normAutofit fontScale="25000" lnSpcReduction="20000"/>
          </a:bodyPr>
          <a:lstStyle/>
          <a:p>
            <a:pPr algn="ctr"/>
            <a:r>
              <a:rPr lang="en-US" sz="6400" dirty="0"/>
              <a:t>Compensation Practices: </a:t>
            </a:r>
          </a:p>
          <a:p>
            <a:pPr algn="ctr"/>
            <a:r>
              <a:rPr lang="en-US" sz="6400" dirty="0"/>
              <a:t>Not all exempt employees  come under the salary basis requirement</a:t>
            </a:r>
          </a:p>
          <a:p>
            <a:pPr algn="ctr"/>
            <a:endParaRPr lang="en-US" dirty="0"/>
          </a:p>
        </p:txBody>
      </p:sp>
      <p:sp>
        <p:nvSpPr>
          <p:cNvPr id="3" name="Text Placeholder 2">
            <a:extLst>
              <a:ext uri="{FF2B5EF4-FFF2-40B4-BE49-F238E27FC236}">
                <a16:creationId xmlns:a16="http://schemas.microsoft.com/office/drawing/2014/main" id="{7A70C0D4-1BF4-65AC-0A9D-DE655CCC4EEF}"/>
              </a:ext>
            </a:extLst>
          </p:cNvPr>
          <p:cNvSpPr>
            <a:spLocks noGrp="1"/>
          </p:cNvSpPr>
          <p:nvPr>
            <p:ph type="body" sz="quarter" idx="11"/>
          </p:nvPr>
        </p:nvSpPr>
        <p:spPr/>
        <p:txBody>
          <a:bodyPr>
            <a:normAutofit/>
          </a:bodyPr>
          <a:lstStyle/>
          <a:p>
            <a:pPr marL="285750" indent="-285750">
              <a:buFont typeface="Arial" panose="020B0604020202020204" pitchFamily="34" charset="0"/>
              <a:buChar char="•"/>
            </a:pPr>
            <a:r>
              <a:rPr lang="en-US" dirty="0"/>
              <a:t>The minimum salary basis requirement is inapplicable to: </a:t>
            </a:r>
          </a:p>
          <a:p>
            <a:pPr marL="800100" lvl="1" indent="-285750">
              <a:buFont typeface="Wingdings" panose="05000000000000000000" pitchFamily="2" charset="2"/>
              <a:buChar char="Ø"/>
            </a:pPr>
            <a:r>
              <a:rPr lang="en-US" dirty="0"/>
              <a:t>Doctors; </a:t>
            </a:r>
          </a:p>
          <a:p>
            <a:pPr marL="800100" lvl="1" indent="-285750">
              <a:buFont typeface="Wingdings" panose="05000000000000000000" pitchFamily="2" charset="2"/>
              <a:buChar char="Ø"/>
            </a:pPr>
            <a:r>
              <a:rPr lang="en-US" dirty="0"/>
              <a:t>Lawyers;</a:t>
            </a:r>
          </a:p>
          <a:p>
            <a:pPr marL="800100" lvl="1" indent="-285750">
              <a:buFont typeface="Wingdings" panose="05000000000000000000" pitchFamily="2" charset="2"/>
              <a:buChar char="Ø"/>
            </a:pPr>
            <a:r>
              <a:rPr lang="en-US" dirty="0"/>
              <a:t>Teachers; </a:t>
            </a:r>
          </a:p>
          <a:p>
            <a:pPr marL="800100" lvl="1" indent="-285750">
              <a:buFont typeface="Wingdings" panose="05000000000000000000" pitchFamily="2" charset="2"/>
              <a:buChar char="Ø"/>
            </a:pPr>
            <a:r>
              <a:rPr lang="en-US" dirty="0"/>
              <a:t>Academic administrative employees; and </a:t>
            </a:r>
          </a:p>
          <a:p>
            <a:pPr marL="800100" lvl="1" indent="-285750">
              <a:buFont typeface="Wingdings" panose="05000000000000000000" pitchFamily="2" charset="2"/>
              <a:buChar char="Ø"/>
            </a:pPr>
            <a:r>
              <a:rPr lang="en-US" dirty="0"/>
              <a:t>Outside salespersons.</a:t>
            </a:r>
          </a:p>
          <a:p>
            <a:pPr lvl="1" indent="0">
              <a:buNone/>
            </a:pPr>
            <a:endParaRPr lang="en-US" dirty="0"/>
          </a:p>
          <a:p>
            <a:pPr marL="285750" indent="-285750">
              <a:buFont typeface="Arial" panose="020B0604020202020204" pitchFamily="34" charset="0"/>
              <a:buChar char="•"/>
            </a:pPr>
            <a:r>
              <a:rPr lang="en-US" dirty="0"/>
              <a:t>All other exempt employees must be paid a minimum salary set by regulation to qualify.</a:t>
            </a:r>
          </a:p>
          <a:p>
            <a:endParaRPr lang="en-US" dirty="0"/>
          </a:p>
        </p:txBody>
      </p:sp>
    </p:spTree>
    <p:extLst>
      <p:ext uri="{BB962C8B-B14F-4D97-AF65-F5344CB8AC3E}">
        <p14:creationId xmlns:p14="http://schemas.microsoft.com/office/powerpoint/2010/main" val="2194797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91A725B-D8C3-4388-9A51-D3457196E627}"/>
              </a:ext>
            </a:extLst>
          </p:cNvPr>
          <p:cNvSpPr>
            <a:spLocks noGrp="1"/>
          </p:cNvSpPr>
          <p:nvPr>
            <p:ph type="body" sz="quarter" idx="10"/>
          </p:nvPr>
        </p:nvSpPr>
        <p:spPr>
          <a:xfrm>
            <a:off x="762000" y="248195"/>
            <a:ext cx="7086600" cy="627562"/>
          </a:xfrm>
        </p:spPr>
        <p:txBody>
          <a:bodyPr>
            <a:noAutofit/>
          </a:bodyPr>
          <a:lstStyle/>
          <a:p>
            <a:pPr algn="ctr">
              <a:lnSpc>
                <a:spcPct val="100000"/>
              </a:lnSpc>
            </a:pPr>
            <a:r>
              <a:rPr lang="en-US" sz="1600" dirty="0"/>
              <a:t>Getting Started:</a:t>
            </a:r>
          </a:p>
          <a:p>
            <a:pPr algn="ctr">
              <a:lnSpc>
                <a:spcPct val="100000"/>
              </a:lnSpc>
            </a:pPr>
            <a:r>
              <a:rPr lang="en-US" sz="1600" dirty="0"/>
              <a:t>What do “Wage &amp; Hour” laws refer to?</a:t>
            </a:r>
          </a:p>
        </p:txBody>
      </p:sp>
      <p:graphicFrame>
        <p:nvGraphicFramePr>
          <p:cNvPr id="7" name="Text Placeholder 4">
            <a:extLst>
              <a:ext uri="{FF2B5EF4-FFF2-40B4-BE49-F238E27FC236}">
                <a16:creationId xmlns:a16="http://schemas.microsoft.com/office/drawing/2014/main" id="{7313927B-6CE7-9EE7-19D7-30101A87A36B}"/>
              </a:ext>
            </a:extLst>
          </p:cNvPr>
          <p:cNvGraphicFramePr/>
          <p:nvPr>
            <p:extLst>
              <p:ext uri="{D42A27DB-BD31-4B8C-83A1-F6EECF244321}">
                <p14:modId xmlns:p14="http://schemas.microsoft.com/office/powerpoint/2010/main" val="1425325703"/>
              </p:ext>
            </p:extLst>
          </p:nvPr>
        </p:nvGraphicFramePr>
        <p:xfrm>
          <a:off x="762000" y="1123950"/>
          <a:ext cx="70866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7951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08E7C00-FFD7-936B-3FCF-EDAB77189609}"/>
              </a:ext>
            </a:extLst>
          </p:cNvPr>
          <p:cNvSpPr>
            <a:spLocks noGrp="1"/>
          </p:cNvSpPr>
          <p:nvPr>
            <p:ph type="body" sz="quarter" idx="10"/>
          </p:nvPr>
        </p:nvSpPr>
        <p:spPr>
          <a:xfrm>
            <a:off x="762000" y="204198"/>
            <a:ext cx="7086600" cy="536575"/>
          </a:xfrm>
        </p:spPr>
        <p:txBody>
          <a:bodyPr>
            <a:normAutofit fontScale="25000" lnSpcReduction="20000"/>
          </a:bodyPr>
          <a:lstStyle/>
          <a:p>
            <a:pPr algn="ctr"/>
            <a:r>
              <a:rPr lang="en-US" sz="6400" dirty="0"/>
              <a:t>Compensation Practices: </a:t>
            </a:r>
          </a:p>
          <a:p>
            <a:pPr algn="ctr"/>
            <a:r>
              <a:rPr lang="en-US" sz="6400" dirty="0"/>
              <a:t>Twenty Years of Growing Minimum Salary Tumult </a:t>
            </a:r>
          </a:p>
          <a:p>
            <a:pPr algn="ctr"/>
            <a:endParaRPr lang="en-US" dirty="0"/>
          </a:p>
        </p:txBody>
      </p:sp>
      <p:sp>
        <p:nvSpPr>
          <p:cNvPr id="3" name="Text Placeholder 2">
            <a:extLst>
              <a:ext uri="{FF2B5EF4-FFF2-40B4-BE49-F238E27FC236}">
                <a16:creationId xmlns:a16="http://schemas.microsoft.com/office/drawing/2014/main" id="{7A70C0D4-1BF4-65AC-0A9D-DE655CCC4EEF}"/>
              </a:ext>
            </a:extLst>
          </p:cNvPr>
          <p:cNvSpPr>
            <a:spLocks noGrp="1"/>
          </p:cNvSpPr>
          <p:nvPr>
            <p:ph type="body" sz="quarter" idx="11"/>
          </p:nvPr>
        </p:nvSpPr>
        <p:spPr/>
        <p:txBody>
          <a:bodyPr>
            <a:normAutofit/>
          </a:bodyPr>
          <a:lstStyle/>
          <a:p>
            <a:r>
              <a:rPr lang="en-US" dirty="0"/>
              <a:t>2004 – Adjustment for inflation to $23,660 ($455 per week)</a:t>
            </a:r>
          </a:p>
          <a:p>
            <a:r>
              <a:rPr lang="en-US" dirty="0"/>
              <a:t>2016 – Major rule amendment to $47,476 blocked by court injunction </a:t>
            </a:r>
          </a:p>
          <a:p>
            <a:r>
              <a:rPr lang="en-US" dirty="0"/>
              <a:t>2020 – Scaled down amendment to $35,568 ($684 per week)</a:t>
            </a:r>
          </a:p>
          <a:p>
            <a:r>
              <a:rPr lang="en-US" dirty="0"/>
              <a:t>2024 – Rule amendment to: </a:t>
            </a:r>
          </a:p>
          <a:p>
            <a:pPr marL="800100" lvl="1" indent="-285750"/>
            <a:r>
              <a:rPr lang="en-US" dirty="0"/>
              <a:t>$43,888 ($844 per week) effective 7/1/2024</a:t>
            </a:r>
          </a:p>
          <a:p>
            <a:pPr marL="800100" lvl="1" indent="-285750"/>
            <a:r>
              <a:rPr lang="en-US" dirty="0"/>
              <a:t>$58,656 ($1,128 per week) effective 1/1/2025</a:t>
            </a:r>
          </a:p>
          <a:p>
            <a:pPr marL="800100" lvl="1" indent="-285750"/>
            <a:r>
              <a:rPr lang="en-US" dirty="0"/>
              <a:t>Automatic updating every three years thereafter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a:p>
            <a:endParaRPr lang="en-US" dirty="0"/>
          </a:p>
        </p:txBody>
      </p:sp>
    </p:spTree>
    <p:extLst>
      <p:ext uri="{BB962C8B-B14F-4D97-AF65-F5344CB8AC3E}">
        <p14:creationId xmlns:p14="http://schemas.microsoft.com/office/powerpoint/2010/main" val="6368175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08E7C00-FFD7-936B-3FCF-EDAB77189609}"/>
              </a:ext>
            </a:extLst>
          </p:cNvPr>
          <p:cNvSpPr>
            <a:spLocks noGrp="1"/>
          </p:cNvSpPr>
          <p:nvPr>
            <p:ph type="body" sz="quarter" idx="10"/>
          </p:nvPr>
        </p:nvSpPr>
        <p:spPr>
          <a:xfrm>
            <a:off x="762000" y="204198"/>
            <a:ext cx="7086600" cy="536575"/>
          </a:xfrm>
        </p:spPr>
        <p:txBody>
          <a:bodyPr>
            <a:normAutofit fontScale="25000" lnSpcReduction="20000"/>
          </a:bodyPr>
          <a:lstStyle/>
          <a:p>
            <a:pPr algn="ctr"/>
            <a:r>
              <a:rPr lang="en-US" sz="6400" dirty="0"/>
              <a:t>Compensation Practices: </a:t>
            </a:r>
          </a:p>
          <a:p>
            <a:pPr algn="ctr"/>
            <a:r>
              <a:rPr lang="en-US" sz="6400" dirty="0"/>
              <a:t>2024 FLSA Final Rule</a:t>
            </a:r>
          </a:p>
          <a:p>
            <a:pPr algn="ctr"/>
            <a:endParaRPr lang="en-US" dirty="0"/>
          </a:p>
        </p:txBody>
      </p:sp>
      <p:sp>
        <p:nvSpPr>
          <p:cNvPr id="3" name="Text Placeholder 2">
            <a:extLst>
              <a:ext uri="{FF2B5EF4-FFF2-40B4-BE49-F238E27FC236}">
                <a16:creationId xmlns:a16="http://schemas.microsoft.com/office/drawing/2014/main" id="{7A70C0D4-1BF4-65AC-0A9D-DE655CCC4EEF}"/>
              </a:ext>
            </a:extLst>
          </p:cNvPr>
          <p:cNvSpPr>
            <a:spLocks noGrp="1"/>
          </p:cNvSpPr>
          <p:nvPr>
            <p:ph type="body" sz="quarter" idx="11"/>
          </p:nvPr>
        </p:nvSpPr>
        <p:spPr/>
        <p:txBody>
          <a:bodyPr>
            <a:normAutofit fontScale="92500" lnSpcReduction="10000"/>
          </a:bodyPr>
          <a:lstStyle/>
          <a:p>
            <a:pPr marL="285750" indent="-285750">
              <a:buFont typeface="Arial" panose="020B0604020202020204" pitchFamily="34" charset="0"/>
              <a:buChar char="•"/>
            </a:pPr>
            <a:r>
              <a:rPr lang="en-US" dirty="0"/>
              <a:t>Minimum salary equal to 35</a:t>
            </a:r>
            <a:r>
              <a:rPr lang="en-US" baseline="30000" dirty="0"/>
              <a:t>th</a:t>
            </a:r>
            <a:r>
              <a:rPr lang="en-US" dirty="0"/>
              <a:t> percentile of full-time salaried workers in the lowest-wage Census Region (Northeast, Midwest, South, and West).</a:t>
            </a:r>
          </a:p>
          <a:p>
            <a:pPr marL="285750" indent="-285750">
              <a:buFont typeface="Arial" panose="020B0604020202020204" pitchFamily="34" charset="0"/>
              <a:buChar char="•"/>
            </a:pPr>
            <a:r>
              <a:rPr lang="en-US" dirty="0"/>
              <a:t>Based on Bureau of Labor Statistics survey and published quarterly.  </a:t>
            </a:r>
          </a:p>
          <a:p>
            <a:pPr marL="285750" indent="-285750">
              <a:buFont typeface="Arial" panose="020B0604020202020204" pitchFamily="34" charset="0"/>
              <a:buChar char="•"/>
            </a:pPr>
            <a:r>
              <a:rPr lang="en-US" dirty="0"/>
              <a:t>Level marking next update will be published 150 days before taking effect.</a:t>
            </a:r>
          </a:p>
          <a:p>
            <a:pPr marL="285750" indent="-285750">
              <a:buFont typeface="Arial" panose="020B0604020202020204" pitchFamily="34" charset="0"/>
              <a:buChar char="•"/>
            </a:pPr>
            <a:r>
              <a:rPr lang="en-US" dirty="0"/>
              <a:t>The update can be delayed where unforeseen economic or other conditions warrant</a:t>
            </a:r>
          </a:p>
          <a:p>
            <a:r>
              <a:rPr lang="en-US" dirty="0"/>
              <a:t>Note: Corresponding bifurcated increase for Highly Compensated Exception from $107,432 annual salary to $132,964 and then $151,164.</a:t>
            </a:r>
          </a:p>
          <a:p>
            <a:pPr marL="800100" lvl="1" indent="-285750">
              <a:buFont typeface="Courier New" panose="02070309020205020404" pitchFamily="49" charset="0"/>
              <a:buChar char="o"/>
            </a:pPr>
            <a:r>
              <a:rPr lang="en-US" dirty="0"/>
              <a:t>$151,164 equals the 85</a:t>
            </a:r>
            <a:r>
              <a:rPr lang="en-US" baseline="30000" dirty="0"/>
              <a:t>th</a:t>
            </a:r>
            <a:r>
              <a:rPr lang="en-US" dirty="0"/>
              <a:t> percentile of annual salaries nationwide</a:t>
            </a:r>
          </a:p>
          <a:p>
            <a:pPr lvl="1" indent="0">
              <a:buNone/>
            </a:pPr>
            <a:endParaRPr lang="en-US" dirty="0"/>
          </a:p>
          <a:p>
            <a:endParaRPr lang="en-US" dirty="0"/>
          </a:p>
        </p:txBody>
      </p:sp>
    </p:spTree>
    <p:extLst>
      <p:ext uri="{BB962C8B-B14F-4D97-AF65-F5344CB8AC3E}">
        <p14:creationId xmlns:p14="http://schemas.microsoft.com/office/powerpoint/2010/main" val="3568027663"/>
      </p:ext>
    </p:extLst>
  </p:cSld>
  <p:clrMapOvr>
    <a:masterClrMapping/>
  </p:clrMapOvr>
  <p:extLst>
    <p:ext uri="{6950BFC3-D8DA-4A85-94F7-54DA5524770B}">
      <p188:commentRel xmlns:p188="http://schemas.microsoft.com/office/powerpoint/2018/8/main" r:id="rId2"/>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08E7C00-FFD7-936B-3FCF-EDAB77189609}"/>
              </a:ext>
            </a:extLst>
          </p:cNvPr>
          <p:cNvSpPr>
            <a:spLocks noGrp="1"/>
          </p:cNvSpPr>
          <p:nvPr>
            <p:ph type="body" sz="quarter" idx="10"/>
          </p:nvPr>
        </p:nvSpPr>
        <p:spPr>
          <a:xfrm>
            <a:off x="762000" y="204198"/>
            <a:ext cx="7086600" cy="536575"/>
          </a:xfrm>
        </p:spPr>
        <p:txBody>
          <a:bodyPr>
            <a:normAutofit fontScale="25000" lnSpcReduction="20000"/>
          </a:bodyPr>
          <a:lstStyle/>
          <a:p>
            <a:pPr algn="ctr"/>
            <a:r>
              <a:rPr lang="en-US" sz="6400" dirty="0"/>
              <a:t>Compensation Practices: </a:t>
            </a:r>
          </a:p>
          <a:p>
            <a:pPr algn="ctr"/>
            <a:r>
              <a:rPr lang="en-US" sz="6400" dirty="0"/>
              <a:t>2024 FLSA Final Rule Impact and Strategies</a:t>
            </a:r>
          </a:p>
          <a:p>
            <a:pPr algn="ctr"/>
            <a:endParaRPr lang="en-US" dirty="0"/>
          </a:p>
        </p:txBody>
      </p:sp>
      <p:sp>
        <p:nvSpPr>
          <p:cNvPr id="3" name="Text Placeholder 2">
            <a:extLst>
              <a:ext uri="{FF2B5EF4-FFF2-40B4-BE49-F238E27FC236}">
                <a16:creationId xmlns:a16="http://schemas.microsoft.com/office/drawing/2014/main" id="{7A70C0D4-1BF4-65AC-0A9D-DE655CCC4EEF}"/>
              </a:ext>
            </a:extLst>
          </p:cNvPr>
          <p:cNvSpPr>
            <a:spLocks noGrp="1"/>
          </p:cNvSpPr>
          <p:nvPr>
            <p:ph type="body" sz="quarter" idx="11"/>
          </p:nvPr>
        </p:nvSpPr>
        <p:spPr/>
        <p:txBody>
          <a:bodyPr>
            <a:normAutofit/>
          </a:bodyPr>
          <a:lstStyle/>
          <a:p>
            <a:pPr marL="285750" indent="-285750">
              <a:buFont typeface="Wingdings" panose="05000000000000000000" pitchFamily="2" charset="2"/>
              <a:buChar char="v"/>
            </a:pPr>
            <a:r>
              <a:rPr lang="en-US" dirty="0"/>
              <a:t>The Labor Department estimate approximately 4 million workers affected.</a:t>
            </a:r>
          </a:p>
          <a:p>
            <a:pPr lvl="1" indent="0">
              <a:buNone/>
            </a:pPr>
            <a:r>
              <a:rPr lang="en-US" dirty="0"/>
              <a:t>Probably undercounted according to commentators. </a:t>
            </a:r>
          </a:p>
          <a:p>
            <a:pPr marL="285750" indent="-285750">
              <a:buFont typeface="Wingdings" panose="05000000000000000000" pitchFamily="2" charset="2"/>
              <a:buChar char="v"/>
            </a:pPr>
            <a:r>
              <a:rPr lang="en-US" dirty="0"/>
              <a:t>How to adapt:</a:t>
            </a:r>
          </a:p>
          <a:p>
            <a:pPr marL="800100" lvl="1" indent="-285750">
              <a:buFont typeface="Wingdings" panose="05000000000000000000" pitchFamily="2" charset="2"/>
              <a:buChar char="Ø"/>
            </a:pPr>
            <a:r>
              <a:rPr lang="en-US" dirty="0"/>
              <a:t>Find the doughnut hole: Current exempt salaries between $35,568 and $58,656.</a:t>
            </a:r>
          </a:p>
          <a:p>
            <a:pPr marL="800100" lvl="1" indent="-285750">
              <a:buFont typeface="Wingdings" panose="05000000000000000000" pitchFamily="2" charset="2"/>
              <a:buChar char="Ø"/>
            </a:pPr>
            <a:r>
              <a:rPr lang="en-US" dirty="0"/>
              <a:t>Estimate average work hours per week to make proportional hourly rate conversion. </a:t>
            </a:r>
          </a:p>
          <a:p>
            <a:pPr marL="800100" lvl="1" indent="-285750">
              <a:buFont typeface="Wingdings" panose="05000000000000000000" pitchFamily="2" charset="2"/>
              <a:buChar char="Ø"/>
            </a:pPr>
            <a:r>
              <a:rPr lang="en-US" dirty="0"/>
              <a:t>Easier conversion for employees with regular, fixed work schedules;  Employees with variable work schedules will present harder challenge.</a:t>
            </a:r>
          </a:p>
          <a:p>
            <a:pPr marL="800100" lvl="1" indent="-285750">
              <a:buFont typeface="Wingdings" panose="05000000000000000000" pitchFamily="2" charset="2"/>
              <a:buChar char="Ø"/>
            </a:pPr>
            <a:endParaRPr lang="en-US" dirty="0"/>
          </a:p>
          <a:p>
            <a:pPr lvl="1" indent="0">
              <a:buNone/>
            </a:pPr>
            <a:endParaRPr lang="en-US" dirty="0"/>
          </a:p>
          <a:p>
            <a:endParaRPr lang="en-US" dirty="0"/>
          </a:p>
        </p:txBody>
      </p:sp>
    </p:spTree>
    <p:extLst>
      <p:ext uri="{BB962C8B-B14F-4D97-AF65-F5344CB8AC3E}">
        <p14:creationId xmlns:p14="http://schemas.microsoft.com/office/powerpoint/2010/main" val="39961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08E7C00-FFD7-936B-3FCF-EDAB77189609}"/>
              </a:ext>
            </a:extLst>
          </p:cNvPr>
          <p:cNvSpPr>
            <a:spLocks noGrp="1"/>
          </p:cNvSpPr>
          <p:nvPr>
            <p:ph type="body" sz="quarter" idx="10"/>
          </p:nvPr>
        </p:nvSpPr>
        <p:spPr>
          <a:xfrm>
            <a:off x="762000" y="204198"/>
            <a:ext cx="7086600" cy="536575"/>
          </a:xfrm>
        </p:spPr>
        <p:txBody>
          <a:bodyPr>
            <a:normAutofit fontScale="25000" lnSpcReduction="20000"/>
          </a:bodyPr>
          <a:lstStyle/>
          <a:p>
            <a:pPr algn="ctr"/>
            <a:r>
              <a:rPr lang="en-US" sz="6400" dirty="0"/>
              <a:t>Compensation Practices: </a:t>
            </a:r>
          </a:p>
          <a:p>
            <a:pPr algn="ctr"/>
            <a:r>
              <a:rPr lang="en-US" sz="6400" dirty="0"/>
              <a:t>2024 FLSA Final Rule: Potential Challenges</a:t>
            </a:r>
          </a:p>
          <a:p>
            <a:pPr algn="ctr"/>
            <a:endParaRPr lang="en-US" dirty="0"/>
          </a:p>
        </p:txBody>
      </p:sp>
      <p:sp>
        <p:nvSpPr>
          <p:cNvPr id="3" name="Text Placeholder 2">
            <a:extLst>
              <a:ext uri="{FF2B5EF4-FFF2-40B4-BE49-F238E27FC236}">
                <a16:creationId xmlns:a16="http://schemas.microsoft.com/office/drawing/2014/main" id="{7A70C0D4-1BF4-65AC-0A9D-DE655CCC4EEF}"/>
              </a:ext>
            </a:extLst>
          </p:cNvPr>
          <p:cNvSpPr>
            <a:spLocks noGrp="1"/>
          </p:cNvSpPr>
          <p:nvPr>
            <p:ph type="body" sz="quarter" idx="11"/>
          </p:nvPr>
        </p:nvSpPr>
        <p:spPr>
          <a:xfrm>
            <a:off x="761999" y="1123950"/>
            <a:ext cx="7256003" cy="3200400"/>
          </a:xfrm>
        </p:spPr>
        <p:txBody>
          <a:bodyPr>
            <a:normAutofit/>
          </a:bodyPr>
          <a:lstStyle/>
          <a:p>
            <a:pPr marL="285750" indent="-285750">
              <a:buFont typeface="Arial" panose="020B0604020202020204" pitchFamily="34" charset="0"/>
              <a:buChar char="•"/>
            </a:pPr>
            <a:r>
              <a:rPr lang="en-US" dirty="0"/>
              <a:t>DOL has regulatory authority to “define and delimit” the white-collar exemption based on duties </a:t>
            </a:r>
            <a:r>
              <a:rPr lang="en-US" b="1" i="1" u="sng" dirty="0"/>
              <a:t>and</a:t>
            </a:r>
            <a:r>
              <a:rPr lang="en-US" dirty="0"/>
              <a:t> salary, but overly large minimum salary increase was held to impermissibly “supplant” the duties test.</a:t>
            </a:r>
          </a:p>
          <a:p>
            <a:pPr marL="800100" lvl="1" indent="-285750">
              <a:buFont typeface="Courier New" panose="02070309020205020404" pitchFamily="49" charset="0"/>
              <a:buChar char="o"/>
            </a:pPr>
            <a:r>
              <a:rPr lang="en-US" dirty="0"/>
              <a:t>A Texas District Judge blocked a 2016 increase in the salary level on this basis, noting the “significant” difference in amount and the estimated impact on 4.2 million workers. </a:t>
            </a:r>
          </a:p>
          <a:p>
            <a:pPr marL="800100" lvl="1" indent="-285750">
              <a:buFont typeface="Courier New" panose="02070309020205020404" pitchFamily="49" charset="0"/>
              <a:buChar char="o"/>
            </a:pPr>
            <a:r>
              <a:rPr lang="en-US" dirty="0"/>
              <a:t>At least three Supreme Court Justices have flagged the issue.</a:t>
            </a:r>
          </a:p>
          <a:p>
            <a:pPr marL="285750" indent="-285750">
              <a:buFont typeface="Arial" panose="020B0604020202020204" pitchFamily="34" charset="0"/>
              <a:buChar char="•"/>
            </a:pPr>
            <a:r>
              <a:rPr lang="en-US" dirty="0"/>
              <a:t>The automatic increases were previously challenged for violating the Administrative Procedures Act, but that issue was not resolved.</a:t>
            </a:r>
          </a:p>
          <a:p>
            <a:pPr lvl="1" indent="0">
              <a:buNone/>
            </a:pPr>
            <a:endParaRPr lang="en-US" dirty="0"/>
          </a:p>
          <a:p>
            <a:endParaRPr lang="en-US" dirty="0"/>
          </a:p>
        </p:txBody>
      </p:sp>
    </p:spTree>
    <p:extLst>
      <p:ext uri="{BB962C8B-B14F-4D97-AF65-F5344CB8AC3E}">
        <p14:creationId xmlns:p14="http://schemas.microsoft.com/office/powerpoint/2010/main" val="4227863998"/>
      </p:ext>
    </p:extLst>
  </p:cSld>
  <p:clrMapOvr>
    <a:masterClrMapping/>
  </p:clrMapOvr>
  <p:extLst>
    <p:ext uri="{6950BFC3-D8DA-4A85-94F7-54DA5524770B}">
      <p188:commentRel xmlns:p188="http://schemas.microsoft.com/office/powerpoint/2018/8/main" r:id="rId2"/>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Compensation Practices:</a:t>
            </a:r>
          </a:p>
          <a:p>
            <a:pPr algn="ctr"/>
            <a:r>
              <a:rPr lang="en-US" sz="1600" dirty="0"/>
              <a:t>Will the standard 40-hour workweek be lowered?</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p:txBody>
          <a:bodyPr>
            <a:normAutofit fontScale="92500" lnSpcReduction="10000"/>
          </a:bodyPr>
          <a:lstStyle/>
          <a:p>
            <a:pPr marL="285750" indent="-285750">
              <a:buFont typeface="Arial" panose="020B0604020202020204" pitchFamily="34" charset="0"/>
              <a:buChar char="•"/>
            </a:pPr>
            <a:r>
              <a:rPr lang="en-US" dirty="0"/>
              <a:t>Current 40-hour workweek was a historical norm legislatively incorporated into law through the FLSA.</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Because the FLSA 40-hour workweek is set by statute, Congress can pass new legislation to amend it.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Sen. Bernie Sanders has proposed legislation to reduce the FLSA workweek to qualify for overtime from 40 to 32 hours.</a:t>
            </a:r>
          </a:p>
          <a:p>
            <a:r>
              <a:rPr lang="en-US" dirty="0"/>
              <a:t>   </a:t>
            </a:r>
          </a:p>
          <a:p>
            <a:endParaRPr lang="en-US" dirty="0"/>
          </a:p>
        </p:txBody>
      </p:sp>
    </p:spTree>
    <p:extLst>
      <p:ext uri="{BB962C8B-B14F-4D97-AF65-F5344CB8AC3E}">
        <p14:creationId xmlns:p14="http://schemas.microsoft.com/office/powerpoint/2010/main" val="30444788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Compensation Practices:</a:t>
            </a:r>
          </a:p>
          <a:p>
            <a:pPr algn="ctr"/>
            <a:r>
              <a:rPr lang="en-US" sz="1600" dirty="0"/>
              <a:t>Will the standard 40-hour workweek be lowered?</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p:txBody>
          <a:bodyPr>
            <a:normAutofit fontScale="92500" lnSpcReduction="20000"/>
          </a:bodyPr>
          <a:lstStyle/>
          <a:p>
            <a:pPr marL="285750" indent="-285750">
              <a:buFont typeface="Arial" panose="020B0604020202020204" pitchFamily="34" charset="0"/>
              <a:buChar char="•"/>
            </a:pPr>
            <a:r>
              <a:rPr lang="en-US" dirty="0"/>
              <a:t>There is precedent for such an amendment: The original FLSA workweek was 44 hours, later reduced to 40 hours in 1938.</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Past reduction was smaller and reaction to newly enacted FLSA.</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current 40-hour workweek is now approaching 90 years and is unlikely to change.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Greater movement on expanding employee paid leave entitlements.</a:t>
            </a:r>
          </a:p>
          <a:p>
            <a:endParaRPr lang="en-US" dirty="0"/>
          </a:p>
        </p:txBody>
      </p:sp>
    </p:spTree>
    <p:extLst>
      <p:ext uri="{BB962C8B-B14F-4D97-AF65-F5344CB8AC3E}">
        <p14:creationId xmlns:p14="http://schemas.microsoft.com/office/powerpoint/2010/main" val="1963621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91A725B-D8C3-4388-9A51-D3457196E627}"/>
              </a:ext>
            </a:extLst>
          </p:cNvPr>
          <p:cNvSpPr>
            <a:spLocks noGrp="1"/>
          </p:cNvSpPr>
          <p:nvPr>
            <p:ph type="body" sz="quarter" idx="10"/>
          </p:nvPr>
        </p:nvSpPr>
        <p:spPr>
          <a:xfrm>
            <a:off x="762000" y="248195"/>
            <a:ext cx="7086600" cy="627562"/>
          </a:xfrm>
        </p:spPr>
        <p:txBody>
          <a:bodyPr>
            <a:noAutofit/>
          </a:bodyPr>
          <a:lstStyle/>
          <a:p>
            <a:pPr algn="ctr">
              <a:lnSpc>
                <a:spcPct val="100000"/>
              </a:lnSpc>
            </a:pPr>
            <a:r>
              <a:rPr lang="en-US" sz="1600" dirty="0"/>
              <a:t>Getting Started:</a:t>
            </a:r>
          </a:p>
          <a:p>
            <a:pPr algn="ctr">
              <a:lnSpc>
                <a:spcPct val="100000"/>
              </a:lnSpc>
            </a:pPr>
            <a:r>
              <a:rPr lang="en-US" sz="1600" dirty="0"/>
              <a:t>What are the most common overtime issues?</a:t>
            </a:r>
          </a:p>
        </p:txBody>
      </p:sp>
      <p:graphicFrame>
        <p:nvGraphicFramePr>
          <p:cNvPr id="7" name="Text Placeholder 4">
            <a:extLst>
              <a:ext uri="{FF2B5EF4-FFF2-40B4-BE49-F238E27FC236}">
                <a16:creationId xmlns:a16="http://schemas.microsoft.com/office/drawing/2014/main" id="{E28ECBC9-3653-9F5A-CA30-700CB1759510}"/>
              </a:ext>
            </a:extLst>
          </p:cNvPr>
          <p:cNvGraphicFramePr/>
          <p:nvPr/>
        </p:nvGraphicFramePr>
        <p:xfrm>
          <a:off x="762000" y="1123950"/>
          <a:ext cx="70866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3265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Compensable Time:</a:t>
            </a:r>
          </a:p>
          <a:p>
            <a:pPr algn="ctr"/>
            <a:r>
              <a:rPr lang="en-US" sz="1600" dirty="0"/>
              <a:t>Basics</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p:txBody>
          <a:bodyPr>
            <a:normAutofit/>
          </a:bodyPr>
          <a:lstStyle/>
          <a:p>
            <a:pPr marL="285750" indent="-285750">
              <a:buFont typeface="Arial" panose="020B0604020202020204" pitchFamily="34" charset="0"/>
              <a:buChar char="•"/>
            </a:pPr>
            <a:r>
              <a:rPr lang="en-US" dirty="0"/>
              <a:t>Overtime is earned only when non-exempt employees </a:t>
            </a:r>
            <a:r>
              <a:rPr lang="en-US" b="1" dirty="0"/>
              <a:t>actually </a:t>
            </a:r>
            <a:r>
              <a:rPr lang="en-US" dirty="0"/>
              <a:t>work more than 40 hours in a single workweek.</a:t>
            </a:r>
          </a:p>
          <a:p>
            <a:endParaRPr lang="en-US" dirty="0"/>
          </a:p>
          <a:p>
            <a:pPr marL="285750" indent="-285750">
              <a:buFont typeface="Arial" panose="020B0604020202020204" pitchFamily="34" charset="0"/>
              <a:buChar char="•"/>
            </a:pPr>
            <a:r>
              <a:rPr lang="en-US" dirty="0"/>
              <a:t>Know the technicalities; Master the common problems.</a:t>
            </a:r>
          </a:p>
        </p:txBody>
      </p:sp>
    </p:spTree>
    <p:extLst>
      <p:ext uri="{BB962C8B-B14F-4D97-AF65-F5344CB8AC3E}">
        <p14:creationId xmlns:p14="http://schemas.microsoft.com/office/powerpoint/2010/main" val="1091883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Compensable Time:</a:t>
            </a:r>
          </a:p>
          <a:p>
            <a:pPr algn="ctr"/>
            <a:r>
              <a:rPr lang="en-US" sz="1600" dirty="0"/>
              <a:t>Basics</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p:txBody>
          <a:bodyPr>
            <a:normAutofit/>
          </a:bodyPr>
          <a:lstStyle/>
          <a:p>
            <a:pPr marL="285750" indent="-285750">
              <a:buFont typeface="Arial" panose="020B0604020202020204" pitchFamily="34" charset="0"/>
              <a:buChar char="•"/>
            </a:pPr>
            <a:r>
              <a:rPr lang="en-US" dirty="0"/>
              <a:t>Most common employee misconception: Paid leave as hours worked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Most common employer misconception:  Averaging workweeks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Most common problem we all recognize: Tracking remote work</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Most common problem we all overlook: Timeclock rounding </a:t>
            </a:r>
          </a:p>
        </p:txBody>
      </p:sp>
    </p:spTree>
    <p:extLst>
      <p:ext uri="{BB962C8B-B14F-4D97-AF65-F5344CB8AC3E}">
        <p14:creationId xmlns:p14="http://schemas.microsoft.com/office/powerpoint/2010/main" val="27330789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Compensable Time:</a:t>
            </a:r>
          </a:p>
          <a:p>
            <a:pPr algn="ctr"/>
            <a:r>
              <a:rPr lang="en-US" sz="1600" dirty="0"/>
              <a:t>Timeclock Rounding Practices</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p:txBody>
          <a:bodyPr>
            <a:normAutofit/>
          </a:bodyPr>
          <a:lstStyle/>
          <a:p>
            <a:pPr marL="285750" indent="-285750">
              <a:buFont typeface="Arial" panose="020B0604020202020204" pitchFamily="34" charset="0"/>
              <a:buChar char="•"/>
            </a:pPr>
            <a:r>
              <a:rPr lang="en-US" dirty="0"/>
              <a:t>Rounding to the nearest quarter-hour (or lesser increments) is permissible, presuming the practice is “neutral” </a:t>
            </a:r>
            <a:r>
              <a:rPr lang="en-US" dirty="0">
                <a:sym typeface="Wingdings" panose="05000000000000000000" pitchFamily="2" charset="2"/>
              </a:rPr>
              <a:t> the net or average result should fully compensate employees.</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There can be liability if the rounding practice over a period of time fails to fully compensate employees.</a:t>
            </a:r>
          </a:p>
          <a:p>
            <a:endParaRPr lang="en-US" dirty="0"/>
          </a:p>
          <a:p>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77993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A7DE03-B809-6D65-0C3A-BF62B03EC30E}"/>
              </a:ext>
            </a:extLst>
          </p:cNvPr>
          <p:cNvSpPr>
            <a:spLocks noGrp="1"/>
          </p:cNvSpPr>
          <p:nvPr>
            <p:ph type="body" sz="quarter" idx="10"/>
          </p:nvPr>
        </p:nvSpPr>
        <p:spPr>
          <a:xfrm>
            <a:off x="762000" y="209006"/>
            <a:ext cx="7086600" cy="699408"/>
          </a:xfrm>
        </p:spPr>
        <p:txBody>
          <a:bodyPr>
            <a:noAutofit/>
          </a:bodyPr>
          <a:lstStyle/>
          <a:p>
            <a:pPr algn="ctr">
              <a:lnSpc>
                <a:spcPct val="100000"/>
              </a:lnSpc>
            </a:pPr>
            <a:r>
              <a:rPr lang="en-US" sz="1600" dirty="0"/>
              <a:t>Getting Started:</a:t>
            </a:r>
          </a:p>
          <a:p>
            <a:pPr algn="ctr">
              <a:lnSpc>
                <a:spcPct val="100000"/>
              </a:lnSpc>
            </a:pPr>
            <a:r>
              <a:rPr lang="en-US" sz="1600" dirty="0"/>
              <a:t>Where do overtime requirements come from?</a:t>
            </a:r>
          </a:p>
        </p:txBody>
      </p:sp>
      <p:sp>
        <p:nvSpPr>
          <p:cNvPr id="3" name="Text Placeholder 2">
            <a:extLst>
              <a:ext uri="{FF2B5EF4-FFF2-40B4-BE49-F238E27FC236}">
                <a16:creationId xmlns:a16="http://schemas.microsoft.com/office/drawing/2014/main" id="{ECFA7FEC-7CDC-64AA-F4D0-09771BD8CF61}"/>
              </a:ext>
            </a:extLst>
          </p:cNvPr>
          <p:cNvSpPr>
            <a:spLocks noGrp="1"/>
          </p:cNvSpPr>
          <p:nvPr>
            <p:ph type="body" sz="quarter" idx="11"/>
          </p:nvPr>
        </p:nvSpPr>
        <p:spPr/>
        <p:txBody>
          <a:bodyPr/>
          <a:lstStyle/>
          <a:p>
            <a:pPr marL="285750" indent="-285750">
              <a:buFont typeface="Arial" panose="020B0604020202020204" pitchFamily="34" charset="0"/>
              <a:buChar char="•"/>
            </a:pPr>
            <a:r>
              <a:rPr lang="en-US" dirty="0"/>
              <a:t>Federal &amp; State Statutes</a:t>
            </a:r>
          </a:p>
          <a:p>
            <a:pPr marL="800100" lvl="1" indent="-285750">
              <a:buFont typeface="Courier New" panose="02070309020205020404" pitchFamily="49" charset="0"/>
              <a:buChar char="o"/>
            </a:pPr>
            <a:r>
              <a:rPr lang="en-US" dirty="0"/>
              <a:t>Fair Labor Standards Act (FLSA) found in 29 U.S.C. § 201 </a:t>
            </a:r>
          </a:p>
          <a:p>
            <a:pPr lvl="1" indent="0">
              <a:buNone/>
            </a:pPr>
            <a:endParaRPr lang="en-US" dirty="0"/>
          </a:p>
          <a:p>
            <a:pPr marL="285750" indent="-285750">
              <a:lnSpc>
                <a:spcPct val="100000"/>
              </a:lnSpc>
              <a:buFont typeface="Arial" panose="020B0604020202020204" pitchFamily="34" charset="0"/>
              <a:buChar char="•"/>
            </a:pPr>
            <a:r>
              <a:rPr lang="en-US" dirty="0"/>
              <a:t>Implementing Administrative Regulations</a:t>
            </a:r>
          </a:p>
          <a:p>
            <a:pPr marL="800100" lvl="1" indent="-285750">
              <a:lnSpc>
                <a:spcPct val="100000"/>
              </a:lnSpc>
              <a:buFont typeface="Courier New" panose="02070309020205020404" pitchFamily="49" charset="0"/>
              <a:buChar char="o"/>
            </a:pPr>
            <a:r>
              <a:rPr lang="en-US" dirty="0"/>
              <a:t>Department of Labor in 29 C.F.R. Chapter V</a:t>
            </a:r>
          </a:p>
          <a:p>
            <a:pPr marL="800100" lvl="1" indent="-285750">
              <a:lnSpc>
                <a:spcPct val="100000"/>
              </a:lnSpc>
              <a:buFont typeface="Courier New" panose="02070309020205020404" pitchFamily="49" charset="0"/>
              <a:buChar char="o"/>
            </a:pPr>
            <a:endParaRPr lang="en-US" dirty="0"/>
          </a:p>
          <a:p>
            <a:pPr marL="285750" indent="-285750">
              <a:lnSpc>
                <a:spcPct val="100000"/>
              </a:lnSpc>
              <a:buFont typeface="Arial" panose="020B0604020202020204" pitchFamily="34" charset="0"/>
              <a:buChar char="•"/>
            </a:pPr>
            <a:r>
              <a:rPr lang="en-US" dirty="0"/>
              <a:t>Court Review &amp; Precedent</a:t>
            </a:r>
          </a:p>
        </p:txBody>
      </p:sp>
    </p:spTree>
    <p:extLst>
      <p:ext uri="{BB962C8B-B14F-4D97-AF65-F5344CB8AC3E}">
        <p14:creationId xmlns:p14="http://schemas.microsoft.com/office/powerpoint/2010/main" val="22965326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Compensable Time:</a:t>
            </a:r>
          </a:p>
          <a:p>
            <a:pPr algn="ctr"/>
            <a:r>
              <a:rPr lang="en-US" sz="1600" dirty="0"/>
              <a:t>Timeclock Rounding Practices</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p:txBody>
          <a:bodyPr>
            <a:normAutofit/>
          </a:bodyPr>
          <a:lstStyle/>
          <a:p>
            <a:pPr marL="285750" indent="-285750">
              <a:buFont typeface="Arial" panose="020B0604020202020204" pitchFamily="34" charset="0"/>
              <a:buChar char="•"/>
            </a:pPr>
            <a:r>
              <a:rPr lang="en-US" dirty="0"/>
              <a:t>Neutral rounding practices have historically focused on equal rounding up or down and equal rounding for clock-in and clock-out</a:t>
            </a:r>
            <a:r>
              <a:rPr lang="en-US" dirty="0">
                <a:sym typeface="Wingdings" panose="05000000000000000000" pitchFamily="2" charset="2"/>
              </a:rPr>
              <a:t>.</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But balanced timeclock rounding can be skewed by ancillary policies or practices that discourage late clock-in or early clock-out.</a:t>
            </a:r>
          </a:p>
          <a:p>
            <a:endParaRPr lang="en-US" dirty="0"/>
          </a:p>
          <a:p>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9527368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76CE63-D878-08D9-4652-D377168AF14A}"/>
              </a:ext>
            </a:extLst>
          </p:cNvPr>
          <p:cNvSpPr>
            <a:spLocks noGrp="1"/>
          </p:cNvSpPr>
          <p:nvPr>
            <p:ph type="body" sz="quarter" idx="10"/>
          </p:nvPr>
        </p:nvSpPr>
        <p:spPr>
          <a:xfrm>
            <a:off x="762000" y="169363"/>
            <a:ext cx="7086600" cy="536575"/>
          </a:xfrm>
        </p:spPr>
        <p:txBody>
          <a:bodyPr>
            <a:noAutofit/>
          </a:bodyPr>
          <a:lstStyle/>
          <a:p>
            <a:pPr algn="ctr"/>
            <a:r>
              <a:rPr lang="en-US" sz="1600" dirty="0"/>
              <a:t>Compensable Time:</a:t>
            </a:r>
          </a:p>
          <a:p>
            <a:pPr algn="ctr"/>
            <a:r>
              <a:rPr lang="en-US" sz="1600" dirty="0"/>
              <a:t>Timeclock Rounding Practices</a:t>
            </a:r>
          </a:p>
        </p:txBody>
      </p:sp>
      <p:sp>
        <p:nvSpPr>
          <p:cNvPr id="3" name="Text Placeholder 2">
            <a:extLst>
              <a:ext uri="{FF2B5EF4-FFF2-40B4-BE49-F238E27FC236}">
                <a16:creationId xmlns:a16="http://schemas.microsoft.com/office/drawing/2014/main" id="{6B23C792-3C49-34E6-CC0B-2B13C9B5E293}"/>
              </a:ext>
            </a:extLst>
          </p:cNvPr>
          <p:cNvSpPr>
            <a:spLocks noGrp="1"/>
          </p:cNvSpPr>
          <p:nvPr>
            <p:ph type="body" sz="quarter" idx="11"/>
          </p:nvPr>
        </p:nvSpPr>
        <p:spPr/>
        <p:txBody>
          <a:bodyPr>
            <a:normAutofit/>
          </a:bodyPr>
          <a:lstStyle/>
          <a:p>
            <a:r>
              <a:rPr lang="en-US" dirty="0"/>
              <a:t>Impact of these ancillary policies can be costly:</a:t>
            </a:r>
          </a:p>
          <a:p>
            <a:endParaRPr lang="en-US" dirty="0"/>
          </a:p>
          <a:p>
            <a:endParaRPr lang="en-US" dirty="0"/>
          </a:p>
          <a:p>
            <a:endParaRPr lang="en-US" dirty="0"/>
          </a:p>
          <a:p>
            <a:pPr marL="285750" indent="-285750">
              <a:buFont typeface="Arial" panose="020B0604020202020204" pitchFamily="34" charset="0"/>
              <a:buChar char="•"/>
            </a:pPr>
            <a:endParaRPr lang="en-US" dirty="0"/>
          </a:p>
        </p:txBody>
      </p:sp>
      <p:pic>
        <p:nvPicPr>
          <p:cNvPr id="5" name="Picture 4">
            <a:extLst>
              <a:ext uri="{FF2B5EF4-FFF2-40B4-BE49-F238E27FC236}">
                <a16:creationId xmlns:a16="http://schemas.microsoft.com/office/drawing/2014/main" id="{121CCA99-1C79-B90D-66B5-EDB991BD20E9}"/>
              </a:ext>
            </a:extLst>
          </p:cNvPr>
          <p:cNvPicPr>
            <a:picLocks noChangeAspect="1"/>
          </p:cNvPicPr>
          <p:nvPr/>
        </p:nvPicPr>
        <p:blipFill>
          <a:blip r:embed="rId2"/>
          <a:stretch>
            <a:fillRect/>
          </a:stretch>
        </p:blipFill>
        <p:spPr>
          <a:xfrm>
            <a:off x="502170" y="2163510"/>
            <a:ext cx="8072204" cy="1521018"/>
          </a:xfrm>
          <a:prstGeom prst="rect">
            <a:avLst/>
          </a:prstGeom>
        </p:spPr>
      </p:pic>
    </p:spTree>
    <p:extLst>
      <p:ext uri="{BB962C8B-B14F-4D97-AF65-F5344CB8AC3E}">
        <p14:creationId xmlns:p14="http://schemas.microsoft.com/office/powerpoint/2010/main" val="1398333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91A725B-D8C3-4388-9A51-D3457196E627}"/>
              </a:ext>
            </a:extLst>
          </p:cNvPr>
          <p:cNvSpPr>
            <a:spLocks noGrp="1"/>
          </p:cNvSpPr>
          <p:nvPr>
            <p:ph type="body" sz="quarter" idx="10"/>
          </p:nvPr>
        </p:nvSpPr>
        <p:spPr>
          <a:xfrm>
            <a:off x="762000" y="248195"/>
            <a:ext cx="7086600" cy="627562"/>
          </a:xfrm>
        </p:spPr>
        <p:txBody>
          <a:bodyPr>
            <a:noAutofit/>
          </a:bodyPr>
          <a:lstStyle/>
          <a:p>
            <a:pPr algn="ctr">
              <a:lnSpc>
                <a:spcPct val="100000"/>
              </a:lnSpc>
            </a:pPr>
            <a:r>
              <a:rPr lang="en-US" sz="1600" dirty="0"/>
              <a:t>Getting Started:</a:t>
            </a:r>
          </a:p>
          <a:p>
            <a:pPr algn="ctr">
              <a:lnSpc>
                <a:spcPct val="100000"/>
              </a:lnSpc>
            </a:pPr>
            <a:r>
              <a:rPr lang="en-US" sz="1600" dirty="0"/>
              <a:t>What are the most common overtime issues?</a:t>
            </a:r>
          </a:p>
        </p:txBody>
      </p:sp>
      <p:graphicFrame>
        <p:nvGraphicFramePr>
          <p:cNvPr id="7" name="Text Placeholder 4">
            <a:extLst>
              <a:ext uri="{FF2B5EF4-FFF2-40B4-BE49-F238E27FC236}">
                <a16:creationId xmlns:a16="http://schemas.microsoft.com/office/drawing/2014/main" id="{E28ECBC9-3653-9F5A-CA30-700CB1759510}"/>
              </a:ext>
            </a:extLst>
          </p:cNvPr>
          <p:cNvGraphicFramePr/>
          <p:nvPr/>
        </p:nvGraphicFramePr>
        <p:xfrm>
          <a:off x="762000" y="1123950"/>
          <a:ext cx="70866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2626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6ABF70-7D1B-CAE5-FF14-6C174EB7EBD8}"/>
              </a:ext>
            </a:extLst>
          </p:cNvPr>
          <p:cNvSpPr>
            <a:spLocks noGrp="1"/>
          </p:cNvSpPr>
          <p:nvPr>
            <p:ph type="body" sz="quarter" idx="10"/>
          </p:nvPr>
        </p:nvSpPr>
        <p:spPr>
          <a:xfrm>
            <a:off x="762000" y="210729"/>
            <a:ext cx="7086600" cy="536575"/>
          </a:xfrm>
        </p:spPr>
        <p:txBody>
          <a:bodyPr>
            <a:normAutofit fontScale="25000" lnSpcReduction="20000"/>
          </a:bodyPr>
          <a:lstStyle/>
          <a:p>
            <a:pPr algn="ctr"/>
            <a:r>
              <a:rPr lang="en-US" sz="6400" dirty="0"/>
              <a:t>Worker Classification: </a:t>
            </a:r>
          </a:p>
          <a:p>
            <a:pPr algn="ctr"/>
            <a:r>
              <a:rPr lang="en-US" sz="6400" dirty="0"/>
              <a:t>Basics</a:t>
            </a:r>
          </a:p>
          <a:p>
            <a:endParaRPr lang="en-US" dirty="0"/>
          </a:p>
        </p:txBody>
      </p:sp>
      <p:sp>
        <p:nvSpPr>
          <p:cNvPr id="3" name="Text Placeholder 2">
            <a:extLst>
              <a:ext uri="{FF2B5EF4-FFF2-40B4-BE49-F238E27FC236}">
                <a16:creationId xmlns:a16="http://schemas.microsoft.com/office/drawing/2014/main" id="{7E5D99E5-1196-9365-1A45-7645CF08D59E}"/>
              </a:ext>
            </a:extLst>
          </p:cNvPr>
          <p:cNvSpPr>
            <a:spLocks noGrp="1"/>
          </p:cNvSpPr>
          <p:nvPr>
            <p:ph type="body" sz="quarter" idx="11"/>
          </p:nvPr>
        </p:nvSpPr>
        <p:spPr/>
        <p:txBody>
          <a:bodyPr/>
          <a:lstStyle/>
          <a:p>
            <a:pPr marL="285750" indent="-285750">
              <a:buFont typeface="Arial" panose="020B0604020202020204" pitchFamily="34" charset="0"/>
              <a:buChar char="•"/>
            </a:pPr>
            <a:r>
              <a:rPr lang="en-US" dirty="0"/>
              <a:t>Wage and hour overtime requirements do not apply to all workers.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There are two types of exceptions from overtime requirements:</a:t>
            </a:r>
          </a:p>
          <a:p>
            <a:pPr marL="857250" lvl="1" indent="-342900">
              <a:buFont typeface="+mj-lt"/>
              <a:buAutoNum type="arabicParenR"/>
            </a:pPr>
            <a:r>
              <a:rPr lang="en-US" dirty="0"/>
              <a:t>If the worker is not an “employee” as defined by law (i.e., is not covered)</a:t>
            </a:r>
          </a:p>
          <a:p>
            <a:pPr marL="857250" lvl="1" indent="-342900">
              <a:buFont typeface="+mj-lt"/>
              <a:buAutoNum type="arabicParenR"/>
            </a:pPr>
            <a:r>
              <a:rPr lang="en-US" dirty="0"/>
              <a:t>If the worker is an employee, but qualifies for an exemption (i.e., is “exempt”)</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The process to evaluate whether workers are covered or exempt usually is referred to as “classification.”</a:t>
            </a:r>
          </a:p>
          <a:p>
            <a:endParaRPr lang="en-US" dirty="0"/>
          </a:p>
        </p:txBody>
      </p:sp>
    </p:spTree>
    <p:extLst>
      <p:ext uri="{BB962C8B-B14F-4D97-AF65-F5344CB8AC3E}">
        <p14:creationId xmlns:p14="http://schemas.microsoft.com/office/powerpoint/2010/main" val="725462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8A1904-780D-983C-365C-546032B09DDC}"/>
              </a:ext>
            </a:extLst>
          </p:cNvPr>
          <p:cNvSpPr>
            <a:spLocks noGrp="1"/>
          </p:cNvSpPr>
          <p:nvPr>
            <p:ph type="body" sz="quarter" idx="10"/>
          </p:nvPr>
        </p:nvSpPr>
        <p:spPr>
          <a:xfrm>
            <a:off x="703218" y="221616"/>
            <a:ext cx="7086600" cy="536575"/>
          </a:xfrm>
        </p:spPr>
        <p:txBody>
          <a:bodyPr>
            <a:noAutofit/>
          </a:bodyPr>
          <a:lstStyle/>
          <a:p>
            <a:pPr algn="ctr">
              <a:lnSpc>
                <a:spcPct val="100000"/>
              </a:lnSpc>
            </a:pPr>
            <a:r>
              <a:rPr lang="en-US" sz="1600" dirty="0"/>
              <a:t>Worker Classification: </a:t>
            </a:r>
          </a:p>
          <a:p>
            <a:pPr algn="ctr">
              <a:lnSpc>
                <a:spcPct val="100000"/>
              </a:lnSpc>
            </a:pPr>
            <a:r>
              <a:rPr lang="en-US" sz="1600" dirty="0"/>
              <a:t>Who are employees?</a:t>
            </a:r>
          </a:p>
        </p:txBody>
      </p:sp>
      <p:sp>
        <p:nvSpPr>
          <p:cNvPr id="3" name="Text Placeholder 2">
            <a:extLst>
              <a:ext uri="{FF2B5EF4-FFF2-40B4-BE49-F238E27FC236}">
                <a16:creationId xmlns:a16="http://schemas.microsoft.com/office/drawing/2014/main" id="{FBAB6BE9-754D-2A5A-DB05-95E3FF2F0E8E}"/>
              </a:ext>
            </a:extLst>
          </p:cNvPr>
          <p:cNvSpPr>
            <a:spLocks noGrp="1"/>
          </p:cNvSpPr>
          <p:nvPr>
            <p:ph type="body" sz="quarter" idx="11"/>
          </p:nvPr>
        </p:nvSpPr>
        <p:spPr>
          <a:xfrm>
            <a:off x="703218" y="1130482"/>
            <a:ext cx="7086600" cy="3200400"/>
          </a:xfrm>
        </p:spPr>
        <p:txBody>
          <a:bodyPr>
            <a:normAutofit/>
          </a:bodyPr>
          <a:lstStyle/>
          <a:p>
            <a:pPr marL="285750" indent="-285750">
              <a:buFont typeface="Arial" panose="020B0604020202020204" pitchFamily="34" charset="0"/>
              <a:buChar char="•"/>
            </a:pPr>
            <a:r>
              <a:rPr lang="en-US" dirty="0"/>
              <a:t>Wage and Hour laws have an extremely open-ended definition of employment—“to suffer or permit to work.”</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Covered employees, if otherwise nonexempt, must be paid overtime when they work over 40 hours in a single workweek.</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rate for overtime is one and one-half times the normal hourly rate.</a:t>
            </a:r>
          </a:p>
          <a:p>
            <a:pPr marL="285750" indent="-285750">
              <a:buFont typeface="Arial" panose="020B0604020202020204" pitchFamily="34" charset="0"/>
              <a:buChar char="•"/>
            </a:pPr>
            <a:endParaRPr lang="en-US" dirty="0"/>
          </a:p>
          <a:p>
            <a:pPr marL="560070" lvl="1" indent="-285750">
              <a:buFont typeface="Courier New" panose="02070309020205020404" pitchFamily="49" charset="0"/>
              <a:buChar char="o"/>
            </a:pPr>
            <a:endParaRPr lang="en-US" sz="1400" dirty="0">
              <a:solidFill>
                <a:schemeClr val="tx1"/>
              </a:solidFill>
              <a:sym typeface="Wingdings" panose="05000000000000000000" pitchFamily="2" charset="2"/>
            </a:endParaRPr>
          </a:p>
          <a:p>
            <a:pPr marL="560070" lvl="1" indent="-285750">
              <a:buFont typeface="Courier New" panose="02070309020205020404" pitchFamily="49" charset="0"/>
              <a:buChar char="o"/>
            </a:pPr>
            <a:endParaRPr lang="en-US" sz="1400" dirty="0">
              <a:solidFill>
                <a:schemeClr val="tx1"/>
              </a:solidFill>
              <a:sym typeface="Wingdings" panose="05000000000000000000" pitchFamily="2" charset="2"/>
            </a:endParaRPr>
          </a:p>
          <a:p>
            <a:pPr marL="274320" lvl="1" indent="0">
              <a:buNone/>
            </a:pPr>
            <a:endParaRPr lang="en-US" sz="1400" dirty="0">
              <a:solidFill>
                <a:schemeClr val="tx1"/>
              </a:solidFill>
              <a:sym typeface="Wingdings" panose="05000000000000000000" pitchFamily="2" charset="2"/>
            </a:endParaRPr>
          </a:p>
          <a:p>
            <a:pPr marL="800100" lvl="1" indent="-285750"/>
            <a:endParaRPr lang="en-US" dirty="0"/>
          </a:p>
          <a:p>
            <a:pPr marL="800100" lvl="1" indent="-285750">
              <a:buFont typeface="Courier New" panose="02070309020205020404" pitchFamily="49" charset="0"/>
              <a:buChar char="o"/>
            </a:pPr>
            <a:endParaRPr lang="en-US" dirty="0"/>
          </a:p>
        </p:txBody>
      </p:sp>
    </p:spTree>
    <p:extLst>
      <p:ext uri="{BB962C8B-B14F-4D97-AF65-F5344CB8AC3E}">
        <p14:creationId xmlns:p14="http://schemas.microsoft.com/office/powerpoint/2010/main" val="2535393422"/>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8A1904-780D-983C-365C-546032B09DDC}"/>
              </a:ext>
            </a:extLst>
          </p:cNvPr>
          <p:cNvSpPr>
            <a:spLocks noGrp="1"/>
          </p:cNvSpPr>
          <p:nvPr>
            <p:ph type="body" sz="quarter" idx="10"/>
          </p:nvPr>
        </p:nvSpPr>
        <p:spPr>
          <a:xfrm>
            <a:off x="703218" y="221616"/>
            <a:ext cx="7086600" cy="536575"/>
          </a:xfrm>
        </p:spPr>
        <p:txBody>
          <a:bodyPr>
            <a:noAutofit/>
          </a:bodyPr>
          <a:lstStyle/>
          <a:p>
            <a:pPr algn="ctr">
              <a:lnSpc>
                <a:spcPct val="100000"/>
              </a:lnSpc>
            </a:pPr>
            <a:r>
              <a:rPr lang="en-US" sz="1600" dirty="0"/>
              <a:t>Worker Classification: </a:t>
            </a:r>
          </a:p>
          <a:p>
            <a:pPr algn="ctr">
              <a:lnSpc>
                <a:spcPct val="100000"/>
              </a:lnSpc>
            </a:pPr>
            <a:r>
              <a:rPr lang="en-US" sz="1600" dirty="0"/>
              <a:t>Which workers are not employees?</a:t>
            </a:r>
          </a:p>
        </p:txBody>
      </p:sp>
      <p:graphicFrame>
        <p:nvGraphicFramePr>
          <p:cNvPr id="5" name="Text Placeholder 2">
            <a:extLst>
              <a:ext uri="{FF2B5EF4-FFF2-40B4-BE49-F238E27FC236}">
                <a16:creationId xmlns:a16="http://schemas.microsoft.com/office/drawing/2014/main" id="{DD923B1F-5BF7-2A05-DED2-3E4707AF2FBC}"/>
              </a:ext>
            </a:extLst>
          </p:cNvPr>
          <p:cNvGraphicFramePr/>
          <p:nvPr>
            <p:extLst>
              <p:ext uri="{D42A27DB-BD31-4B8C-83A1-F6EECF244321}">
                <p14:modId xmlns:p14="http://schemas.microsoft.com/office/powerpoint/2010/main" val="1698629672"/>
              </p:ext>
            </p:extLst>
          </p:nvPr>
        </p:nvGraphicFramePr>
        <p:xfrm>
          <a:off x="703218" y="1130482"/>
          <a:ext cx="70866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7320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8A1904-780D-983C-365C-546032B09DDC}"/>
              </a:ext>
            </a:extLst>
          </p:cNvPr>
          <p:cNvSpPr>
            <a:spLocks noGrp="1"/>
          </p:cNvSpPr>
          <p:nvPr>
            <p:ph type="body" sz="quarter" idx="10"/>
          </p:nvPr>
        </p:nvSpPr>
        <p:spPr>
          <a:xfrm>
            <a:off x="703218" y="221616"/>
            <a:ext cx="7086600" cy="536575"/>
          </a:xfrm>
        </p:spPr>
        <p:txBody>
          <a:bodyPr>
            <a:noAutofit/>
          </a:bodyPr>
          <a:lstStyle/>
          <a:p>
            <a:pPr algn="ctr">
              <a:lnSpc>
                <a:spcPct val="100000"/>
              </a:lnSpc>
            </a:pPr>
            <a:r>
              <a:rPr lang="en-US" sz="1600" dirty="0"/>
              <a:t>Worker Classification: </a:t>
            </a:r>
          </a:p>
          <a:p>
            <a:pPr algn="ctr">
              <a:lnSpc>
                <a:spcPct val="100000"/>
              </a:lnSpc>
            </a:pPr>
            <a:r>
              <a:rPr lang="en-US" sz="1600" dirty="0"/>
              <a:t>Past Independent Contractor Tests and Turmoil</a:t>
            </a:r>
          </a:p>
        </p:txBody>
      </p:sp>
      <p:sp>
        <p:nvSpPr>
          <p:cNvPr id="3" name="Text Placeholder 2">
            <a:extLst>
              <a:ext uri="{FF2B5EF4-FFF2-40B4-BE49-F238E27FC236}">
                <a16:creationId xmlns:a16="http://schemas.microsoft.com/office/drawing/2014/main" id="{FBAB6BE9-754D-2A5A-DB05-95E3FF2F0E8E}"/>
              </a:ext>
            </a:extLst>
          </p:cNvPr>
          <p:cNvSpPr>
            <a:spLocks noGrp="1"/>
          </p:cNvSpPr>
          <p:nvPr>
            <p:ph type="body" sz="quarter" idx="11"/>
          </p:nvPr>
        </p:nvSpPr>
        <p:spPr>
          <a:xfrm>
            <a:off x="703217" y="1130481"/>
            <a:ext cx="7154091" cy="3245575"/>
          </a:xfrm>
        </p:spPr>
        <p:txBody>
          <a:bodyPr>
            <a:normAutofit fontScale="92500" lnSpcReduction="10000"/>
          </a:bodyPr>
          <a:lstStyle/>
          <a:p>
            <a:pPr marL="285750" indent="-285750">
              <a:buFont typeface="Arial" panose="020B0604020202020204" pitchFamily="34" charset="0"/>
              <a:buChar char="•"/>
            </a:pPr>
            <a:r>
              <a:rPr lang="en-US" dirty="0"/>
              <a:t>Historic six-factor “Economic Realities Test” had been used.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Court decisions exhibited mixed emphasis and mixed results.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Under Trump administration, new DOL rule prioritized two factors: </a:t>
            </a:r>
          </a:p>
          <a:p>
            <a:pPr marL="800100" lvl="1" indent="-285750"/>
            <a:r>
              <a:rPr lang="en-US" dirty="0"/>
              <a:t>Opportunity for profit or loss; and</a:t>
            </a:r>
          </a:p>
          <a:p>
            <a:pPr marL="800100" lvl="1" indent="-285750"/>
            <a:r>
              <a:rPr lang="en-US" dirty="0"/>
              <a:t>Nature and degree of employer’s control over the work.</a:t>
            </a:r>
            <a:endParaRPr lang="en-US" sz="1800" dirty="0"/>
          </a:p>
          <a:p>
            <a:pPr marL="285750" indent="-285750">
              <a:buFont typeface="Arial" panose="020B0604020202020204" pitchFamily="34" charset="0"/>
              <a:buChar char="•"/>
            </a:pPr>
            <a:endParaRPr lang="en-US" sz="1800" dirty="0"/>
          </a:p>
          <a:p>
            <a:pPr lvl="1" indent="0">
              <a:buNone/>
            </a:pPr>
            <a:r>
              <a:rPr lang="en-US" sz="1950" dirty="0"/>
              <a:t> </a:t>
            </a:r>
          </a:p>
          <a:p>
            <a:pPr marL="560070" lvl="1" indent="-285750">
              <a:buFont typeface="Courier New" panose="02070309020205020404" pitchFamily="49" charset="0"/>
              <a:buChar char="o"/>
            </a:pPr>
            <a:endParaRPr lang="en-US" sz="1400" dirty="0">
              <a:solidFill>
                <a:schemeClr val="tx1"/>
              </a:solidFill>
              <a:sym typeface="Wingdings" panose="05000000000000000000" pitchFamily="2" charset="2"/>
            </a:endParaRPr>
          </a:p>
          <a:p>
            <a:pPr marL="560070" lvl="1" indent="-285750">
              <a:buFont typeface="Courier New" panose="02070309020205020404" pitchFamily="49" charset="0"/>
              <a:buChar char="o"/>
            </a:pPr>
            <a:endParaRPr lang="en-US" sz="1400" dirty="0">
              <a:solidFill>
                <a:schemeClr val="tx1"/>
              </a:solidFill>
              <a:sym typeface="Wingdings" panose="05000000000000000000" pitchFamily="2" charset="2"/>
            </a:endParaRPr>
          </a:p>
          <a:p>
            <a:pPr marL="274320" lvl="1" indent="0">
              <a:buNone/>
            </a:pPr>
            <a:endParaRPr lang="en-US" sz="1400" dirty="0">
              <a:solidFill>
                <a:schemeClr val="tx1"/>
              </a:solidFill>
              <a:sym typeface="Wingdings" panose="05000000000000000000" pitchFamily="2" charset="2"/>
            </a:endParaRPr>
          </a:p>
          <a:p>
            <a:pPr marL="800100" lvl="1" indent="-285750"/>
            <a:endParaRPr lang="en-US" dirty="0"/>
          </a:p>
          <a:p>
            <a:pPr marL="800100" lvl="1" indent="-285750">
              <a:buFont typeface="Courier New" panose="02070309020205020404" pitchFamily="49" charset="0"/>
              <a:buChar char="o"/>
            </a:pPr>
            <a:endParaRPr lang="en-US" dirty="0"/>
          </a:p>
        </p:txBody>
      </p:sp>
    </p:spTree>
    <p:extLst>
      <p:ext uri="{BB962C8B-B14F-4D97-AF65-F5344CB8AC3E}">
        <p14:creationId xmlns:p14="http://schemas.microsoft.com/office/powerpoint/2010/main" val="2940564240"/>
      </p:ext>
    </p:extLst>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8A1904-780D-983C-365C-546032B09DDC}"/>
              </a:ext>
            </a:extLst>
          </p:cNvPr>
          <p:cNvSpPr>
            <a:spLocks noGrp="1"/>
          </p:cNvSpPr>
          <p:nvPr>
            <p:ph type="body" sz="quarter" idx="10"/>
          </p:nvPr>
        </p:nvSpPr>
        <p:spPr>
          <a:xfrm>
            <a:off x="703218" y="221616"/>
            <a:ext cx="7086600" cy="536575"/>
          </a:xfrm>
        </p:spPr>
        <p:txBody>
          <a:bodyPr>
            <a:noAutofit/>
          </a:bodyPr>
          <a:lstStyle/>
          <a:p>
            <a:pPr algn="ctr">
              <a:lnSpc>
                <a:spcPct val="100000"/>
              </a:lnSpc>
            </a:pPr>
            <a:r>
              <a:rPr lang="en-US" sz="1600" dirty="0"/>
              <a:t>Worker Classification: </a:t>
            </a:r>
          </a:p>
          <a:p>
            <a:pPr algn="ctr">
              <a:lnSpc>
                <a:spcPct val="100000"/>
              </a:lnSpc>
            </a:pPr>
            <a:r>
              <a:rPr lang="en-US" sz="1600" dirty="0"/>
              <a:t>What is the current Independent Contractor framework?</a:t>
            </a:r>
          </a:p>
        </p:txBody>
      </p:sp>
      <p:sp>
        <p:nvSpPr>
          <p:cNvPr id="3" name="Text Placeholder 2">
            <a:extLst>
              <a:ext uri="{FF2B5EF4-FFF2-40B4-BE49-F238E27FC236}">
                <a16:creationId xmlns:a16="http://schemas.microsoft.com/office/drawing/2014/main" id="{FBAB6BE9-754D-2A5A-DB05-95E3FF2F0E8E}"/>
              </a:ext>
            </a:extLst>
          </p:cNvPr>
          <p:cNvSpPr>
            <a:spLocks noGrp="1"/>
          </p:cNvSpPr>
          <p:nvPr>
            <p:ph type="body" sz="quarter" idx="11"/>
          </p:nvPr>
        </p:nvSpPr>
        <p:spPr>
          <a:xfrm>
            <a:off x="703217" y="1130481"/>
            <a:ext cx="7154091" cy="3245575"/>
          </a:xfrm>
        </p:spPr>
        <p:txBody>
          <a:bodyPr>
            <a:normAutofit/>
          </a:bodyPr>
          <a:lstStyle/>
          <a:p>
            <a:pPr marL="285750" indent="-285750">
              <a:buFont typeface="Arial" panose="020B0604020202020204" pitchFamily="34" charset="0"/>
              <a:buChar char="•"/>
            </a:pPr>
            <a:r>
              <a:rPr lang="en-US" sz="1800" dirty="0"/>
              <a:t>Latest rule change returns to “totality of working relationship” analysis.</a:t>
            </a:r>
            <a:r>
              <a:rPr lang="en-US" dirty="0"/>
              <a:t>  </a:t>
            </a:r>
            <a:endParaRPr lang="en-US" sz="1800" dirty="0"/>
          </a:p>
          <a:p>
            <a:pPr marL="285750" indent="-285750">
              <a:buFont typeface="Arial" panose="020B0604020202020204" pitchFamily="34" charset="0"/>
              <a:buChar char="•"/>
            </a:pPr>
            <a:r>
              <a:rPr lang="en-US" sz="1800" dirty="0"/>
              <a:t>Expect courts and agencies to start with the historic six factors. </a:t>
            </a:r>
            <a:endParaRPr lang="en-US" dirty="0"/>
          </a:p>
          <a:p>
            <a:pPr marL="285750" indent="-285750">
              <a:buFont typeface="Arial" panose="020B0604020202020204" pitchFamily="34" charset="0"/>
              <a:buChar char="•"/>
            </a:pPr>
            <a:r>
              <a:rPr lang="en-US" dirty="0"/>
              <a:t>Additional unspecified factors can be considered.</a:t>
            </a:r>
          </a:p>
          <a:p>
            <a:pPr marL="285750" indent="-285750">
              <a:buFont typeface="Arial" panose="020B0604020202020204" pitchFamily="34" charset="0"/>
              <a:buChar char="•"/>
            </a:pPr>
            <a:r>
              <a:rPr lang="en-US" dirty="0"/>
              <a:t>No single factor or set of factors is determinative.</a:t>
            </a:r>
          </a:p>
          <a:p>
            <a:pPr marL="285750" indent="-285750">
              <a:buFont typeface="Arial" panose="020B0604020202020204" pitchFamily="34" charset="0"/>
              <a:buChar char="•"/>
            </a:pPr>
            <a:r>
              <a:rPr lang="en-US" dirty="0"/>
              <a:t>Worker economic dependence or independence is the ultimate inquiry.</a:t>
            </a:r>
          </a:p>
          <a:p>
            <a:pPr marL="285750" indent="-285750">
              <a:buFont typeface="Arial" panose="020B0604020202020204" pitchFamily="34" charset="0"/>
              <a:buChar char="•"/>
            </a:pPr>
            <a:endParaRPr lang="en-US" sz="1800" dirty="0"/>
          </a:p>
          <a:p>
            <a:pPr lvl="1" indent="0">
              <a:buNone/>
            </a:pPr>
            <a:r>
              <a:rPr lang="en-US" sz="1950" dirty="0"/>
              <a:t> </a:t>
            </a:r>
          </a:p>
          <a:p>
            <a:pPr marL="560070" lvl="1" indent="-285750">
              <a:buFont typeface="Courier New" panose="02070309020205020404" pitchFamily="49" charset="0"/>
              <a:buChar char="o"/>
            </a:pPr>
            <a:endParaRPr lang="en-US" sz="1400" dirty="0">
              <a:solidFill>
                <a:schemeClr val="tx1"/>
              </a:solidFill>
              <a:sym typeface="Wingdings" panose="05000000000000000000" pitchFamily="2" charset="2"/>
            </a:endParaRPr>
          </a:p>
          <a:p>
            <a:pPr marL="560070" lvl="1" indent="-285750">
              <a:buFont typeface="Courier New" panose="02070309020205020404" pitchFamily="49" charset="0"/>
              <a:buChar char="o"/>
            </a:pPr>
            <a:endParaRPr lang="en-US" sz="1400" dirty="0">
              <a:solidFill>
                <a:schemeClr val="tx1"/>
              </a:solidFill>
              <a:sym typeface="Wingdings" panose="05000000000000000000" pitchFamily="2" charset="2"/>
            </a:endParaRPr>
          </a:p>
          <a:p>
            <a:pPr marL="274320" lvl="1" indent="0">
              <a:buNone/>
            </a:pPr>
            <a:endParaRPr lang="en-US" sz="1400" dirty="0">
              <a:solidFill>
                <a:schemeClr val="tx1"/>
              </a:solidFill>
              <a:sym typeface="Wingdings" panose="05000000000000000000" pitchFamily="2" charset="2"/>
            </a:endParaRPr>
          </a:p>
          <a:p>
            <a:pPr marL="800100" lvl="1" indent="-285750"/>
            <a:endParaRPr lang="en-US" dirty="0"/>
          </a:p>
          <a:p>
            <a:pPr marL="800100" lvl="1" indent="-285750">
              <a:buFont typeface="Courier New" panose="02070309020205020404" pitchFamily="49" charset="0"/>
              <a:buChar char="o"/>
            </a:pPr>
            <a:endParaRPr lang="en-US" dirty="0"/>
          </a:p>
        </p:txBody>
      </p:sp>
    </p:spTree>
    <p:extLst>
      <p:ext uri="{BB962C8B-B14F-4D97-AF65-F5344CB8AC3E}">
        <p14:creationId xmlns:p14="http://schemas.microsoft.com/office/powerpoint/2010/main" val="235925821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2341</TotalTime>
  <Words>1846</Words>
  <Application>Microsoft Office PowerPoint</Application>
  <PresentationFormat>On-screen Show (16:9)</PresentationFormat>
  <Paragraphs>271</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Courier New</vt:lpstr>
      <vt:lpstr>Gill Sans MT</vt:lpstr>
      <vt:lpstr>Wingdings</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Mary Quarandillo</dc:creator>
  <cp:lastModifiedBy>DeLuca, Don</cp:lastModifiedBy>
  <cp:revision>23</cp:revision>
  <dcterms:created xsi:type="dcterms:W3CDTF">2023-02-14T17:45:26Z</dcterms:created>
  <dcterms:modified xsi:type="dcterms:W3CDTF">2024-05-14T15:09:59Z</dcterms:modified>
</cp:coreProperties>
</file>