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56" r:id="rId3"/>
    <p:sldId id="460" r:id="rId4"/>
    <p:sldId id="461" r:id="rId5"/>
    <p:sldId id="474" r:id="rId6"/>
    <p:sldId id="472" r:id="rId7"/>
    <p:sldId id="462" r:id="rId8"/>
    <p:sldId id="471" r:id="rId9"/>
    <p:sldId id="473" r:id="rId10"/>
    <p:sldId id="258" r:id="rId11"/>
    <p:sldId id="266" r:id="rId12"/>
    <p:sldId id="267" r:id="rId13"/>
    <p:sldId id="268" r:id="rId14"/>
    <p:sldId id="269" r:id="rId15"/>
    <p:sldId id="270" r:id="rId16"/>
    <p:sldId id="463" r:id="rId17"/>
    <p:sldId id="464" r:id="rId18"/>
    <p:sldId id="465" r:id="rId19"/>
    <p:sldId id="467" r:id="rId20"/>
    <p:sldId id="468" r:id="rId21"/>
    <p:sldId id="469" r:id="rId22"/>
    <p:sldId id="470" r:id="rId23"/>
    <p:sldId id="261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435" r:id="rId33"/>
    <p:sldId id="453" r:id="rId34"/>
    <p:sldId id="414" r:id="rId35"/>
    <p:sldId id="455" r:id="rId36"/>
    <p:sldId id="415" r:id="rId37"/>
    <p:sldId id="475" r:id="rId38"/>
    <p:sldId id="436" r:id="rId39"/>
    <p:sldId id="412" r:id="rId40"/>
    <p:sldId id="466" r:id="rId41"/>
    <p:sldId id="434" r:id="rId4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38.xml" Id="rId39" /><Relationship Type="http://schemas.openxmlformats.org/officeDocument/2006/relationships/slide" Target="slides/slide20.xml" Id="rId21" /><Relationship Type="http://schemas.openxmlformats.org/officeDocument/2006/relationships/slide" Target="slides/slide33.xml" Id="rId34" /><Relationship Type="http://schemas.openxmlformats.org/officeDocument/2006/relationships/slide" Target="slides/slide41.xml" Id="rId42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28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slide" Target="slides/slide36.xml" Id="rId37" /><Relationship Type="http://schemas.openxmlformats.org/officeDocument/2006/relationships/slide" Target="slides/slide39.xml" Id="rId40" /><Relationship Type="http://schemas.openxmlformats.org/officeDocument/2006/relationships/theme" Target="theme/theme1.xml" Id="rId45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slide" Target="slides/slide35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viewProps" Target="viewProps.xml" Id="rId44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presProps" Target="presProps.xml" Id="rId43" /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slide" Target="slides/slide37.xml" Id="rId38" /><Relationship Type="http://schemas.openxmlformats.org/officeDocument/2006/relationships/tableStyles" Target="tableStyles.xml" Id="rId46" /><Relationship Type="http://schemas.openxmlformats.org/officeDocument/2006/relationships/slide" Target="slides/slide19.xml" Id="rId20" /><Relationship Type="http://schemas.openxmlformats.org/officeDocument/2006/relationships/slide" Target="slides/slide40.xml" Id="rId41" /><Relationship Type="http://schemas.openxmlformats.org/officeDocument/2006/relationships/customXml" Target="/customXML/item.xml" Id="imanage.xml" 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ED0DF-A40C-413B-AFD3-1F3393B9CA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C59FE93-E900-4247-8671-4B8AE3047118}">
      <dgm:prSet/>
      <dgm:spPr/>
      <dgm:t>
        <a:bodyPr/>
        <a:lstStyle/>
        <a:p>
          <a:r>
            <a:rPr lang="en-US"/>
            <a:t>Undue hardship </a:t>
          </a:r>
        </a:p>
      </dgm:t>
    </dgm:pt>
    <dgm:pt modelId="{F8B05474-A295-4F1B-A590-3DE8156BDAC3}" type="parTrans" cxnId="{54FFCAC2-B17D-42BA-9D35-32FFBDAC09AD}">
      <dgm:prSet/>
      <dgm:spPr/>
      <dgm:t>
        <a:bodyPr/>
        <a:lstStyle/>
        <a:p>
          <a:endParaRPr lang="en-US"/>
        </a:p>
      </dgm:t>
    </dgm:pt>
    <dgm:pt modelId="{D7EE1A8D-F9A7-44FA-A390-256A340F9E6D}" type="sibTrans" cxnId="{54FFCAC2-B17D-42BA-9D35-32FFBDAC09AD}">
      <dgm:prSet/>
      <dgm:spPr/>
      <dgm:t>
        <a:bodyPr/>
        <a:lstStyle/>
        <a:p>
          <a:endParaRPr lang="en-US"/>
        </a:p>
      </dgm:t>
    </dgm:pt>
    <dgm:pt modelId="{B98EDC7B-0D71-40B2-B174-A4983AB73144}">
      <dgm:prSet/>
      <dgm:spPr/>
      <dgm:t>
        <a:bodyPr/>
        <a:lstStyle/>
        <a:p>
          <a:r>
            <a:rPr lang="en-US"/>
            <a:t>Determined whether an employer would be required to “bear no more than a </a:t>
          </a:r>
          <a:r>
            <a:rPr lang="en-US" i="1"/>
            <a:t>de minimis</a:t>
          </a:r>
          <a:r>
            <a:rPr lang="en-US"/>
            <a:t> cost” if it granted an employee’s religious accommodation request</a:t>
          </a:r>
        </a:p>
      </dgm:t>
    </dgm:pt>
    <dgm:pt modelId="{D2981ADA-667B-452F-B70C-D1BF782D6FFC}" type="parTrans" cxnId="{D79EA019-C87B-453C-B895-F96B4C59F731}">
      <dgm:prSet/>
      <dgm:spPr/>
      <dgm:t>
        <a:bodyPr/>
        <a:lstStyle/>
        <a:p>
          <a:endParaRPr lang="en-US"/>
        </a:p>
      </dgm:t>
    </dgm:pt>
    <dgm:pt modelId="{731C8A49-6760-436F-835B-1611E723E533}" type="sibTrans" cxnId="{D79EA019-C87B-453C-B895-F96B4C59F731}">
      <dgm:prSet/>
      <dgm:spPr/>
      <dgm:t>
        <a:bodyPr/>
        <a:lstStyle/>
        <a:p>
          <a:endParaRPr lang="en-US"/>
        </a:p>
      </dgm:t>
    </dgm:pt>
    <dgm:pt modelId="{A2E18A58-6409-41AC-A66C-5D19D73A02B6}">
      <dgm:prSet/>
      <dgm:spPr/>
      <dgm:t>
        <a:bodyPr/>
        <a:lstStyle/>
        <a:p>
          <a:r>
            <a:rPr lang="en-US"/>
            <a:t>If more than a </a:t>
          </a:r>
          <a:r>
            <a:rPr lang="en-US" i="1"/>
            <a:t>de minimis cost</a:t>
          </a:r>
          <a:r>
            <a:rPr lang="en-US"/>
            <a:t>, request was deemed to cause an undue hardship</a:t>
          </a:r>
        </a:p>
      </dgm:t>
    </dgm:pt>
    <dgm:pt modelId="{6614D24B-8C0D-4742-AD2E-964185830E2B}" type="parTrans" cxnId="{75E4D18F-5B3F-465A-A1D6-758A3365AB45}">
      <dgm:prSet/>
      <dgm:spPr/>
      <dgm:t>
        <a:bodyPr/>
        <a:lstStyle/>
        <a:p>
          <a:endParaRPr lang="en-US"/>
        </a:p>
      </dgm:t>
    </dgm:pt>
    <dgm:pt modelId="{525C1F3B-A0D6-4A10-B28A-3E82B9ACFC70}" type="sibTrans" cxnId="{75E4D18F-5B3F-465A-A1D6-758A3365AB45}">
      <dgm:prSet/>
      <dgm:spPr/>
      <dgm:t>
        <a:bodyPr/>
        <a:lstStyle/>
        <a:p>
          <a:endParaRPr lang="en-US"/>
        </a:p>
      </dgm:t>
    </dgm:pt>
    <dgm:pt modelId="{9BA95F12-D6FF-4273-A0A8-4BFB77322363}">
      <dgm:prSet/>
      <dgm:spPr/>
      <dgm:t>
        <a:bodyPr/>
        <a:lstStyle/>
        <a:p>
          <a:r>
            <a:rPr lang="en-US"/>
            <a:t>Employer could lawfully deny the request</a:t>
          </a:r>
        </a:p>
      </dgm:t>
    </dgm:pt>
    <dgm:pt modelId="{0C552F13-42CC-43CF-8D50-A3FFC0D363C9}" type="parTrans" cxnId="{D568B44E-B4A5-4CCE-9C1D-3297B6D6D1C3}">
      <dgm:prSet/>
      <dgm:spPr/>
      <dgm:t>
        <a:bodyPr/>
        <a:lstStyle/>
        <a:p>
          <a:endParaRPr lang="en-US"/>
        </a:p>
      </dgm:t>
    </dgm:pt>
    <dgm:pt modelId="{42A2CDF3-3E92-4169-8CD8-AF324A14AAE0}" type="sibTrans" cxnId="{D568B44E-B4A5-4CCE-9C1D-3297B6D6D1C3}">
      <dgm:prSet/>
      <dgm:spPr/>
      <dgm:t>
        <a:bodyPr/>
        <a:lstStyle/>
        <a:p>
          <a:endParaRPr lang="en-US"/>
        </a:p>
      </dgm:t>
    </dgm:pt>
    <dgm:pt modelId="{A3C508B5-778F-48D3-8DA1-A418A2DC9FF0}" type="pres">
      <dgm:prSet presAssocID="{B47ED0DF-A40C-413B-AFD3-1F3393B9CA70}" presName="linear" presStyleCnt="0">
        <dgm:presLayoutVars>
          <dgm:animLvl val="lvl"/>
          <dgm:resizeHandles val="exact"/>
        </dgm:presLayoutVars>
      </dgm:prSet>
      <dgm:spPr/>
    </dgm:pt>
    <dgm:pt modelId="{78F05D66-F0DB-416A-9AC3-951C6FB5B2B2}" type="pres">
      <dgm:prSet presAssocID="{7C59FE93-E900-4247-8671-4B8AE304711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CE99DF0-354A-4E4F-9BBD-D14DAF6422F0}" type="pres">
      <dgm:prSet presAssocID="{D7EE1A8D-F9A7-44FA-A390-256A340F9E6D}" presName="spacer" presStyleCnt="0"/>
      <dgm:spPr/>
    </dgm:pt>
    <dgm:pt modelId="{F51DA52F-B77E-435F-93B7-8F3425BB3083}" type="pres">
      <dgm:prSet presAssocID="{B98EDC7B-0D71-40B2-B174-A4983AB7314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1381C02-55F2-4EC1-8EF5-35AA29F4E1DC}" type="pres">
      <dgm:prSet presAssocID="{731C8A49-6760-436F-835B-1611E723E533}" presName="spacer" presStyleCnt="0"/>
      <dgm:spPr/>
    </dgm:pt>
    <dgm:pt modelId="{D1697880-77C2-4A33-9CD1-072C6107C54C}" type="pres">
      <dgm:prSet presAssocID="{A2E18A58-6409-41AC-A66C-5D19D73A02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654CC1E-1ED9-4E97-B87C-6D5863669674}" type="pres">
      <dgm:prSet presAssocID="{525C1F3B-A0D6-4A10-B28A-3E82B9ACFC70}" presName="spacer" presStyleCnt="0"/>
      <dgm:spPr/>
    </dgm:pt>
    <dgm:pt modelId="{462339C1-C5FD-4C56-933B-33707C97A5C1}" type="pres">
      <dgm:prSet presAssocID="{9BA95F12-D6FF-4273-A0A8-4BFB7732236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79EA019-C87B-453C-B895-F96B4C59F731}" srcId="{B47ED0DF-A40C-413B-AFD3-1F3393B9CA70}" destId="{B98EDC7B-0D71-40B2-B174-A4983AB73144}" srcOrd="1" destOrd="0" parTransId="{D2981ADA-667B-452F-B70C-D1BF782D6FFC}" sibTransId="{731C8A49-6760-436F-835B-1611E723E533}"/>
    <dgm:cxn modelId="{D568B44E-B4A5-4CCE-9C1D-3297B6D6D1C3}" srcId="{B47ED0DF-A40C-413B-AFD3-1F3393B9CA70}" destId="{9BA95F12-D6FF-4273-A0A8-4BFB77322363}" srcOrd="3" destOrd="0" parTransId="{0C552F13-42CC-43CF-8D50-A3FFC0D363C9}" sibTransId="{42A2CDF3-3E92-4169-8CD8-AF324A14AAE0}"/>
    <dgm:cxn modelId="{5DECBE70-56CE-4E23-9736-AC4370D50589}" type="presOf" srcId="{A2E18A58-6409-41AC-A66C-5D19D73A02B6}" destId="{D1697880-77C2-4A33-9CD1-072C6107C54C}" srcOrd="0" destOrd="0" presId="urn:microsoft.com/office/officeart/2005/8/layout/vList2"/>
    <dgm:cxn modelId="{A93F178B-4904-42A2-BA94-FF4E94753C8A}" type="presOf" srcId="{B98EDC7B-0D71-40B2-B174-A4983AB73144}" destId="{F51DA52F-B77E-435F-93B7-8F3425BB3083}" srcOrd="0" destOrd="0" presId="urn:microsoft.com/office/officeart/2005/8/layout/vList2"/>
    <dgm:cxn modelId="{1E787A8B-7B72-401D-8DAD-EA19870809D4}" type="presOf" srcId="{B47ED0DF-A40C-413B-AFD3-1F3393B9CA70}" destId="{A3C508B5-778F-48D3-8DA1-A418A2DC9FF0}" srcOrd="0" destOrd="0" presId="urn:microsoft.com/office/officeart/2005/8/layout/vList2"/>
    <dgm:cxn modelId="{75E4D18F-5B3F-465A-A1D6-758A3365AB45}" srcId="{B47ED0DF-A40C-413B-AFD3-1F3393B9CA70}" destId="{A2E18A58-6409-41AC-A66C-5D19D73A02B6}" srcOrd="2" destOrd="0" parTransId="{6614D24B-8C0D-4742-AD2E-964185830E2B}" sibTransId="{525C1F3B-A0D6-4A10-B28A-3E82B9ACFC70}"/>
    <dgm:cxn modelId="{54FFCAC2-B17D-42BA-9D35-32FFBDAC09AD}" srcId="{B47ED0DF-A40C-413B-AFD3-1F3393B9CA70}" destId="{7C59FE93-E900-4247-8671-4B8AE3047118}" srcOrd="0" destOrd="0" parTransId="{F8B05474-A295-4F1B-A590-3DE8156BDAC3}" sibTransId="{D7EE1A8D-F9A7-44FA-A390-256A340F9E6D}"/>
    <dgm:cxn modelId="{CC885CD9-0B1E-41E7-B9E5-D6AE60B22CA3}" type="presOf" srcId="{9BA95F12-D6FF-4273-A0A8-4BFB77322363}" destId="{462339C1-C5FD-4C56-933B-33707C97A5C1}" srcOrd="0" destOrd="0" presId="urn:microsoft.com/office/officeart/2005/8/layout/vList2"/>
    <dgm:cxn modelId="{1FD66AE6-9A5D-4692-978F-404CFA8BF63F}" type="presOf" srcId="{7C59FE93-E900-4247-8671-4B8AE3047118}" destId="{78F05D66-F0DB-416A-9AC3-951C6FB5B2B2}" srcOrd="0" destOrd="0" presId="urn:microsoft.com/office/officeart/2005/8/layout/vList2"/>
    <dgm:cxn modelId="{0F7DE8D7-4031-4067-9A2C-EE49677B2C61}" type="presParOf" srcId="{A3C508B5-778F-48D3-8DA1-A418A2DC9FF0}" destId="{78F05D66-F0DB-416A-9AC3-951C6FB5B2B2}" srcOrd="0" destOrd="0" presId="urn:microsoft.com/office/officeart/2005/8/layout/vList2"/>
    <dgm:cxn modelId="{D02A16A5-F3DE-4C00-980E-5E3B049EDE6B}" type="presParOf" srcId="{A3C508B5-778F-48D3-8DA1-A418A2DC9FF0}" destId="{BCE99DF0-354A-4E4F-9BBD-D14DAF6422F0}" srcOrd="1" destOrd="0" presId="urn:microsoft.com/office/officeart/2005/8/layout/vList2"/>
    <dgm:cxn modelId="{5447D374-AF44-4871-93FD-978DACD4F738}" type="presParOf" srcId="{A3C508B5-778F-48D3-8DA1-A418A2DC9FF0}" destId="{F51DA52F-B77E-435F-93B7-8F3425BB3083}" srcOrd="2" destOrd="0" presId="urn:microsoft.com/office/officeart/2005/8/layout/vList2"/>
    <dgm:cxn modelId="{2E5BE45E-730C-449A-B052-99B185779E8D}" type="presParOf" srcId="{A3C508B5-778F-48D3-8DA1-A418A2DC9FF0}" destId="{61381C02-55F2-4EC1-8EF5-35AA29F4E1DC}" srcOrd="3" destOrd="0" presId="urn:microsoft.com/office/officeart/2005/8/layout/vList2"/>
    <dgm:cxn modelId="{E439DE8E-74D8-4C5A-AD39-05C7E5995392}" type="presParOf" srcId="{A3C508B5-778F-48D3-8DA1-A418A2DC9FF0}" destId="{D1697880-77C2-4A33-9CD1-072C6107C54C}" srcOrd="4" destOrd="0" presId="urn:microsoft.com/office/officeart/2005/8/layout/vList2"/>
    <dgm:cxn modelId="{4F3A7F21-D6AD-4BFC-8BF6-C6ADF6FCCFDE}" type="presParOf" srcId="{A3C508B5-778F-48D3-8DA1-A418A2DC9FF0}" destId="{F654CC1E-1ED9-4E97-B87C-6D5863669674}" srcOrd="5" destOrd="0" presId="urn:microsoft.com/office/officeart/2005/8/layout/vList2"/>
    <dgm:cxn modelId="{1F274EAE-A323-4ECD-9FF1-56D8C2B88417}" type="presParOf" srcId="{A3C508B5-778F-48D3-8DA1-A418A2DC9FF0}" destId="{462339C1-C5FD-4C56-933B-33707C97A5C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A0867F-248F-4A29-8F9A-1F1D8B00E52D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24EAE24-90EE-4A71-AB45-19E6ABC12FAA}">
      <dgm:prSet/>
      <dgm:spPr/>
      <dgm:t>
        <a:bodyPr/>
        <a:lstStyle/>
        <a:p>
          <a:r>
            <a:rPr lang="en-US"/>
            <a:t>Supreme Court decision in the same day as affirmative action cases</a:t>
          </a:r>
        </a:p>
      </dgm:t>
    </dgm:pt>
    <dgm:pt modelId="{1A666E7E-CDCA-4424-86F0-97D42CF3BBF8}" type="parTrans" cxnId="{0A05004D-9863-4B66-9BE8-9E10959148B3}">
      <dgm:prSet/>
      <dgm:spPr/>
      <dgm:t>
        <a:bodyPr/>
        <a:lstStyle/>
        <a:p>
          <a:endParaRPr lang="en-US"/>
        </a:p>
      </dgm:t>
    </dgm:pt>
    <dgm:pt modelId="{A813F264-8F8B-44B2-B9EC-0209CDD6D65F}" type="sibTrans" cxnId="{0A05004D-9863-4B66-9BE8-9E10959148B3}">
      <dgm:prSet/>
      <dgm:spPr/>
      <dgm:t>
        <a:bodyPr/>
        <a:lstStyle/>
        <a:p>
          <a:endParaRPr lang="en-US"/>
        </a:p>
      </dgm:t>
    </dgm:pt>
    <dgm:pt modelId="{4AC54EEF-65E4-402F-959E-2DFC8CF846A6}">
      <dgm:prSet/>
      <dgm:spPr/>
      <dgm:t>
        <a:bodyPr/>
        <a:lstStyle/>
        <a:p>
          <a:r>
            <a:rPr lang="en-US"/>
            <a:t>Rejected longstanding precedent which required employers to show only that the accommodation would cause them to “bear more than a de minimis cost”</a:t>
          </a:r>
        </a:p>
      </dgm:t>
    </dgm:pt>
    <dgm:pt modelId="{16605CFA-103E-4A17-9828-178E6C83E38F}" type="parTrans" cxnId="{D3070F18-D32B-45C0-A493-1F56D1C15A52}">
      <dgm:prSet/>
      <dgm:spPr/>
      <dgm:t>
        <a:bodyPr/>
        <a:lstStyle/>
        <a:p>
          <a:endParaRPr lang="en-US"/>
        </a:p>
      </dgm:t>
    </dgm:pt>
    <dgm:pt modelId="{2926FB2D-10AB-4311-97BE-ECAB089EB034}" type="sibTrans" cxnId="{D3070F18-D32B-45C0-A493-1F56D1C15A52}">
      <dgm:prSet/>
      <dgm:spPr/>
      <dgm:t>
        <a:bodyPr/>
        <a:lstStyle/>
        <a:p>
          <a:endParaRPr lang="en-US"/>
        </a:p>
      </dgm:t>
    </dgm:pt>
    <dgm:pt modelId="{32A7414E-C826-4E9C-9146-212DCBBCFC72}" type="pres">
      <dgm:prSet presAssocID="{82A0867F-248F-4A29-8F9A-1F1D8B00E5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F86DCB-E826-40D1-9A78-533EF1916740}" type="pres">
      <dgm:prSet presAssocID="{A24EAE24-90EE-4A71-AB45-19E6ABC12FAA}" presName="hierRoot1" presStyleCnt="0"/>
      <dgm:spPr/>
    </dgm:pt>
    <dgm:pt modelId="{67284F75-3CD4-4685-91E5-E12847AA5BBB}" type="pres">
      <dgm:prSet presAssocID="{A24EAE24-90EE-4A71-AB45-19E6ABC12FAA}" presName="composite" presStyleCnt="0"/>
      <dgm:spPr/>
    </dgm:pt>
    <dgm:pt modelId="{F7F7DF43-FDD3-4B31-9E48-42B75BFB9986}" type="pres">
      <dgm:prSet presAssocID="{A24EAE24-90EE-4A71-AB45-19E6ABC12FAA}" presName="background" presStyleLbl="node0" presStyleIdx="0" presStyleCnt="2"/>
      <dgm:spPr/>
    </dgm:pt>
    <dgm:pt modelId="{E62612EE-2D26-4BA3-B708-31B10DAD9B6D}" type="pres">
      <dgm:prSet presAssocID="{A24EAE24-90EE-4A71-AB45-19E6ABC12FAA}" presName="text" presStyleLbl="fgAcc0" presStyleIdx="0" presStyleCnt="2">
        <dgm:presLayoutVars>
          <dgm:chPref val="3"/>
        </dgm:presLayoutVars>
      </dgm:prSet>
      <dgm:spPr/>
    </dgm:pt>
    <dgm:pt modelId="{3D744E4C-BBBF-48B3-85E5-DAB492DD53B8}" type="pres">
      <dgm:prSet presAssocID="{A24EAE24-90EE-4A71-AB45-19E6ABC12FAA}" presName="hierChild2" presStyleCnt="0"/>
      <dgm:spPr/>
    </dgm:pt>
    <dgm:pt modelId="{D1B02198-AA20-475F-9341-F94256B26E1C}" type="pres">
      <dgm:prSet presAssocID="{4AC54EEF-65E4-402F-959E-2DFC8CF846A6}" presName="hierRoot1" presStyleCnt="0"/>
      <dgm:spPr/>
    </dgm:pt>
    <dgm:pt modelId="{9064E6DA-267B-4B22-AFD3-62085CF2533C}" type="pres">
      <dgm:prSet presAssocID="{4AC54EEF-65E4-402F-959E-2DFC8CF846A6}" presName="composite" presStyleCnt="0"/>
      <dgm:spPr/>
    </dgm:pt>
    <dgm:pt modelId="{E0836914-AF81-46A4-A3F4-3B696AFFC156}" type="pres">
      <dgm:prSet presAssocID="{4AC54EEF-65E4-402F-959E-2DFC8CF846A6}" presName="background" presStyleLbl="node0" presStyleIdx="1" presStyleCnt="2"/>
      <dgm:spPr/>
    </dgm:pt>
    <dgm:pt modelId="{9E0B0776-CE49-4642-823F-090D7036EAC2}" type="pres">
      <dgm:prSet presAssocID="{4AC54EEF-65E4-402F-959E-2DFC8CF846A6}" presName="text" presStyleLbl="fgAcc0" presStyleIdx="1" presStyleCnt="2">
        <dgm:presLayoutVars>
          <dgm:chPref val="3"/>
        </dgm:presLayoutVars>
      </dgm:prSet>
      <dgm:spPr/>
    </dgm:pt>
    <dgm:pt modelId="{4A6FE048-D891-45FF-A11F-3A834BDF7C6E}" type="pres">
      <dgm:prSet presAssocID="{4AC54EEF-65E4-402F-959E-2DFC8CF846A6}" presName="hierChild2" presStyleCnt="0"/>
      <dgm:spPr/>
    </dgm:pt>
  </dgm:ptLst>
  <dgm:cxnLst>
    <dgm:cxn modelId="{D3070F18-D32B-45C0-A493-1F56D1C15A52}" srcId="{82A0867F-248F-4A29-8F9A-1F1D8B00E52D}" destId="{4AC54EEF-65E4-402F-959E-2DFC8CF846A6}" srcOrd="1" destOrd="0" parTransId="{16605CFA-103E-4A17-9828-178E6C83E38F}" sibTransId="{2926FB2D-10AB-4311-97BE-ECAB089EB034}"/>
    <dgm:cxn modelId="{73671A62-4F60-448D-9E8B-76FB122574FD}" type="presOf" srcId="{4AC54EEF-65E4-402F-959E-2DFC8CF846A6}" destId="{9E0B0776-CE49-4642-823F-090D7036EAC2}" srcOrd="0" destOrd="0" presId="urn:microsoft.com/office/officeart/2005/8/layout/hierarchy1"/>
    <dgm:cxn modelId="{582BD548-0738-419B-A419-ACA604AA53DA}" type="presOf" srcId="{82A0867F-248F-4A29-8F9A-1F1D8B00E52D}" destId="{32A7414E-C826-4E9C-9146-212DCBBCFC72}" srcOrd="0" destOrd="0" presId="urn:microsoft.com/office/officeart/2005/8/layout/hierarchy1"/>
    <dgm:cxn modelId="{0A05004D-9863-4B66-9BE8-9E10959148B3}" srcId="{82A0867F-248F-4A29-8F9A-1F1D8B00E52D}" destId="{A24EAE24-90EE-4A71-AB45-19E6ABC12FAA}" srcOrd="0" destOrd="0" parTransId="{1A666E7E-CDCA-4424-86F0-97D42CF3BBF8}" sibTransId="{A813F264-8F8B-44B2-B9EC-0209CDD6D65F}"/>
    <dgm:cxn modelId="{961B4A4F-FA0B-4C66-9FDA-8A74CE72BE6D}" type="presOf" srcId="{A24EAE24-90EE-4A71-AB45-19E6ABC12FAA}" destId="{E62612EE-2D26-4BA3-B708-31B10DAD9B6D}" srcOrd="0" destOrd="0" presId="urn:microsoft.com/office/officeart/2005/8/layout/hierarchy1"/>
    <dgm:cxn modelId="{6DCAC846-ACC2-4345-8BB4-2D73F3BA0CFC}" type="presParOf" srcId="{32A7414E-C826-4E9C-9146-212DCBBCFC72}" destId="{3AF86DCB-E826-40D1-9A78-533EF1916740}" srcOrd="0" destOrd="0" presId="urn:microsoft.com/office/officeart/2005/8/layout/hierarchy1"/>
    <dgm:cxn modelId="{6B5AFDF9-B318-4B6E-BEB0-B089BAACDF11}" type="presParOf" srcId="{3AF86DCB-E826-40D1-9A78-533EF1916740}" destId="{67284F75-3CD4-4685-91E5-E12847AA5BBB}" srcOrd="0" destOrd="0" presId="urn:microsoft.com/office/officeart/2005/8/layout/hierarchy1"/>
    <dgm:cxn modelId="{7244C853-820B-4C6A-88D2-843CE081A3FD}" type="presParOf" srcId="{67284F75-3CD4-4685-91E5-E12847AA5BBB}" destId="{F7F7DF43-FDD3-4B31-9E48-42B75BFB9986}" srcOrd="0" destOrd="0" presId="urn:microsoft.com/office/officeart/2005/8/layout/hierarchy1"/>
    <dgm:cxn modelId="{170A7FBE-F8D7-4374-968F-3200E74749AD}" type="presParOf" srcId="{67284F75-3CD4-4685-91E5-E12847AA5BBB}" destId="{E62612EE-2D26-4BA3-B708-31B10DAD9B6D}" srcOrd="1" destOrd="0" presId="urn:microsoft.com/office/officeart/2005/8/layout/hierarchy1"/>
    <dgm:cxn modelId="{61C5A0D1-5799-414E-BA60-77BFF0463233}" type="presParOf" srcId="{3AF86DCB-E826-40D1-9A78-533EF1916740}" destId="{3D744E4C-BBBF-48B3-85E5-DAB492DD53B8}" srcOrd="1" destOrd="0" presId="urn:microsoft.com/office/officeart/2005/8/layout/hierarchy1"/>
    <dgm:cxn modelId="{4D7BE569-4A70-47D5-9128-4C48495969AB}" type="presParOf" srcId="{32A7414E-C826-4E9C-9146-212DCBBCFC72}" destId="{D1B02198-AA20-475F-9341-F94256B26E1C}" srcOrd="1" destOrd="0" presId="urn:microsoft.com/office/officeart/2005/8/layout/hierarchy1"/>
    <dgm:cxn modelId="{66DD5C95-2FFA-4E40-9FE7-C66F060FE797}" type="presParOf" srcId="{D1B02198-AA20-475F-9341-F94256B26E1C}" destId="{9064E6DA-267B-4B22-AFD3-62085CF2533C}" srcOrd="0" destOrd="0" presId="urn:microsoft.com/office/officeart/2005/8/layout/hierarchy1"/>
    <dgm:cxn modelId="{52998B54-8918-4D3C-A471-38FA6E2FA3DD}" type="presParOf" srcId="{9064E6DA-267B-4B22-AFD3-62085CF2533C}" destId="{E0836914-AF81-46A4-A3F4-3B696AFFC156}" srcOrd="0" destOrd="0" presId="urn:microsoft.com/office/officeart/2005/8/layout/hierarchy1"/>
    <dgm:cxn modelId="{3CCF3DAE-7451-45C2-9A37-73F44582A0FD}" type="presParOf" srcId="{9064E6DA-267B-4B22-AFD3-62085CF2533C}" destId="{9E0B0776-CE49-4642-823F-090D7036EAC2}" srcOrd="1" destOrd="0" presId="urn:microsoft.com/office/officeart/2005/8/layout/hierarchy1"/>
    <dgm:cxn modelId="{2ECC0E1B-5B4F-4ECF-A85E-D61F103995FB}" type="presParOf" srcId="{D1B02198-AA20-475F-9341-F94256B26E1C}" destId="{4A6FE048-D891-45FF-A11F-3A834BDF7C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E34B3D-76F5-4AE1-8E0E-2A29B884CE53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2AB539-83AA-416A-B0DF-888BCDF1732E}">
      <dgm:prSet/>
      <dgm:spPr/>
      <dgm:t>
        <a:bodyPr/>
        <a:lstStyle/>
        <a:p>
          <a:r>
            <a:rPr lang="en-US"/>
            <a:t>Employers must prove “the burden of granting an accommodation would result in substantial increased cost in relation to the conduct of its particular business.”</a:t>
          </a:r>
        </a:p>
      </dgm:t>
    </dgm:pt>
    <dgm:pt modelId="{36931DD4-51A5-41BB-95C6-35C02A0553C4}" type="parTrans" cxnId="{D3096783-31E3-4337-BF65-C33392B73B2E}">
      <dgm:prSet/>
      <dgm:spPr/>
      <dgm:t>
        <a:bodyPr/>
        <a:lstStyle/>
        <a:p>
          <a:endParaRPr lang="en-US"/>
        </a:p>
      </dgm:t>
    </dgm:pt>
    <dgm:pt modelId="{8721EF54-5A6F-4FB8-B122-9B5C0FF9F662}" type="sibTrans" cxnId="{D3096783-31E3-4337-BF65-C33392B73B2E}">
      <dgm:prSet/>
      <dgm:spPr/>
      <dgm:t>
        <a:bodyPr/>
        <a:lstStyle/>
        <a:p>
          <a:endParaRPr lang="en-US"/>
        </a:p>
      </dgm:t>
    </dgm:pt>
    <dgm:pt modelId="{2CE729E8-E7C4-44F6-826B-3EA9BDDC7F65}">
      <dgm:prSet/>
      <dgm:spPr/>
      <dgm:t>
        <a:bodyPr/>
        <a:lstStyle/>
        <a:p>
          <a:r>
            <a:rPr lang="en-US"/>
            <a:t>Unclear how this is to be implemented – SCOTUS remanded case to lower courts for further review under “clarified standard”</a:t>
          </a:r>
        </a:p>
      </dgm:t>
    </dgm:pt>
    <dgm:pt modelId="{B134650E-FD45-4E6D-B0AD-96E308F6DEF8}" type="parTrans" cxnId="{943BDA51-7D57-4BD1-886F-CCE767224BAF}">
      <dgm:prSet/>
      <dgm:spPr/>
      <dgm:t>
        <a:bodyPr/>
        <a:lstStyle/>
        <a:p>
          <a:endParaRPr lang="en-US"/>
        </a:p>
      </dgm:t>
    </dgm:pt>
    <dgm:pt modelId="{94CA221C-B818-469B-8AAF-BA840462D611}" type="sibTrans" cxnId="{943BDA51-7D57-4BD1-886F-CCE767224BAF}">
      <dgm:prSet/>
      <dgm:spPr/>
      <dgm:t>
        <a:bodyPr/>
        <a:lstStyle/>
        <a:p>
          <a:endParaRPr lang="en-US"/>
        </a:p>
      </dgm:t>
    </dgm:pt>
    <dgm:pt modelId="{FB59668F-0641-454A-999B-7BFD1D54AFD4}" type="pres">
      <dgm:prSet presAssocID="{94E34B3D-76F5-4AE1-8E0E-2A29B884CE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3B630A-A785-4752-AE62-EF028D7BCB63}" type="pres">
      <dgm:prSet presAssocID="{B62AB539-83AA-416A-B0DF-888BCDF1732E}" presName="hierRoot1" presStyleCnt="0"/>
      <dgm:spPr/>
    </dgm:pt>
    <dgm:pt modelId="{659A9B07-7B5B-4F45-A6CB-8BA8FFBB2EB7}" type="pres">
      <dgm:prSet presAssocID="{B62AB539-83AA-416A-B0DF-888BCDF1732E}" presName="composite" presStyleCnt="0"/>
      <dgm:spPr/>
    </dgm:pt>
    <dgm:pt modelId="{4B9D2128-BEDB-41DB-A28E-BA3E6AAE750F}" type="pres">
      <dgm:prSet presAssocID="{B62AB539-83AA-416A-B0DF-888BCDF1732E}" presName="background" presStyleLbl="node0" presStyleIdx="0" presStyleCnt="2"/>
      <dgm:spPr/>
    </dgm:pt>
    <dgm:pt modelId="{936661E0-E8D2-4992-9573-01EF3D941DDB}" type="pres">
      <dgm:prSet presAssocID="{B62AB539-83AA-416A-B0DF-888BCDF1732E}" presName="text" presStyleLbl="fgAcc0" presStyleIdx="0" presStyleCnt="2">
        <dgm:presLayoutVars>
          <dgm:chPref val="3"/>
        </dgm:presLayoutVars>
      </dgm:prSet>
      <dgm:spPr/>
    </dgm:pt>
    <dgm:pt modelId="{32DA07BA-7772-4264-B66A-C0E4D712109A}" type="pres">
      <dgm:prSet presAssocID="{B62AB539-83AA-416A-B0DF-888BCDF1732E}" presName="hierChild2" presStyleCnt="0"/>
      <dgm:spPr/>
    </dgm:pt>
    <dgm:pt modelId="{B3CBD362-CC72-4472-826B-866C22E43BD2}" type="pres">
      <dgm:prSet presAssocID="{2CE729E8-E7C4-44F6-826B-3EA9BDDC7F65}" presName="hierRoot1" presStyleCnt="0"/>
      <dgm:spPr/>
    </dgm:pt>
    <dgm:pt modelId="{39868B0B-B6E9-4273-9B4F-337AF39B66C1}" type="pres">
      <dgm:prSet presAssocID="{2CE729E8-E7C4-44F6-826B-3EA9BDDC7F65}" presName="composite" presStyleCnt="0"/>
      <dgm:spPr/>
    </dgm:pt>
    <dgm:pt modelId="{D932039C-67AB-4323-845E-7339074F7675}" type="pres">
      <dgm:prSet presAssocID="{2CE729E8-E7C4-44F6-826B-3EA9BDDC7F65}" presName="background" presStyleLbl="node0" presStyleIdx="1" presStyleCnt="2"/>
      <dgm:spPr/>
    </dgm:pt>
    <dgm:pt modelId="{F2C93E33-E715-4F1D-91B9-DE383418F7AF}" type="pres">
      <dgm:prSet presAssocID="{2CE729E8-E7C4-44F6-826B-3EA9BDDC7F65}" presName="text" presStyleLbl="fgAcc0" presStyleIdx="1" presStyleCnt="2">
        <dgm:presLayoutVars>
          <dgm:chPref val="3"/>
        </dgm:presLayoutVars>
      </dgm:prSet>
      <dgm:spPr/>
    </dgm:pt>
    <dgm:pt modelId="{5D38F472-F99F-4A0A-9C9E-D93506F8E178}" type="pres">
      <dgm:prSet presAssocID="{2CE729E8-E7C4-44F6-826B-3EA9BDDC7F65}" presName="hierChild2" presStyleCnt="0"/>
      <dgm:spPr/>
    </dgm:pt>
  </dgm:ptLst>
  <dgm:cxnLst>
    <dgm:cxn modelId="{4684DD48-76CE-4C18-8497-0AC367B13CDC}" type="presOf" srcId="{B62AB539-83AA-416A-B0DF-888BCDF1732E}" destId="{936661E0-E8D2-4992-9573-01EF3D941DDB}" srcOrd="0" destOrd="0" presId="urn:microsoft.com/office/officeart/2005/8/layout/hierarchy1"/>
    <dgm:cxn modelId="{943BDA51-7D57-4BD1-886F-CCE767224BAF}" srcId="{94E34B3D-76F5-4AE1-8E0E-2A29B884CE53}" destId="{2CE729E8-E7C4-44F6-826B-3EA9BDDC7F65}" srcOrd="1" destOrd="0" parTransId="{B134650E-FD45-4E6D-B0AD-96E308F6DEF8}" sibTransId="{94CA221C-B818-469B-8AAF-BA840462D611}"/>
    <dgm:cxn modelId="{D3096783-31E3-4337-BF65-C33392B73B2E}" srcId="{94E34B3D-76F5-4AE1-8E0E-2A29B884CE53}" destId="{B62AB539-83AA-416A-B0DF-888BCDF1732E}" srcOrd="0" destOrd="0" parTransId="{36931DD4-51A5-41BB-95C6-35C02A0553C4}" sibTransId="{8721EF54-5A6F-4FB8-B122-9B5C0FF9F662}"/>
    <dgm:cxn modelId="{8F94B2B7-0F30-489D-BA89-4D56EEB548A7}" type="presOf" srcId="{94E34B3D-76F5-4AE1-8E0E-2A29B884CE53}" destId="{FB59668F-0641-454A-999B-7BFD1D54AFD4}" srcOrd="0" destOrd="0" presId="urn:microsoft.com/office/officeart/2005/8/layout/hierarchy1"/>
    <dgm:cxn modelId="{4E0374C5-7F46-423E-8BA6-332000890379}" type="presOf" srcId="{2CE729E8-E7C4-44F6-826B-3EA9BDDC7F65}" destId="{F2C93E33-E715-4F1D-91B9-DE383418F7AF}" srcOrd="0" destOrd="0" presId="urn:microsoft.com/office/officeart/2005/8/layout/hierarchy1"/>
    <dgm:cxn modelId="{81694252-24F0-4AE6-A91E-C5CAC073A7E9}" type="presParOf" srcId="{FB59668F-0641-454A-999B-7BFD1D54AFD4}" destId="{9B3B630A-A785-4752-AE62-EF028D7BCB63}" srcOrd="0" destOrd="0" presId="urn:microsoft.com/office/officeart/2005/8/layout/hierarchy1"/>
    <dgm:cxn modelId="{D10AB1C3-D960-4542-A1E1-A6E80DF9D0EC}" type="presParOf" srcId="{9B3B630A-A785-4752-AE62-EF028D7BCB63}" destId="{659A9B07-7B5B-4F45-A6CB-8BA8FFBB2EB7}" srcOrd="0" destOrd="0" presId="urn:microsoft.com/office/officeart/2005/8/layout/hierarchy1"/>
    <dgm:cxn modelId="{A48027C2-D009-4910-8F17-D9F503D886A6}" type="presParOf" srcId="{659A9B07-7B5B-4F45-A6CB-8BA8FFBB2EB7}" destId="{4B9D2128-BEDB-41DB-A28E-BA3E6AAE750F}" srcOrd="0" destOrd="0" presId="urn:microsoft.com/office/officeart/2005/8/layout/hierarchy1"/>
    <dgm:cxn modelId="{3A84BFF7-F537-4D9B-8B33-92CDB7B2F4F3}" type="presParOf" srcId="{659A9B07-7B5B-4F45-A6CB-8BA8FFBB2EB7}" destId="{936661E0-E8D2-4992-9573-01EF3D941DDB}" srcOrd="1" destOrd="0" presId="urn:microsoft.com/office/officeart/2005/8/layout/hierarchy1"/>
    <dgm:cxn modelId="{BA60B7C1-EE9D-4277-97B4-DCCC3634120C}" type="presParOf" srcId="{9B3B630A-A785-4752-AE62-EF028D7BCB63}" destId="{32DA07BA-7772-4264-B66A-C0E4D712109A}" srcOrd="1" destOrd="0" presId="urn:microsoft.com/office/officeart/2005/8/layout/hierarchy1"/>
    <dgm:cxn modelId="{AE061EA2-CE63-49C3-BA22-62DE303191FA}" type="presParOf" srcId="{FB59668F-0641-454A-999B-7BFD1D54AFD4}" destId="{B3CBD362-CC72-4472-826B-866C22E43BD2}" srcOrd="1" destOrd="0" presId="urn:microsoft.com/office/officeart/2005/8/layout/hierarchy1"/>
    <dgm:cxn modelId="{7C14422E-5F55-41DF-A736-BB1AFA874E74}" type="presParOf" srcId="{B3CBD362-CC72-4472-826B-866C22E43BD2}" destId="{39868B0B-B6E9-4273-9B4F-337AF39B66C1}" srcOrd="0" destOrd="0" presId="urn:microsoft.com/office/officeart/2005/8/layout/hierarchy1"/>
    <dgm:cxn modelId="{B5882D3C-5626-4136-A4F3-F12FC9519311}" type="presParOf" srcId="{39868B0B-B6E9-4273-9B4F-337AF39B66C1}" destId="{D932039C-67AB-4323-845E-7339074F7675}" srcOrd="0" destOrd="0" presId="urn:microsoft.com/office/officeart/2005/8/layout/hierarchy1"/>
    <dgm:cxn modelId="{0E6781E4-24AA-4CBB-B695-D58716F88D7A}" type="presParOf" srcId="{39868B0B-B6E9-4273-9B4F-337AF39B66C1}" destId="{F2C93E33-E715-4F1D-91B9-DE383418F7AF}" srcOrd="1" destOrd="0" presId="urn:microsoft.com/office/officeart/2005/8/layout/hierarchy1"/>
    <dgm:cxn modelId="{13F66F8F-7222-428C-9A16-55D21C24BCF4}" type="presParOf" srcId="{B3CBD362-CC72-4472-826B-866C22E43BD2}" destId="{5D38F472-F99F-4A0A-9C9E-D93506F8E1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598757-7C9A-415B-8A7F-6CE45BCC92A5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E9840F-9375-4769-8D7B-80F6F8910789}">
      <dgm:prSet/>
      <dgm:spPr/>
      <dgm:t>
        <a:bodyPr/>
        <a:lstStyle/>
        <a:p>
          <a:r>
            <a:rPr lang="en-US"/>
            <a:t>Court’s decision heightens burden on employers to defend against such claims</a:t>
          </a:r>
        </a:p>
      </dgm:t>
    </dgm:pt>
    <dgm:pt modelId="{77DD5911-8DB2-4A07-ADFE-57AEA730AF0F}" type="parTrans" cxnId="{098827FF-2A0E-471E-9EDF-EF723F53D3B3}">
      <dgm:prSet/>
      <dgm:spPr/>
      <dgm:t>
        <a:bodyPr/>
        <a:lstStyle/>
        <a:p>
          <a:endParaRPr lang="en-US"/>
        </a:p>
      </dgm:t>
    </dgm:pt>
    <dgm:pt modelId="{B255BE2D-7D0C-483B-9FE2-4918CBBEFAA3}" type="sibTrans" cxnId="{098827FF-2A0E-471E-9EDF-EF723F53D3B3}">
      <dgm:prSet/>
      <dgm:spPr/>
      <dgm:t>
        <a:bodyPr/>
        <a:lstStyle/>
        <a:p>
          <a:endParaRPr lang="en-US"/>
        </a:p>
      </dgm:t>
    </dgm:pt>
    <dgm:pt modelId="{0F37E6DC-24A8-4385-B9E7-0E5847EBB457}">
      <dgm:prSet/>
      <dgm:spPr/>
      <dgm:t>
        <a:bodyPr/>
        <a:lstStyle/>
        <a:p>
          <a:r>
            <a:rPr lang="en-US"/>
            <a:t>Effectively requires employers to evaluate their own procedures for analysis of religious accommodations</a:t>
          </a:r>
        </a:p>
      </dgm:t>
    </dgm:pt>
    <dgm:pt modelId="{45968286-8A3D-4F95-8C1A-7FCB97F31041}" type="parTrans" cxnId="{1D1FB478-F0A2-4315-8098-24E1A48CCBA2}">
      <dgm:prSet/>
      <dgm:spPr/>
      <dgm:t>
        <a:bodyPr/>
        <a:lstStyle/>
        <a:p>
          <a:endParaRPr lang="en-US"/>
        </a:p>
      </dgm:t>
    </dgm:pt>
    <dgm:pt modelId="{1C34DEC0-5F05-4865-97E4-851D917E3C4D}" type="sibTrans" cxnId="{1D1FB478-F0A2-4315-8098-24E1A48CCBA2}">
      <dgm:prSet/>
      <dgm:spPr/>
      <dgm:t>
        <a:bodyPr/>
        <a:lstStyle/>
        <a:p>
          <a:endParaRPr lang="en-US"/>
        </a:p>
      </dgm:t>
    </dgm:pt>
    <dgm:pt modelId="{0AE3875C-0ACA-42D2-A31A-528FCA9F3699}" type="pres">
      <dgm:prSet presAssocID="{AD598757-7C9A-415B-8A7F-6CE45BCC92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89D7FD-0161-44F4-B57B-F6CB67854914}" type="pres">
      <dgm:prSet presAssocID="{72E9840F-9375-4769-8D7B-80F6F8910789}" presName="hierRoot1" presStyleCnt="0"/>
      <dgm:spPr/>
    </dgm:pt>
    <dgm:pt modelId="{0C0AAB84-74FA-4D75-84FD-3ED305EC482F}" type="pres">
      <dgm:prSet presAssocID="{72E9840F-9375-4769-8D7B-80F6F8910789}" presName="composite" presStyleCnt="0"/>
      <dgm:spPr/>
    </dgm:pt>
    <dgm:pt modelId="{973B0A57-A524-4040-85F6-6018B4A037B4}" type="pres">
      <dgm:prSet presAssocID="{72E9840F-9375-4769-8D7B-80F6F8910789}" presName="background" presStyleLbl="node0" presStyleIdx="0" presStyleCnt="2"/>
      <dgm:spPr/>
    </dgm:pt>
    <dgm:pt modelId="{78F80DCC-551B-4FDB-B964-E19E229F7281}" type="pres">
      <dgm:prSet presAssocID="{72E9840F-9375-4769-8D7B-80F6F8910789}" presName="text" presStyleLbl="fgAcc0" presStyleIdx="0" presStyleCnt="2">
        <dgm:presLayoutVars>
          <dgm:chPref val="3"/>
        </dgm:presLayoutVars>
      </dgm:prSet>
      <dgm:spPr/>
    </dgm:pt>
    <dgm:pt modelId="{E0EA726E-DB04-4478-9578-1432DF2CACE0}" type="pres">
      <dgm:prSet presAssocID="{72E9840F-9375-4769-8D7B-80F6F8910789}" presName="hierChild2" presStyleCnt="0"/>
      <dgm:spPr/>
    </dgm:pt>
    <dgm:pt modelId="{847F0911-0D35-4C2C-8C1A-239A26E964E9}" type="pres">
      <dgm:prSet presAssocID="{0F37E6DC-24A8-4385-B9E7-0E5847EBB457}" presName="hierRoot1" presStyleCnt="0"/>
      <dgm:spPr/>
    </dgm:pt>
    <dgm:pt modelId="{EC594AD5-A3DB-4400-B8EC-AF2FC7540476}" type="pres">
      <dgm:prSet presAssocID="{0F37E6DC-24A8-4385-B9E7-0E5847EBB457}" presName="composite" presStyleCnt="0"/>
      <dgm:spPr/>
    </dgm:pt>
    <dgm:pt modelId="{640354DE-15C5-45DA-93A1-8DE6EF73B1F0}" type="pres">
      <dgm:prSet presAssocID="{0F37E6DC-24A8-4385-B9E7-0E5847EBB457}" presName="background" presStyleLbl="node0" presStyleIdx="1" presStyleCnt="2"/>
      <dgm:spPr/>
    </dgm:pt>
    <dgm:pt modelId="{F17CD8BD-ABB0-4AE1-B429-298F627D4FEF}" type="pres">
      <dgm:prSet presAssocID="{0F37E6DC-24A8-4385-B9E7-0E5847EBB457}" presName="text" presStyleLbl="fgAcc0" presStyleIdx="1" presStyleCnt="2">
        <dgm:presLayoutVars>
          <dgm:chPref val="3"/>
        </dgm:presLayoutVars>
      </dgm:prSet>
      <dgm:spPr/>
    </dgm:pt>
    <dgm:pt modelId="{02C1AB06-C5CB-4C11-A64A-A2AEC3A82438}" type="pres">
      <dgm:prSet presAssocID="{0F37E6DC-24A8-4385-B9E7-0E5847EBB457}" presName="hierChild2" presStyleCnt="0"/>
      <dgm:spPr/>
    </dgm:pt>
  </dgm:ptLst>
  <dgm:cxnLst>
    <dgm:cxn modelId="{CA0CB60D-F236-4B09-B33E-63CE2A090611}" type="presOf" srcId="{0F37E6DC-24A8-4385-B9E7-0E5847EBB457}" destId="{F17CD8BD-ABB0-4AE1-B429-298F627D4FEF}" srcOrd="0" destOrd="0" presId="urn:microsoft.com/office/officeart/2005/8/layout/hierarchy1"/>
    <dgm:cxn modelId="{1D1FB478-F0A2-4315-8098-24E1A48CCBA2}" srcId="{AD598757-7C9A-415B-8A7F-6CE45BCC92A5}" destId="{0F37E6DC-24A8-4385-B9E7-0E5847EBB457}" srcOrd="1" destOrd="0" parTransId="{45968286-8A3D-4F95-8C1A-7FCB97F31041}" sibTransId="{1C34DEC0-5F05-4865-97E4-851D917E3C4D}"/>
    <dgm:cxn modelId="{A9D3C583-44B1-44AD-9324-D6BA8B5AFA9C}" type="presOf" srcId="{AD598757-7C9A-415B-8A7F-6CE45BCC92A5}" destId="{0AE3875C-0ACA-42D2-A31A-528FCA9F3699}" srcOrd="0" destOrd="0" presId="urn:microsoft.com/office/officeart/2005/8/layout/hierarchy1"/>
    <dgm:cxn modelId="{46D04A87-10D6-4D1B-B1AD-21E16379A898}" type="presOf" srcId="{72E9840F-9375-4769-8D7B-80F6F8910789}" destId="{78F80DCC-551B-4FDB-B964-E19E229F7281}" srcOrd="0" destOrd="0" presId="urn:microsoft.com/office/officeart/2005/8/layout/hierarchy1"/>
    <dgm:cxn modelId="{098827FF-2A0E-471E-9EDF-EF723F53D3B3}" srcId="{AD598757-7C9A-415B-8A7F-6CE45BCC92A5}" destId="{72E9840F-9375-4769-8D7B-80F6F8910789}" srcOrd="0" destOrd="0" parTransId="{77DD5911-8DB2-4A07-ADFE-57AEA730AF0F}" sibTransId="{B255BE2D-7D0C-483B-9FE2-4918CBBEFAA3}"/>
    <dgm:cxn modelId="{448E51E4-7138-480E-B270-4FE3300AE9FB}" type="presParOf" srcId="{0AE3875C-0ACA-42D2-A31A-528FCA9F3699}" destId="{BC89D7FD-0161-44F4-B57B-F6CB67854914}" srcOrd="0" destOrd="0" presId="urn:microsoft.com/office/officeart/2005/8/layout/hierarchy1"/>
    <dgm:cxn modelId="{1819A8E8-0A10-4E9A-88C6-0EEB627ACC82}" type="presParOf" srcId="{BC89D7FD-0161-44F4-B57B-F6CB67854914}" destId="{0C0AAB84-74FA-4D75-84FD-3ED305EC482F}" srcOrd="0" destOrd="0" presId="urn:microsoft.com/office/officeart/2005/8/layout/hierarchy1"/>
    <dgm:cxn modelId="{443F5D7A-9177-4A32-B53D-441F75A887FE}" type="presParOf" srcId="{0C0AAB84-74FA-4D75-84FD-3ED305EC482F}" destId="{973B0A57-A524-4040-85F6-6018B4A037B4}" srcOrd="0" destOrd="0" presId="urn:microsoft.com/office/officeart/2005/8/layout/hierarchy1"/>
    <dgm:cxn modelId="{09F8A503-418B-41C8-B60E-0DDC644D0006}" type="presParOf" srcId="{0C0AAB84-74FA-4D75-84FD-3ED305EC482F}" destId="{78F80DCC-551B-4FDB-B964-E19E229F7281}" srcOrd="1" destOrd="0" presId="urn:microsoft.com/office/officeart/2005/8/layout/hierarchy1"/>
    <dgm:cxn modelId="{C1C0E538-A1A7-4A2D-BFCF-2BE75A56EA5D}" type="presParOf" srcId="{BC89D7FD-0161-44F4-B57B-F6CB67854914}" destId="{E0EA726E-DB04-4478-9578-1432DF2CACE0}" srcOrd="1" destOrd="0" presId="urn:microsoft.com/office/officeart/2005/8/layout/hierarchy1"/>
    <dgm:cxn modelId="{C7FAD332-2130-46DC-A871-1AF419A9C667}" type="presParOf" srcId="{0AE3875C-0ACA-42D2-A31A-528FCA9F3699}" destId="{847F0911-0D35-4C2C-8C1A-239A26E964E9}" srcOrd="1" destOrd="0" presId="urn:microsoft.com/office/officeart/2005/8/layout/hierarchy1"/>
    <dgm:cxn modelId="{142413A0-D734-4D21-BE23-2A9ED28401B5}" type="presParOf" srcId="{847F0911-0D35-4C2C-8C1A-239A26E964E9}" destId="{EC594AD5-A3DB-4400-B8EC-AF2FC7540476}" srcOrd="0" destOrd="0" presId="urn:microsoft.com/office/officeart/2005/8/layout/hierarchy1"/>
    <dgm:cxn modelId="{B4C11140-92B8-4E9D-A09E-1850BBFB1174}" type="presParOf" srcId="{EC594AD5-A3DB-4400-B8EC-AF2FC7540476}" destId="{640354DE-15C5-45DA-93A1-8DE6EF73B1F0}" srcOrd="0" destOrd="0" presId="urn:microsoft.com/office/officeart/2005/8/layout/hierarchy1"/>
    <dgm:cxn modelId="{3117D4FD-54FC-4BBD-A573-03A354A62897}" type="presParOf" srcId="{EC594AD5-A3DB-4400-B8EC-AF2FC7540476}" destId="{F17CD8BD-ABB0-4AE1-B429-298F627D4FEF}" srcOrd="1" destOrd="0" presId="urn:microsoft.com/office/officeart/2005/8/layout/hierarchy1"/>
    <dgm:cxn modelId="{FA026CE4-1F57-43C9-849B-F260E330F925}" type="presParOf" srcId="{847F0911-0D35-4C2C-8C1A-239A26E964E9}" destId="{02C1AB06-C5CB-4C11-A64A-A2AEC3A824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728499-F077-4D7D-9AA2-7D4AD65477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A26F7B-A9B2-4C0F-962D-0AE047B23BC1}">
      <dgm:prSet/>
      <dgm:spPr/>
      <dgm:t>
        <a:bodyPr/>
        <a:lstStyle/>
        <a:p>
          <a:r>
            <a:rPr lang="en-US"/>
            <a:t>Requires employers to provide private space to express milk that is not a bathroom</a:t>
          </a:r>
        </a:p>
      </dgm:t>
    </dgm:pt>
    <dgm:pt modelId="{C4D805DB-E6C2-485C-8D75-DB4404BB6686}" type="parTrans" cxnId="{35109B5F-84C4-48B9-B98C-EC10EE85E131}">
      <dgm:prSet/>
      <dgm:spPr/>
      <dgm:t>
        <a:bodyPr/>
        <a:lstStyle/>
        <a:p>
          <a:endParaRPr lang="en-US"/>
        </a:p>
      </dgm:t>
    </dgm:pt>
    <dgm:pt modelId="{AF244A1D-1254-4815-A508-E362DFD94C14}" type="sibTrans" cxnId="{35109B5F-84C4-48B9-B98C-EC10EE85E131}">
      <dgm:prSet/>
      <dgm:spPr/>
      <dgm:t>
        <a:bodyPr/>
        <a:lstStyle/>
        <a:p>
          <a:endParaRPr lang="en-US"/>
        </a:p>
      </dgm:t>
    </dgm:pt>
    <dgm:pt modelId="{F633D52E-D989-42C6-87F2-1755E5E5F3EC}">
      <dgm:prSet/>
      <dgm:spPr/>
      <dgm:t>
        <a:bodyPr/>
        <a:lstStyle/>
        <a:p>
          <a:r>
            <a:rPr lang="en-US"/>
            <a:t>Enforced by Department of Labor</a:t>
          </a:r>
        </a:p>
      </dgm:t>
    </dgm:pt>
    <dgm:pt modelId="{C091767E-7FF4-42EE-ABF3-57FF13CA9119}" type="parTrans" cxnId="{474C88A4-4EC4-4162-B939-7505D6C77FDC}">
      <dgm:prSet/>
      <dgm:spPr/>
      <dgm:t>
        <a:bodyPr/>
        <a:lstStyle/>
        <a:p>
          <a:endParaRPr lang="en-US"/>
        </a:p>
      </dgm:t>
    </dgm:pt>
    <dgm:pt modelId="{6F225FF9-0112-4A4D-B881-0AE115B12A32}" type="sibTrans" cxnId="{474C88A4-4EC4-4162-B939-7505D6C77FDC}">
      <dgm:prSet/>
      <dgm:spPr/>
      <dgm:t>
        <a:bodyPr/>
        <a:lstStyle/>
        <a:p>
          <a:endParaRPr lang="en-US"/>
        </a:p>
      </dgm:t>
    </dgm:pt>
    <dgm:pt modelId="{F7404E17-CB26-4C97-84FA-D94F8CA510C7}">
      <dgm:prSet/>
      <dgm:spPr/>
      <dgm:t>
        <a:bodyPr/>
        <a:lstStyle/>
        <a:p>
          <a:r>
            <a:rPr lang="en-US"/>
            <a:t>Break time can still be unpaid for hourly workers so long as pay is not otherwise required</a:t>
          </a:r>
        </a:p>
      </dgm:t>
    </dgm:pt>
    <dgm:pt modelId="{FC9DDEC1-F585-438C-B096-B8AB9BE71BFD}" type="parTrans" cxnId="{B17683B5-907E-4576-93B9-27EBBA8097D0}">
      <dgm:prSet/>
      <dgm:spPr/>
      <dgm:t>
        <a:bodyPr/>
        <a:lstStyle/>
        <a:p>
          <a:endParaRPr lang="en-US"/>
        </a:p>
      </dgm:t>
    </dgm:pt>
    <dgm:pt modelId="{70FA949A-6563-4A4B-B124-FCC8EA3A075F}" type="sibTrans" cxnId="{B17683B5-907E-4576-93B9-27EBBA8097D0}">
      <dgm:prSet/>
      <dgm:spPr/>
      <dgm:t>
        <a:bodyPr/>
        <a:lstStyle/>
        <a:p>
          <a:endParaRPr lang="en-US"/>
        </a:p>
      </dgm:t>
    </dgm:pt>
    <dgm:pt modelId="{7E523517-7B6D-48E1-94C8-8BE2140B0BF1}" type="pres">
      <dgm:prSet presAssocID="{1E728499-F077-4D7D-9AA2-7D4AD6547702}" presName="linear" presStyleCnt="0">
        <dgm:presLayoutVars>
          <dgm:animLvl val="lvl"/>
          <dgm:resizeHandles val="exact"/>
        </dgm:presLayoutVars>
      </dgm:prSet>
      <dgm:spPr/>
    </dgm:pt>
    <dgm:pt modelId="{4F8E21A5-BB42-4B35-B3C1-32C0F36C52B9}" type="pres">
      <dgm:prSet presAssocID="{84A26F7B-A9B2-4C0F-962D-0AE047B23B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416F33F-4348-454A-A19F-DB6103C98D09}" type="pres">
      <dgm:prSet presAssocID="{AF244A1D-1254-4815-A508-E362DFD94C14}" presName="spacer" presStyleCnt="0"/>
      <dgm:spPr/>
    </dgm:pt>
    <dgm:pt modelId="{442BADF8-FB07-4688-8C24-F3F5D8D0562F}" type="pres">
      <dgm:prSet presAssocID="{F633D52E-D989-42C6-87F2-1755E5E5F3E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CA0DBA4-53A2-4B03-84DD-08574168D4CD}" type="pres">
      <dgm:prSet presAssocID="{6F225FF9-0112-4A4D-B881-0AE115B12A32}" presName="spacer" presStyleCnt="0"/>
      <dgm:spPr/>
    </dgm:pt>
    <dgm:pt modelId="{D766BFD1-34CC-4E58-9A38-DE6E23A34A51}" type="pres">
      <dgm:prSet presAssocID="{F7404E17-CB26-4C97-84FA-D94F8CA510C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2898207-68C8-490E-8344-18E27E26A407}" type="presOf" srcId="{F633D52E-D989-42C6-87F2-1755E5E5F3EC}" destId="{442BADF8-FB07-4688-8C24-F3F5D8D0562F}" srcOrd="0" destOrd="0" presId="urn:microsoft.com/office/officeart/2005/8/layout/vList2"/>
    <dgm:cxn modelId="{9A2B9425-8010-43D5-ACE7-7437E83B1252}" type="presOf" srcId="{F7404E17-CB26-4C97-84FA-D94F8CA510C7}" destId="{D766BFD1-34CC-4E58-9A38-DE6E23A34A51}" srcOrd="0" destOrd="0" presId="urn:microsoft.com/office/officeart/2005/8/layout/vList2"/>
    <dgm:cxn modelId="{35109B5F-84C4-48B9-B98C-EC10EE85E131}" srcId="{1E728499-F077-4D7D-9AA2-7D4AD6547702}" destId="{84A26F7B-A9B2-4C0F-962D-0AE047B23BC1}" srcOrd="0" destOrd="0" parTransId="{C4D805DB-E6C2-485C-8D75-DB4404BB6686}" sibTransId="{AF244A1D-1254-4815-A508-E362DFD94C14}"/>
    <dgm:cxn modelId="{AF9B4F49-9E7A-47D3-9262-4D272D42958D}" type="presOf" srcId="{84A26F7B-A9B2-4C0F-962D-0AE047B23BC1}" destId="{4F8E21A5-BB42-4B35-B3C1-32C0F36C52B9}" srcOrd="0" destOrd="0" presId="urn:microsoft.com/office/officeart/2005/8/layout/vList2"/>
    <dgm:cxn modelId="{474C88A4-4EC4-4162-B939-7505D6C77FDC}" srcId="{1E728499-F077-4D7D-9AA2-7D4AD6547702}" destId="{F633D52E-D989-42C6-87F2-1755E5E5F3EC}" srcOrd="1" destOrd="0" parTransId="{C091767E-7FF4-42EE-ABF3-57FF13CA9119}" sibTransId="{6F225FF9-0112-4A4D-B881-0AE115B12A32}"/>
    <dgm:cxn modelId="{B17683B5-907E-4576-93B9-27EBBA8097D0}" srcId="{1E728499-F077-4D7D-9AA2-7D4AD6547702}" destId="{F7404E17-CB26-4C97-84FA-D94F8CA510C7}" srcOrd="2" destOrd="0" parTransId="{FC9DDEC1-F585-438C-B096-B8AB9BE71BFD}" sibTransId="{70FA949A-6563-4A4B-B124-FCC8EA3A075F}"/>
    <dgm:cxn modelId="{5B8780F1-2E4C-4A43-AF2D-ED15574FC69D}" type="presOf" srcId="{1E728499-F077-4D7D-9AA2-7D4AD6547702}" destId="{7E523517-7B6D-48E1-94C8-8BE2140B0BF1}" srcOrd="0" destOrd="0" presId="urn:microsoft.com/office/officeart/2005/8/layout/vList2"/>
    <dgm:cxn modelId="{7F417F80-DA0F-4852-9886-46F9FDF7F29C}" type="presParOf" srcId="{7E523517-7B6D-48E1-94C8-8BE2140B0BF1}" destId="{4F8E21A5-BB42-4B35-B3C1-32C0F36C52B9}" srcOrd="0" destOrd="0" presId="urn:microsoft.com/office/officeart/2005/8/layout/vList2"/>
    <dgm:cxn modelId="{8B975498-C9FD-44DF-B7DA-3B69CD468897}" type="presParOf" srcId="{7E523517-7B6D-48E1-94C8-8BE2140B0BF1}" destId="{6416F33F-4348-454A-A19F-DB6103C98D09}" srcOrd="1" destOrd="0" presId="urn:microsoft.com/office/officeart/2005/8/layout/vList2"/>
    <dgm:cxn modelId="{BB5D322B-BFB7-4E08-8E36-D0CE10AD8A0A}" type="presParOf" srcId="{7E523517-7B6D-48E1-94C8-8BE2140B0BF1}" destId="{442BADF8-FB07-4688-8C24-F3F5D8D0562F}" srcOrd="2" destOrd="0" presId="urn:microsoft.com/office/officeart/2005/8/layout/vList2"/>
    <dgm:cxn modelId="{31DD8086-8AEF-408F-8793-224D47840117}" type="presParOf" srcId="{7E523517-7B6D-48E1-94C8-8BE2140B0BF1}" destId="{5CA0DBA4-53A2-4B03-84DD-08574168D4CD}" srcOrd="3" destOrd="0" presId="urn:microsoft.com/office/officeart/2005/8/layout/vList2"/>
    <dgm:cxn modelId="{243F1FF3-19FC-4036-8FBB-2A83434F35C0}" type="presParOf" srcId="{7E523517-7B6D-48E1-94C8-8BE2140B0BF1}" destId="{D766BFD1-34CC-4E58-9A38-DE6E23A34A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522B4A-E659-4CC2-BFA5-80024F9A79D0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1C51365-6827-40C6-96ED-F3C4E8B7114C}">
      <dgm:prSet/>
      <dgm:spPr/>
      <dgm:t>
        <a:bodyPr/>
        <a:lstStyle/>
        <a:p>
          <a:r>
            <a:rPr lang="en-US"/>
            <a:t>Extended Americans with Disabilities Act to cover pregnant workers</a:t>
          </a:r>
        </a:p>
      </dgm:t>
    </dgm:pt>
    <dgm:pt modelId="{977CEF12-2981-4CCB-ABFC-4BA3C8CA0D46}" type="parTrans" cxnId="{7A27233C-F9E6-435E-82E8-B29B55A65253}">
      <dgm:prSet/>
      <dgm:spPr/>
      <dgm:t>
        <a:bodyPr/>
        <a:lstStyle/>
        <a:p>
          <a:endParaRPr lang="en-US"/>
        </a:p>
      </dgm:t>
    </dgm:pt>
    <dgm:pt modelId="{604E5B18-AAD7-48C4-9791-70D8FFB5EE8C}" type="sibTrans" cxnId="{7A27233C-F9E6-435E-82E8-B29B55A65253}">
      <dgm:prSet/>
      <dgm:spPr/>
      <dgm:t>
        <a:bodyPr/>
        <a:lstStyle/>
        <a:p>
          <a:endParaRPr lang="en-US"/>
        </a:p>
      </dgm:t>
    </dgm:pt>
    <dgm:pt modelId="{415D9681-4461-4305-A5A9-7213A78B828C}">
      <dgm:prSet/>
      <dgm:spPr/>
      <dgm:t>
        <a:bodyPr/>
        <a:lstStyle/>
        <a:p>
          <a:r>
            <a:rPr lang="en-US"/>
            <a:t>Applies to employers with 15 or more employees</a:t>
          </a:r>
        </a:p>
      </dgm:t>
    </dgm:pt>
    <dgm:pt modelId="{7BBAA564-1E5F-4CB4-98FC-7C640575E286}" type="parTrans" cxnId="{60330B11-E0B9-4814-9215-79BD5EAE9641}">
      <dgm:prSet/>
      <dgm:spPr/>
      <dgm:t>
        <a:bodyPr/>
        <a:lstStyle/>
        <a:p>
          <a:endParaRPr lang="en-US"/>
        </a:p>
      </dgm:t>
    </dgm:pt>
    <dgm:pt modelId="{0D1DFE77-FAF6-4967-97DB-89729D9DFB73}" type="sibTrans" cxnId="{60330B11-E0B9-4814-9215-79BD5EAE9641}">
      <dgm:prSet/>
      <dgm:spPr/>
      <dgm:t>
        <a:bodyPr/>
        <a:lstStyle/>
        <a:p>
          <a:endParaRPr lang="en-US"/>
        </a:p>
      </dgm:t>
    </dgm:pt>
    <dgm:pt modelId="{4F61A072-EC97-4197-99AA-71776AF5D96A}">
      <dgm:prSet/>
      <dgm:spPr/>
      <dgm:t>
        <a:bodyPr/>
        <a:lstStyle/>
        <a:p>
          <a:r>
            <a:rPr lang="en-US"/>
            <a:t>Goes into effect June 27, 2023</a:t>
          </a:r>
        </a:p>
      </dgm:t>
    </dgm:pt>
    <dgm:pt modelId="{CC393B60-C230-425F-989C-9B2309BCC844}" type="parTrans" cxnId="{E63ECF72-58FE-4EE7-A6B4-E8B13455BB97}">
      <dgm:prSet/>
      <dgm:spPr/>
      <dgm:t>
        <a:bodyPr/>
        <a:lstStyle/>
        <a:p>
          <a:endParaRPr lang="en-US"/>
        </a:p>
      </dgm:t>
    </dgm:pt>
    <dgm:pt modelId="{6D7EC604-3920-44D1-A89F-E64AD8DC0C62}" type="sibTrans" cxnId="{E63ECF72-58FE-4EE7-A6B4-E8B13455BB97}">
      <dgm:prSet/>
      <dgm:spPr/>
      <dgm:t>
        <a:bodyPr/>
        <a:lstStyle/>
        <a:p>
          <a:endParaRPr lang="en-US"/>
        </a:p>
      </dgm:t>
    </dgm:pt>
    <dgm:pt modelId="{CC77667C-A47E-4B51-866F-AA6F2F222C74}" type="pres">
      <dgm:prSet presAssocID="{CB522B4A-E659-4CC2-BFA5-80024F9A79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35416B-2D36-40DB-BA70-0F0C75B13D4E}" type="pres">
      <dgm:prSet presAssocID="{61C51365-6827-40C6-96ED-F3C4E8B7114C}" presName="hierRoot1" presStyleCnt="0"/>
      <dgm:spPr/>
    </dgm:pt>
    <dgm:pt modelId="{3F2DFC2E-CB07-4EA8-B3D4-52BE805793B0}" type="pres">
      <dgm:prSet presAssocID="{61C51365-6827-40C6-96ED-F3C4E8B7114C}" presName="composite" presStyleCnt="0"/>
      <dgm:spPr/>
    </dgm:pt>
    <dgm:pt modelId="{93EC5705-C1B1-4C57-9651-F8F13F99EEF5}" type="pres">
      <dgm:prSet presAssocID="{61C51365-6827-40C6-96ED-F3C4E8B7114C}" presName="background" presStyleLbl="node0" presStyleIdx="0" presStyleCnt="3"/>
      <dgm:spPr/>
    </dgm:pt>
    <dgm:pt modelId="{AC4F91BD-0177-4A0F-B443-A57BDA0238AD}" type="pres">
      <dgm:prSet presAssocID="{61C51365-6827-40C6-96ED-F3C4E8B7114C}" presName="text" presStyleLbl="fgAcc0" presStyleIdx="0" presStyleCnt="3">
        <dgm:presLayoutVars>
          <dgm:chPref val="3"/>
        </dgm:presLayoutVars>
      </dgm:prSet>
      <dgm:spPr/>
    </dgm:pt>
    <dgm:pt modelId="{8C11AFE1-F824-4062-8209-1E89DB16EF15}" type="pres">
      <dgm:prSet presAssocID="{61C51365-6827-40C6-96ED-F3C4E8B7114C}" presName="hierChild2" presStyleCnt="0"/>
      <dgm:spPr/>
    </dgm:pt>
    <dgm:pt modelId="{04E608BF-2C75-4968-8094-32BAB0EC4B2E}" type="pres">
      <dgm:prSet presAssocID="{415D9681-4461-4305-A5A9-7213A78B828C}" presName="hierRoot1" presStyleCnt="0"/>
      <dgm:spPr/>
    </dgm:pt>
    <dgm:pt modelId="{5B64DB2C-925C-49D1-A6DB-66F57A7C05A4}" type="pres">
      <dgm:prSet presAssocID="{415D9681-4461-4305-A5A9-7213A78B828C}" presName="composite" presStyleCnt="0"/>
      <dgm:spPr/>
    </dgm:pt>
    <dgm:pt modelId="{25D1C598-88A0-43F3-82DB-7D191058D130}" type="pres">
      <dgm:prSet presAssocID="{415D9681-4461-4305-A5A9-7213A78B828C}" presName="background" presStyleLbl="node0" presStyleIdx="1" presStyleCnt="3"/>
      <dgm:spPr/>
    </dgm:pt>
    <dgm:pt modelId="{CB2A5DFF-1FEE-4CEC-A16E-3D4401DDB95F}" type="pres">
      <dgm:prSet presAssocID="{415D9681-4461-4305-A5A9-7213A78B828C}" presName="text" presStyleLbl="fgAcc0" presStyleIdx="1" presStyleCnt="3">
        <dgm:presLayoutVars>
          <dgm:chPref val="3"/>
        </dgm:presLayoutVars>
      </dgm:prSet>
      <dgm:spPr/>
    </dgm:pt>
    <dgm:pt modelId="{74A77D79-8962-49D7-B74F-F980513A88D2}" type="pres">
      <dgm:prSet presAssocID="{415D9681-4461-4305-A5A9-7213A78B828C}" presName="hierChild2" presStyleCnt="0"/>
      <dgm:spPr/>
    </dgm:pt>
    <dgm:pt modelId="{695EFBC3-BB63-46BA-A6D7-64F150852776}" type="pres">
      <dgm:prSet presAssocID="{4F61A072-EC97-4197-99AA-71776AF5D96A}" presName="hierRoot1" presStyleCnt="0"/>
      <dgm:spPr/>
    </dgm:pt>
    <dgm:pt modelId="{083D351B-68C6-45BE-A474-605E58C1BE75}" type="pres">
      <dgm:prSet presAssocID="{4F61A072-EC97-4197-99AA-71776AF5D96A}" presName="composite" presStyleCnt="0"/>
      <dgm:spPr/>
    </dgm:pt>
    <dgm:pt modelId="{860D2519-3B03-4303-AF27-29AACF014762}" type="pres">
      <dgm:prSet presAssocID="{4F61A072-EC97-4197-99AA-71776AF5D96A}" presName="background" presStyleLbl="node0" presStyleIdx="2" presStyleCnt="3"/>
      <dgm:spPr/>
    </dgm:pt>
    <dgm:pt modelId="{A5D596F1-969E-46D9-8610-005DAD89F900}" type="pres">
      <dgm:prSet presAssocID="{4F61A072-EC97-4197-99AA-71776AF5D96A}" presName="text" presStyleLbl="fgAcc0" presStyleIdx="2" presStyleCnt="3">
        <dgm:presLayoutVars>
          <dgm:chPref val="3"/>
        </dgm:presLayoutVars>
      </dgm:prSet>
      <dgm:spPr/>
    </dgm:pt>
    <dgm:pt modelId="{9E440E32-F128-4A98-8340-E49668435D33}" type="pres">
      <dgm:prSet presAssocID="{4F61A072-EC97-4197-99AA-71776AF5D96A}" presName="hierChild2" presStyleCnt="0"/>
      <dgm:spPr/>
    </dgm:pt>
  </dgm:ptLst>
  <dgm:cxnLst>
    <dgm:cxn modelId="{60330B11-E0B9-4814-9215-79BD5EAE9641}" srcId="{CB522B4A-E659-4CC2-BFA5-80024F9A79D0}" destId="{415D9681-4461-4305-A5A9-7213A78B828C}" srcOrd="1" destOrd="0" parTransId="{7BBAA564-1E5F-4CB4-98FC-7C640575E286}" sibTransId="{0D1DFE77-FAF6-4967-97DB-89729D9DFB73}"/>
    <dgm:cxn modelId="{D317FA30-A51A-4CFE-B71A-DEA0CDDA908D}" type="presOf" srcId="{4F61A072-EC97-4197-99AA-71776AF5D96A}" destId="{A5D596F1-969E-46D9-8610-005DAD89F900}" srcOrd="0" destOrd="0" presId="urn:microsoft.com/office/officeart/2005/8/layout/hierarchy1"/>
    <dgm:cxn modelId="{7A27233C-F9E6-435E-82E8-B29B55A65253}" srcId="{CB522B4A-E659-4CC2-BFA5-80024F9A79D0}" destId="{61C51365-6827-40C6-96ED-F3C4E8B7114C}" srcOrd="0" destOrd="0" parTransId="{977CEF12-2981-4CCB-ABFC-4BA3C8CA0D46}" sibTransId="{604E5B18-AAD7-48C4-9791-70D8FFB5EE8C}"/>
    <dgm:cxn modelId="{1FC9A33C-3BCA-4E52-9E43-A4251A5BB3B9}" type="presOf" srcId="{415D9681-4461-4305-A5A9-7213A78B828C}" destId="{CB2A5DFF-1FEE-4CEC-A16E-3D4401DDB95F}" srcOrd="0" destOrd="0" presId="urn:microsoft.com/office/officeart/2005/8/layout/hierarchy1"/>
    <dgm:cxn modelId="{E63ECF72-58FE-4EE7-A6B4-E8B13455BB97}" srcId="{CB522B4A-E659-4CC2-BFA5-80024F9A79D0}" destId="{4F61A072-EC97-4197-99AA-71776AF5D96A}" srcOrd="2" destOrd="0" parTransId="{CC393B60-C230-425F-989C-9B2309BCC844}" sibTransId="{6D7EC604-3920-44D1-A89F-E64AD8DC0C62}"/>
    <dgm:cxn modelId="{B73AC89A-9722-4419-B5F7-94DC02B5354D}" type="presOf" srcId="{CB522B4A-E659-4CC2-BFA5-80024F9A79D0}" destId="{CC77667C-A47E-4B51-866F-AA6F2F222C74}" srcOrd="0" destOrd="0" presId="urn:microsoft.com/office/officeart/2005/8/layout/hierarchy1"/>
    <dgm:cxn modelId="{FC19749E-927A-4990-B887-39F8DC39F95E}" type="presOf" srcId="{61C51365-6827-40C6-96ED-F3C4E8B7114C}" destId="{AC4F91BD-0177-4A0F-B443-A57BDA0238AD}" srcOrd="0" destOrd="0" presId="urn:microsoft.com/office/officeart/2005/8/layout/hierarchy1"/>
    <dgm:cxn modelId="{130FAF2F-7426-408B-82E6-09A550CF4E9D}" type="presParOf" srcId="{CC77667C-A47E-4B51-866F-AA6F2F222C74}" destId="{ED35416B-2D36-40DB-BA70-0F0C75B13D4E}" srcOrd="0" destOrd="0" presId="urn:microsoft.com/office/officeart/2005/8/layout/hierarchy1"/>
    <dgm:cxn modelId="{06F038C1-C06F-42FD-8650-04E537B02278}" type="presParOf" srcId="{ED35416B-2D36-40DB-BA70-0F0C75B13D4E}" destId="{3F2DFC2E-CB07-4EA8-B3D4-52BE805793B0}" srcOrd="0" destOrd="0" presId="urn:microsoft.com/office/officeart/2005/8/layout/hierarchy1"/>
    <dgm:cxn modelId="{978A80CF-9B68-4362-807F-70B89DDED27A}" type="presParOf" srcId="{3F2DFC2E-CB07-4EA8-B3D4-52BE805793B0}" destId="{93EC5705-C1B1-4C57-9651-F8F13F99EEF5}" srcOrd="0" destOrd="0" presId="urn:microsoft.com/office/officeart/2005/8/layout/hierarchy1"/>
    <dgm:cxn modelId="{64A77C8D-2FAB-46DE-AD91-4B11F46D4AF2}" type="presParOf" srcId="{3F2DFC2E-CB07-4EA8-B3D4-52BE805793B0}" destId="{AC4F91BD-0177-4A0F-B443-A57BDA0238AD}" srcOrd="1" destOrd="0" presId="urn:microsoft.com/office/officeart/2005/8/layout/hierarchy1"/>
    <dgm:cxn modelId="{F3FAE664-CE0E-492C-A76D-72DE91121138}" type="presParOf" srcId="{ED35416B-2D36-40DB-BA70-0F0C75B13D4E}" destId="{8C11AFE1-F824-4062-8209-1E89DB16EF15}" srcOrd="1" destOrd="0" presId="urn:microsoft.com/office/officeart/2005/8/layout/hierarchy1"/>
    <dgm:cxn modelId="{1D4D6E92-03C9-4B94-A339-445DDD3585B5}" type="presParOf" srcId="{CC77667C-A47E-4B51-866F-AA6F2F222C74}" destId="{04E608BF-2C75-4968-8094-32BAB0EC4B2E}" srcOrd="1" destOrd="0" presId="urn:microsoft.com/office/officeart/2005/8/layout/hierarchy1"/>
    <dgm:cxn modelId="{C67FE6B0-3F01-4DF4-972F-33CD5A072A1E}" type="presParOf" srcId="{04E608BF-2C75-4968-8094-32BAB0EC4B2E}" destId="{5B64DB2C-925C-49D1-A6DB-66F57A7C05A4}" srcOrd="0" destOrd="0" presId="urn:microsoft.com/office/officeart/2005/8/layout/hierarchy1"/>
    <dgm:cxn modelId="{05A8BB7C-F989-494A-AA63-5DB37E4045F6}" type="presParOf" srcId="{5B64DB2C-925C-49D1-A6DB-66F57A7C05A4}" destId="{25D1C598-88A0-43F3-82DB-7D191058D130}" srcOrd="0" destOrd="0" presId="urn:microsoft.com/office/officeart/2005/8/layout/hierarchy1"/>
    <dgm:cxn modelId="{C0CF9B21-8E32-4F3B-BF1C-CFB1D3B11EAD}" type="presParOf" srcId="{5B64DB2C-925C-49D1-A6DB-66F57A7C05A4}" destId="{CB2A5DFF-1FEE-4CEC-A16E-3D4401DDB95F}" srcOrd="1" destOrd="0" presId="urn:microsoft.com/office/officeart/2005/8/layout/hierarchy1"/>
    <dgm:cxn modelId="{B5AC2641-ED70-4360-8E6A-EECE43DBB448}" type="presParOf" srcId="{04E608BF-2C75-4968-8094-32BAB0EC4B2E}" destId="{74A77D79-8962-49D7-B74F-F980513A88D2}" srcOrd="1" destOrd="0" presId="urn:microsoft.com/office/officeart/2005/8/layout/hierarchy1"/>
    <dgm:cxn modelId="{02402FE2-D137-4FA6-A44F-38B98C401739}" type="presParOf" srcId="{CC77667C-A47E-4B51-866F-AA6F2F222C74}" destId="{695EFBC3-BB63-46BA-A6D7-64F150852776}" srcOrd="2" destOrd="0" presId="urn:microsoft.com/office/officeart/2005/8/layout/hierarchy1"/>
    <dgm:cxn modelId="{19D27D81-A4B2-4EA6-B761-B79BE209C45C}" type="presParOf" srcId="{695EFBC3-BB63-46BA-A6D7-64F150852776}" destId="{083D351B-68C6-45BE-A474-605E58C1BE75}" srcOrd="0" destOrd="0" presId="urn:microsoft.com/office/officeart/2005/8/layout/hierarchy1"/>
    <dgm:cxn modelId="{5187BE1A-D4E9-4142-8DDA-C1A30ECBAEF4}" type="presParOf" srcId="{083D351B-68C6-45BE-A474-605E58C1BE75}" destId="{860D2519-3B03-4303-AF27-29AACF014762}" srcOrd="0" destOrd="0" presId="urn:microsoft.com/office/officeart/2005/8/layout/hierarchy1"/>
    <dgm:cxn modelId="{823858ED-8CD8-4CF0-B4D7-1699FF964C10}" type="presParOf" srcId="{083D351B-68C6-45BE-A474-605E58C1BE75}" destId="{A5D596F1-969E-46D9-8610-005DAD89F900}" srcOrd="1" destOrd="0" presId="urn:microsoft.com/office/officeart/2005/8/layout/hierarchy1"/>
    <dgm:cxn modelId="{9DF7CBC1-26E1-4591-B1CD-2725789C8FDC}" type="presParOf" srcId="{695EFBC3-BB63-46BA-A6D7-64F150852776}" destId="{9E440E32-F128-4A98-8340-E49668435D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D3F056-6C61-4143-A7B8-ADA996812432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F6F4DF8-2B74-44F7-887A-A1BF5BB2BA46}">
      <dgm:prSet/>
      <dgm:spPr/>
      <dgm:t>
        <a:bodyPr/>
        <a:lstStyle/>
        <a:p>
          <a:r>
            <a:rPr lang="en-US"/>
            <a:t>Been in effect since June 2019</a:t>
          </a:r>
        </a:p>
      </dgm:t>
    </dgm:pt>
    <dgm:pt modelId="{033FA9E7-E7AF-4286-8B34-5BBE8F54AE0D}" type="parTrans" cxnId="{9060BBBE-A42E-4B0B-B3FD-A18E34BC0A44}">
      <dgm:prSet/>
      <dgm:spPr/>
      <dgm:t>
        <a:bodyPr/>
        <a:lstStyle/>
        <a:p>
          <a:endParaRPr lang="en-US"/>
        </a:p>
      </dgm:t>
    </dgm:pt>
    <dgm:pt modelId="{21A19C38-5012-4E45-930D-2A95C7AB8B27}" type="sibTrans" cxnId="{9060BBBE-A42E-4B0B-B3FD-A18E34BC0A44}">
      <dgm:prSet/>
      <dgm:spPr/>
      <dgm:t>
        <a:bodyPr/>
        <a:lstStyle/>
        <a:p>
          <a:endParaRPr lang="en-US"/>
        </a:p>
      </dgm:t>
    </dgm:pt>
    <dgm:pt modelId="{84761C5D-81B2-4C8A-86D9-E1F90A6B2022}">
      <dgm:prSet/>
      <dgm:spPr/>
      <dgm:t>
        <a:bodyPr/>
        <a:lstStyle/>
        <a:p>
          <a:r>
            <a:rPr lang="en-US"/>
            <a:t>Kentucky employers with more than 15 employees</a:t>
          </a:r>
        </a:p>
      </dgm:t>
    </dgm:pt>
    <dgm:pt modelId="{83889408-89B0-4D2C-A35D-4F38BD09DC3F}" type="parTrans" cxnId="{D0D0A4CE-DD1D-4B98-B22E-B57165BE4D39}">
      <dgm:prSet/>
      <dgm:spPr/>
      <dgm:t>
        <a:bodyPr/>
        <a:lstStyle/>
        <a:p>
          <a:endParaRPr lang="en-US"/>
        </a:p>
      </dgm:t>
    </dgm:pt>
    <dgm:pt modelId="{BC7FD00E-4137-41FB-8E47-470D727C60FF}" type="sibTrans" cxnId="{D0D0A4CE-DD1D-4B98-B22E-B57165BE4D39}">
      <dgm:prSet/>
      <dgm:spPr/>
      <dgm:t>
        <a:bodyPr/>
        <a:lstStyle/>
        <a:p>
          <a:endParaRPr lang="en-US"/>
        </a:p>
      </dgm:t>
    </dgm:pt>
    <dgm:pt modelId="{C5410B46-19CC-4A34-9CF5-83D9E3845CBF}">
      <dgm:prSet/>
      <dgm:spPr/>
      <dgm:t>
        <a:bodyPr/>
        <a:lstStyle/>
        <a:p>
          <a:r>
            <a:rPr lang="en-US" dirty="0"/>
            <a:t>For employees who are limited due to pregnancy, childbirth, and related conditions</a:t>
          </a:r>
        </a:p>
      </dgm:t>
    </dgm:pt>
    <dgm:pt modelId="{ED9DACE4-09D5-4DC6-9ED2-751F63DB1C96}" type="parTrans" cxnId="{71D05C0A-68F6-4AE0-B1A8-D317C92B8F38}">
      <dgm:prSet/>
      <dgm:spPr/>
      <dgm:t>
        <a:bodyPr/>
        <a:lstStyle/>
        <a:p>
          <a:endParaRPr lang="en-US"/>
        </a:p>
      </dgm:t>
    </dgm:pt>
    <dgm:pt modelId="{6F1CD4A3-4E66-4AF6-8626-7E6729FFA994}" type="sibTrans" cxnId="{71D05C0A-68F6-4AE0-B1A8-D317C92B8F38}">
      <dgm:prSet/>
      <dgm:spPr/>
      <dgm:t>
        <a:bodyPr/>
        <a:lstStyle/>
        <a:p>
          <a:endParaRPr lang="en-US"/>
        </a:p>
      </dgm:t>
    </dgm:pt>
    <dgm:pt modelId="{5A689A26-1ACE-4F3F-BB25-BC45E75641F1}" type="pres">
      <dgm:prSet presAssocID="{3BD3F056-6C61-4143-A7B8-ADA996812432}" presName="vert0" presStyleCnt="0">
        <dgm:presLayoutVars>
          <dgm:dir/>
          <dgm:animOne val="branch"/>
          <dgm:animLvl val="lvl"/>
        </dgm:presLayoutVars>
      </dgm:prSet>
      <dgm:spPr/>
    </dgm:pt>
    <dgm:pt modelId="{FA319752-BB9A-45A4-8C2E-B6BF33074C7B}" type="pres">
      <dgm:prSet presAssocID="{CF6F4DF8-2B74-44F7-887A-A1BF5BB2BA46}" presName="thickLine" presStyleLbl="alignNode1" presStyleIdx="0" presStyleCnt="3"/>
      <dgm:spPr/>
    </dgm:pt>
    <dgm:pt modelId="{4212493E-0771-44E7-BA1C-81D3FE2DCD2B}" type="pres">
      <dgm:prSet presAssocID="{CF6F4DF8-2B74-44F7-887A-A1BF5BB2BA46}" presName="horz1" presStyleCnt="0"/>
      <dgm:spPr/>
    </dgm:pt>
    <dgm:pt modelId="{1BD56D87-3135-410F-9B6D-4CDBD1879074}" type="pres">
      <dgm:prSet presAssocID="{CF6F4DF8-2B74-44F7-887A-A1BF5BB2BA46}" presName="tx1" presStyleLbl="revTx" presStyleIdx="0" presStyleCnt="3"/>
      <dgm:spPr/>
    </dgm:pt>
    <dgm:pt modelId="{8C3B0BAE-2DA6-4913-A31F-683F9B099463}" type="pres">
      <dgm:prSet presAssocID="{CF6F4DF8-2B74-44F7-887A-A1BF5BB2BA46}" presName="vert1" presStyleCnt="0"/>
      <dgm:spPr/>
    </dgm:pt>
    <dgm:pt modelId="{64C7F882-5C8D-4EE3-B6D7-EF4B865BB321}" type="pres">
      <dgm:prSet presAssocID="{84761C5D-81B2-4C8A-86D9-E1F90A6B2022}" presName="thickLine" presStyleLbl="alignNode1" presStyleIdx="1" presStyleCnt="3"/>
      <dgm:spPr/>
    </dgm:pt>
    <dgm:pt modelId="{55739CEF-FD6B-4660-871B-A979056DB9AC}" type="pres">
      <dgm:prSet presAssocID="{84761C5D-81B2-4C8A-86D9-E1F90A6B2022}" presName="horz1" presStyleCnt="0"/>
      <dgm:spPr/>
    </dgm:pt>
    <dgm:pt modelId="{C7F6B41C-A4C2-4A9D-816D-A7F5DBC72FDA}" type="pres">
      <dgm:prSet presAssocID="{84761C5D-81B2-4C8A-86D9-E1F90A6B2022}" presName="tx1" presStyleLbl="revTx" presStyleIdx="1" presStyleCnt="3"/>
      <dgm:spPr/>
    </dgm:pt>
    <dgm:pt modelId="{28E06437-9736-4819-B1B4-E47834500954}" type="pres">
      <dgm:prSet presAssocID="{84761C5D-81B2-4C8A-86D9-E1F90A6B2022}" presName="vert1" presStyleCnt="0"/>
      <dgm:spPr/>
    </dgm:pt>
    <dgm:pt modelId="{4F93E592-0881-434C-AC45-E7665D6C670A}" type="pres">
      <dgm:prSet presAssocID="{C5410B46-19CC-4A34-9CF5-83D9E3845CBF}" presName="thickLine" presStyleLbl="alignNode1" presStyleIdx="2" presStyleCnt="3"/>
      <dgm:spPr/>
    </dgm:pt>
    <dgm:pt modelId="{CE94A5B9-F43D-4DCF-9952-302C08D70AC1}" type="pres">
      <dgm:prSet presAssocID="{C5410B46-19CC-4A34-9CF5-83D9E3845CBF}" presName="horz1" presStyleCnt="0"/>
      <dgm:spPr/>
    </dgm:pt>
    <dgm:pt modelId="{67713982-356F-4E0B-8F20-BB6426855047}" type="pres">
      <dgm:prSet presAssocID="{C5410B46-19CC-4A34-9CF5-83D9E3845CBF}" presName="tx1" presStyleLbl="revTx" presStyleIdx="2" presStyleCnt="3"/>
      <dgm:spPr/>
    </dgm:pt>
    <dgm:pt modelId="{782CDA2C-B873-48CD-B4C0-1E95F27D7DEB}" type="pres">
      <dgm:prSet presAssocID="{C5410B46-19CC-4A34-9CF5-83D9E3845CBF}" presName="vert1" presStyleCnt="0"/>
      <dgm:spPr/>
    </dgm:pt>
  </dgm:ptLst>
  <dgm:cxnLst>
    <dgm:cxn modelId="{71D05C0A-68F6-4AE0-B1A8-D317C92B8F38}" srcId="{3BD3F056-6C61-4143-A7B8-ADA996812432}" destId="{C5410B46-19CC-4A34-9CF5-83D9E3845CBF}" srcOrd="2" destOrd="0" parTransId="{ED9DACE4-09D5-4DC6-9ED2-751F63DB1C96}" sibTransId="{6F1CD4A3-4E66-4AF6-8626-7E6729FFA994}"/>
    <dgm:cxn modelId="{D2F24A0B-8625-4E31-AE2B-685F497EEF23}" type="presOf" srcId="{84761C5D-81B2-4C8A-86D9-E1F90A6B2022}" destId="{C7F6B41C-A4C2-4A9D-816D-A7F5DBC72FDA}" srcOrd="0" destOrd="0" presId="urn:microsoft.com/office/officeart/2008/layout/LinedList"/>
    <dgm:cxn modelId="{FF5EFE31-B0AD-44A8-B486-B8115474F564}" type="presOf" srcId="{3BD3F056-6C61-4143-A7B8-ADA996812432}" destId="{5A689A26-1ACE-4F3F-BB25-BC45E75641F1}" srcOrd="0" destOrd="0" presId="urn:microsoft.com/office/officeart/2008/layout/LinedList"/>
    <dgm:cxn modelId="{E04242BC-E2A5-4309-8617-BD5C5E3F0B5D}" type="presOf" srcId="{C5410B46-19CC-4A34-9CF5-83D9E3845CBF}" destId="{67713982-356F-4E0B-8F20-BB6426855047}" srcOrd="0" destOrd="0" presId="urn:microsoft.com/office/officeart/2008/layout/LinedList"/>
    <dgm:cxn modelId="{9060BBBE-A42E-4B0B-B3FD-A18E34BC0A44}" srcId="{3BD3F056-6C61-4143-A7B8-ADA996812432}" destId="{CF6F4DF8-2B74-44F7-887A-A1BF5BB2BA46}" srcOrd="0" destOrd="0" parTransId="{033FA9E7-E7AF-4286-8B34-5BBE8F54AE0D}" sibTransId="{21A19C38-5012-4E45-930D-2A95C7AB8B27}"/>
    <dgm:cxn modelId="{AD00F4CC-239B-4E51-80B3-0625D97C841C}" type="presOf" srcId="{CF6F4DF8-2B74-44F7-887A-A1BF5BB2BA46}" destId="{1BD56D87-3135-410F-9B6D-4CDBD1879074}" srcOrd="0" destOrd="0" presId="urn:microsoft.com/office/officeart/2008/layout/LinedList"/>
    <dgm:cxn modelId="{D0D0A4CE-DD1D-4B98-B22E-B57165BE4D39}" srcId="{3BD3F056-6C61-4143-A7B8-ADA996812432}" destId="{84761C5D-81B2-4C8A-86D9-E1F90A6B2022}" srcOrd="1" destOrd="0" parTransId="{83889408-89B0-4D2C-A35D-4F38BD09DC3F}" sibTransId="{BC7FD00E-4137-41FB-8E47-470D727C60FF}"/>
    <dgm:cxn modelId="{8386DC29-2A0A-4423-B6EA-652A74583058}" type="presParOf" srcId="{5A689A26-1ACE-4F3F-BB25-BC45E75641F1}" destId="{FA319752-BB9A-45A4-8C2E-B6BF33074C7B}" srcOrd="0" destOrd="0" presId="urn:microsoft.com/office/officeart/2008/layout/LinedList"/>
    <dgm:cxn modelId="{1BA92399-011B-48C4-A7F3-3ADDE04520DB}" type="presParOf" srcId="{5A689A26-1ACE-4F3F-BB25-BC45E75641F1}" destId="{4212493E-0771-44E7-BA1C-81D3FE2DCD2B}" srcOrd="1" destOrd="0" presId="urn:microsoft.com/office/officeart/2008/layout/LinedList"/>
    <dgm:cxn modelId="{FF93242D-DE85-4901-9303-CAAB3C8DCEE4}" type="presParOf" srcId="{4212493E-0771-44E7-BA1C-81D3FE2DCD2B}" destId="{1BD56D87-3135-410F-9B6D-4CDBD1879074}" srcOrd="0" destOrd="0" presId="urn:microsoft.com/office/officeart/2008/layout/LinedList"/>
    <dgm:cxn modelId="{BFAE8766-0A54-48D2-B49E-16F3416DE293}" type="presParOf" srcId="{4212493E-0771-44E7-BA1C-81D3FE2DCD2B}" destId="{8C3B0BAE-2DA6-4913-A31F-683F9B099463}" srcOrd="1" destOrd="0" presId="urn:microsoft.com/office/officeart/2008/layout/LinedList"/>
    <dgm:cxn modelId="{55744907-48E5-4FF6-9F67-7A0B5AC3E540}" type="presParOf" srcId="{5A689A26-1ACE-4F3F-BB25-BC45E75641F1}" destId="{64C7F882-5C8D-4EE3-B6D7-EF4B865BB321}" srcOrd="2" destOrd="0" presId="urn:microsoft.com/office/officeart/2008/layout/LinedList"/>
    <dgm:cxn modelId="{592B50B0-05E4-4834-84A9-5B609FBC15B2}" type="presParOf" srcId="{5A689A26-1ACE-4F3F-BB25-BC45E75641F1}" destId="{55739CEF-FD6B-4660-871B-A979056DB9AC}" srcOrd="3" destOrd="0" presId="urn:microsoft.com/office/officeart/2008/layout/LinedList"/>
    <dgm:cxn modelId="{3809741F-AB39-40FD-BDBA-F48E236B0049}" type="presParOf" srcId="{55739CEF-FD6B-4660-871B-A979056DB9AC}" destId="{C7F6B41C-A4C2-4A9D-816D-A7F5DBC72FDA}" srcOrd="0" destOrd="0" presId="urn:microsoft.com/office/officeart/2008/layout/LinedList"/>
    <dgm:cxn modelId="{B3FF52CC-F4D5-482C-8BCF-5D25A059A137}" type="presParOf" srcId="{55739CEF-FD6B-4660-871B-A979056DB9AC}" destId="{28E06437-9736-4819-B1B4-E47834500954}" srcOrd="1" destOrd="0" presId="urn:microsoft.com/office/officeart/2008/layout/LinedList"/>
    <dgm:cxn modelId="{D74E0327-5325-4045-872A-73F4D50AFD86}" type="presParOf" srcId="{5A689A26-1ACE-4F3F-BB25-BC45E75641F1}" destId="{4F93E592-0881-434C-AC45-E7665D6C670A}" srcOrd="4" destOrd="0" presId="urn:microsoft.com/office/officeart/2008/layout/LinedList"/>
    <dgm:cxn modelId="{7BC21732-59A2-4FB6-8F81-8500587DC629}" type="presParOf" srcId="{5A689A26-1ACE-4F3F-BB25-BC45E75641F1}" destId="{CE94A5B9-F43D-4DCF-9952-302C08D70AC1}" srcOrd="5" destOrd="0" presId="urn:microsoft.com/office/officeart/2008/layout/LinedList"/>
    <dgm:cxn modelId="{EAD57F03-6405-485E-B2F9-6E6B4CC333E2}" type="presParOf" srcId="{CE94A5B9-F43D-4DCF-9952-302C08D70AC1}" destId="{67713982-356F-4E0B-8F20-BB6426855047}" srcOrd="0" destOrd="0" presId="urn:microsoft.com/office/officeart/2008/layout/LinedList"/>
    <dgm:cxn modelId="{B8E12D55-4BDF-4F1F-9E2F-AF6A51D31590}" type="presParOf" srcId="{CE94A5B9-F43D-4DCF-9952-302C08D70AC1}" destId="{782CDA2C-B873-48CD-B4C0-1E95F27D7D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405270-751D-4661-AAA0-32867B66620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722F870-F170-462D-8C36-E572F485A20B}">
      <dgm:prSet/>
      <dgm:spPr/>
      <dgm:t>
        <a:bodyPr/>
        <a:lstStyle/>
        <a:p>
          <a:r>
            <a:rPr lang="en-US"/>
            <a:t>Must provide reasonable accommodation</a:t>
          </a:r>
        </a:p>
      </dgm:t>
    </dgm:pt>
    <dgm:pt modelId="{79777037-F480-4FAC-8774-C4FA6F751393}" type="parTrans" cxnId="{1F8ADB25-0647-438D-A8F2-5C004E3232FF}">
      <dgm:prSet/>
      <dgm:spPr/>
      <dgm:t>
        <a:bodyPr/>
        <a:lstStyle/>
        <a:p>
          <a:endParaRPr lang="en-US"/>
        </a:p>
      </dgm:t>
    </dgm:pt>
    <dgm:pt modelId="{A28E94A5-A363-44EF-9A38-1BF6AB1419F1}" type="sibTrans" cxnId="{1F8ADB25-0647-438D-A8F2-5C004E3232FF}">
      <dgm:prSet/>
      <dgm:spPr/>
      <dgm:t>
        <a:bodyPr/>
        <a:lstStyle/>
        <a:p>
          <a:endParaRPr lang="en-US"/>
        </a:p>
      </dgm:t>
    </dgm:pt>
    <dgm:pt modelId="{5043EBD7-1446-444F-A6C1-544F9BA41C67}">
      <dgm:prSet/>
      <dgm:spPr/>
      <dgm:t>
        <a:bodyPr/>
        <a:lstStyle/>
        <a:p>
          <a:r>
            <a:rPr lang="en-US"/>
            <a:t>Unless it would impose an undue hardship to do so</a:t>
          </a:r>
        </a:p>
      </dgm:t>
    </dgm:pt>
    <dgm:pt modelId="{4695D575-3CD1-4700-8317-FC14A867D64F}" type="parTrans" cxnId="{141AB5D3-5BD6-425D-A72C-4F17D35AD82C}">
      <dgm:prSet/>
      <dgm:spPr/>
      <dgm:t>
        <a:bodyPr/>
        <a:lstStyle/>
        <a:p>
          <a:endParaRPr lang="en-US"/>
        </a:p>
      </dgm:t>
    </dgm:pt>
    <dgm:pt modelId="{B190684D-0B0E-42FE-A7A7-E0AEDC587055}" type="sibTrans" cxnId="{141AB5D3-5BD6-425D-A72C-4F17D35AD82C}">
      <dgm:prSet/>
      <dgm:spPr/>
      <dgm:t>
        <a:bodyPr/>
        <a:lstStyle/>
        <a:p>
          <a:endParaRPr lang="en-US"/>
        </a:p>
      </dgm:t>
    </dgm:pt>
    <dgm:pt modelId="{3F9E2B18-8573-4334-B7B1-7FEE0F44EE73}">
      <dgm:prSet/>
      <dgm:spPr/>
      <dgm:t>
        <a:bodyPr/>
        <a:lstStyle/>
        <a:p>
          <a:r>
            <a:rPr lang="en-US"/>
            <a:t>Required to have a poster on the Act</a:t>
          </a:r>
        </a:p>
      </dgm:t>
    </dgm:pt>
    <dgm:pt modelId="{6293CEC6-3846-4B40-B2FF-81D14D023FFF}" type="parTrans" cxnId="{88C323CB-E1DB-48E2-84ED-15DB64E2DB56}">
      <dgm:prSet/>
      <dgm:spPr/>
      <dgm:t>
        <a:bodyPr/>
        <a:lstStyle/>
        <a:p>
          <a:endParaRPr lang="en-US"/>
        </a:p>
      </dgm:t>
    </dgm:pt>
    <dgm:pt modelId="{E8EDA898-0B91-42E5-AB7A-CFC96CD022AF}" type="sibTrans" cxnId="{88C323CB-E1DB-48E2-84ED-15DB64E2DB56}">
      <dgm:prSet/>
      <dgm:spPr/>
      <dgm:t>
        <a:bodyPr/>
        <a:lstStyle/>
        <a:p>
          <a:endParaRPr lang="en-US"/>
        </a:p>
      </dgm:t>
    </dgm:pt>
    <dgm:pt modelId="{A317F312-D352-4267-B87C-03109A7B07A3}" type="pres">
      <dgm:prSet presAssocID="{10405270-751D-4661-AAA0-32867B66620A}" presName="root" presStyleCnt="0">
        <dgm:presLayoutVars>
          <dgm:dir/>
          <dgm:resizeHandles val="exact"/>
        </dgm:presLayoutVars>
      </dgm:prSet>
      <dgm:spPr/>
    </dgm:pt>
    <dgm:pt modelId="{57CCCAFB-D288-43C5-A0E9-828DDA2068AA}" type="pres">
      <dgm:prSet presAssocID="{C722F870-F170-462D-8C36-E572F485A20B}" presName="compNode" presStyleCnt="0"/>
      <dgm:spPr/>
    </dgm:pt>
    <dgm:pt modelId="{5A40FFC7-9A1C-45E1-A006-94B994A63CE8}" type="pres">
      <dgm:prSet presAssocID="{C722F870-F170-462D-8C36-E572F485A20B}" presName="bgRect" presStyleLbl="bgShp" presStyleIdx="0" presStyleCnt="3"/>
      <dgm:spPr/>
    </dgm:pt>
    <dgm:pt modelId="{D9372DFC-427D-41E1-91B4-9AC0F902DCDC}" type="pres">
      <dgm:prSet presAssocID="{C722F870-F170-462D-8C36-E572F485A2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83FA9D2-2D45-492E-ACD8-77F63E3162F2}" type="pres">
      <dgm:prSet presAssocID="{C722F870-F170-462D-8C36-E572F485A20B}" presName="spaceRect" presStyleCnt="0"/>
      <dgm:spPr/>
    </dgm:pt>
    <dgm:pt modelId="{B859A95E-D77C-414B-93F7-A7CA80A9C2C8}" type="pres">
      <dgm:prSet presAssocID="{C722F870-F170-462D-8C36-E572F485A20B}" presName="parTx" presStyleLbl="revTx" presStyleIdx="0" presStyleCnt="3">
        <dgm:presLayoutVars>
          <dgm:chMax val="0"/>
          <dgm:chPref val="0"/>
        </dgm:presLayoutVars>
      </dgm:prSet>
      <dgm:spPr/>
    </dgm:pt>
    <dgm:pt modelId="{7E3C7629-5E2C-4948-B066-3DC00730E332}" type="pres">
      <dgm:prSet presAssocID="{A28E94A5-A363-44EF-9A38-1BF6AB1419F1}" presName="sibTrans" presStyleCnt="0"/>
      <dgm:spPr/>
    </dgm:pt>
    <dgm:pt modelId="{2E750871-0C96-485A-BC02-9DBB3EB7AFA8}" type="pres">
      <dgm:prSet presAssocID="{5043EBD7-1446-444F-A6C1-544F9BA41C67}" presName="compNode" presStyleCnt="0"/>
      <dgm:spPr/>
    </dgm:pt>
    <dgm:pt modelId="{1B88B1AA-1C51-4646-A415-8569400C941E}" type="pres">
      <dgm:prSet presAssocID="{5043EBD7-1446-444F-A6C1-544F9BA41C67}" presName="bgRect" presStyleLbl="bgShp" presStyleIdx="1" presStyleCnt="3"/>
      <dgm:spPr/>
    </dgm:pt>
    <dgm:pt modelId="{1AF9E321-17EC-4EF4-8A44-B24C904B0DBD}" type="pres">
      <dgm:prSet presAssocID="{5043EBD7-1446-444F-A6C1-544F9BA41C6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28BD18D8-5121-4AA1-969C-82E061366116}" type="pres">
      <dgm:prSet presAssocID="{5043EBD7-1446-444F-A6C1-544F9BA41C67}" presName="spaceRect" presStyleCnt="0"/>
      <dgm:spPr/>
    </dgm:pt>
    <dgm:pt modelId="{014600DC-6364-473C-A06C-358BCBB013C0}" type="pres">
      <dgm:prSet presAssocID="{5043EBD7-1446-444F-A6C1-544F9BA41C67}" presName="parTx" presStyleLbl="revTx" presStyleIdx="1" presStyleCnt="3">
        <dgm:presLayoutVars>
          <dgm:chMax val="0"/>
          <dgm:chPref val="0"/>
        </dgm:presLayoutVars>
      </dgm:prSet>
      <dgm:spPr/>
    </dgm:pt>
    <dgm:pt modelId="{AE4D2D69-782C-49C4-855B-C1CDF22AFA9A}" type="pres">
      <dgm:prSet presAssocID="{B190684D-0B0E-42FE-A7A7-E0AEDC587055}" presName="sibTrans" presStyleCnt="0"/>
      <dgm:spPr/>
    </dgm:pt>
    <dgm:pt modelId="{B3A78AFB-8944-4A70-85F8-81E07F52330D}" type="pres">
      <dgm:prSet presAssocID="{3F9E2B18-8573-4334-B7B1-7FEE0F44EE73}" presName="compNode" presStyleCnt="0"/>
      <dgm:spPr/>
    </dgm:pt>
    <dgm:pt modelId="{84CE832C-0CF4-4467-9E2C-93BF8F35BEAD}" type="pres">
      <dgm:prSet presAssocID="{3F9E2B18-8573-4334-B7B1-7FEE0F44EE73}" presName="bgRect" presStyleLbl="bgShp" presStyleIdx="2" presStyleCnt="3"/>
      <dgm:spPr/>
    </dgm:pt>
    <dgm:pt modelId="{B58F4ADE-0091-4A0E-9323-B21AA798BA53}" type="pres">
      <dgm:prSet presAssocID="{3F9E2B18-8573-4334-B7B1-7FEE0F44EE7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D43318E-A6B7-423D-A17A-C70009C24B3B}" type="pres">
      <dgm:prSet presAssocID="{3F9E2B18-8573-4334-B7B1-7FEE0F44EE73}" presName="spaceRect" presStyleCnt="0"/>
      <dgm:spPr/>
    </dgm:pt>
    <dgm:pt modelId="{78929DE3-D679-4B99-B99A-C8645652E09F}" type="pres">
      <dgm:prSet presAssocID="{3F9E2B18-8573-4334-B7B1-7FEE0F44EE7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8ADB25-0647-438D-A8F2-5C004E3232FF}" srcId="{10405270-751D-4661-AAA0-32867B66620A}" destId="{C722F870-F170-462D-8C36-E572F485A20B}" srcOrd="0" destOrd="0" parTransId="{79777037-F480-4FAC-8774-C4FA6F751393}" sibTransId="{A28E94A5-A363-44EF-9A38-1BF6AB1419F1}"/>
    <dgm:cxn modelId="{6388013B-A8C4-420C-BA14-509FBCBA7722}" type="presOf" srcId="{10405270-751D-4661-AAA0-32867B66620A}" destId="{A317F312-D352-4267-B87C-03109A7B07A3}" srcOrd="0" destOrd="0" presId="urn:microsoft.com/office/officeart/2018/2/layout/IconVerticalSolidList"/>
    <dgm:cxn modelId="{F504DF82-AE50-4C54-920F-92D6389DA7C4}" type="presOf" srcId="{5043EBD7-1446-444F-A6C1-544F9BA41C67}" destId="{014600DC-6364-473C-A06C-358BCBB013C0}" srcOrd="0" destOrd="0" presId="urn:microsoft.com/office/officeart/2018/2/layout/IconVerticalSolidList"/>
    <dgm:cxn modelId="{88C323CB-E1DB-48E2-84ED-15DB64E2DB56}" srcId="{10405270-751D-4661-AAA0-32867B66620A}" destId="{3F9E2B18-8573-4334-B7B1-7FEE0F44EE73}" srcOrd="2" destOrd="0" parTransId="{6293CEC6-3846-4B40-B2FF-81D14D023FFF}" sibTransId="{E8EDA898-0B91-42E5-AB7A-CFC96CD022AF}"/>
    <dgm:cxn modelId="{141AB5D3-5BD6-425D-A72C-4F17D35AD82C}" srcId="{10405270-751D-4661-AAA0-32867B66620A}" destId="{5043EBD7-1446-444F-A6C1-544F9BA41C67}" srcOrd="1" destOrd="0" parTransId="{4695D575-3CD1-4700-8317-FC14A867D64F}" sibTransId="{B190684D-0B0E-42FE-A7A7-E0AEDC587055}"/>
    <dgm:cxn modelId="{D347E2DA-0D46-4F53-8D57-B285EDFA8F8C}" type="presOf" srcId="{C722F870-F170-462D-8C36-E572F485A20B}" destId="{B859A95E-D77C-414B-93F7-A7CA80A9C2C8}" srcOrd="0" destOrd="0" presId="urn:microsoft.com/office/officeart/2018/2/layout/IconVerticalSolidList"/>
    <dgm:cxn modelId="{0340ECEE-3840-42ED-8BCD-8CF83DE1FCFC}" type="presOf" srcId="{3F9E2B18-8573-4334-B7B1-7FEE0F44EE73}" destId="{78929DE3-D679-4B99-B99A-C8645652E09F}" srcOrd="0" destOrd="0" presId="urn:microsoft.com/office/officeart/2018/2/layout/IconVerticalSolidList"/>
    <dgm:cxn modelId="{D6DE50C5-7C7F-4C19-815C-D64074877702}" type="presParOf" srcId="{A317F312-D352-4267-B87C-03109A7B07A3}" destId="{57CCCAFB-D288-43C5-A0E9-828DDA2068AA}" srcOrd="0" destOrd="0" presId="urn:microsoft.com/office/officeart/2018/2/layout/IconVerticalSolidList"/>
    <dgm:cxn modelId="{3DF15684-1F08-49DE-AE66-D51410A575FE}" type="presParOf" srcId="{57CCCAFB-D288-43C5-A0E9-828DDA2068AA}" destId="{5A40FFC7-9A1C-45E1-A006-94B994A63CE8}" srcOrd="0" destOrd="0" presId="urn:microsoft.com/office/officeart/2018/2/layout/IconVerticalSolidList"/>
    <dgm:cxn modelId="{0AD23905-E827-476A-92C1-6ECE0DE84619}" type="presParOf" srcId="{57CCCAFB-D288-43C5-A0E9-828DDA2068AA}" destId="{D9372DFC-427D-41E1-91B4-9AC0F902DCDC}" srcOrd="1" destOrd="0" presId="urn:microsoft.com/office/officeart/2018/2/layout/IconVerticalSolidList"/>
    <dgm:cxn modelId="{4D327EA2-377F-44DD-BD18-BEDB267BFD7B}" type="presParOf" srcId="{57CCCAFB-D288-43C5-A0E9-828DDA2068AA}" destId="{383FA9D2-2D45-492E-ACD8-77F63E3162F2}" srcOrd="2" destOrd="0" presId="urn:microsoft.com/office/officeart/2018/2/layout/IconVerticalSolidList"/>
    <dgm:cxn modelId="{AE799B83-3305-436F-95C2-80BA3D9B0D6A}" type="presParOf" srcId="{57CCCAFB-D288-43C5-A0E9-828DDA2068AA}" destId="{B859A95E-D77C-414B-93F7-A7CA80A9C2C8}" srcOrd="3" destOrd="0" presId="urn:microsoft.com/office/officeart/2018/2/layout/IconVerticalSolidList"/>
    <dgm:cxn modelId="{06DF8296-8DD7-4F9E-AFBD-BD7AFECA1D24}" type="presParOf" srcId="{A317F312-D352-4267-B87C-03109A7B07A3}" destId="{7E3C7629-5E2C-4948-B066-3DC00730E332}" srcOrd="1" destOrd="0" presId="urn:microsoft.com/office/officeart/2018/2/layout/IconVerticalSolidList"/>
    <dgm:cxn modelId="{7AFF18EC-42DA-4CE0-82E5-A54F6417F272}" type="presParOf" srcId="{A317F312-D352-4267-B87C-03109A7B07A3}" destId="{2E750871-0C96-485A-BC02-9DBB3EB7AFA8}" srcOrd="2" destOrd="0" presId="urn:microsoft.com/office/officeart/2018/2/layout/IconVerticalSolidList"/>
    <dgm:cxn modelId="{9E3C597E-5BDF-4D10-9E11-C96F1DD76DB9}" type="presParOf" srcId="{2E750871-0C96-485A-BC02-9DBB3EB7AFA8}" destId="{1B88B1AA-1C51-4646-A415-8569400C941E}" srcOrd="0" destOrd="0" presId="urn:microsoft.com/office/officeart/2018/2/layout/IconVerticalSolidList"/>
    <dgm:cxn modelId="{9D9DCF7E-283D-4C55-BB39-3365DB694222}" type="presParOf" srcId="{2E750871-0C96-485A-BC02-9DBB3EB7AFA8}" destId="{1AF9E321-17EC-4EF4-8A44-B24C904B0DBD}" srcOrd="1" destOrd="0" presId="urn:microsoft.com/office/officeart/2018/2/layout/IconVerticalSolidList"/>
    <dgm:cxn modelId="{640BC0AF-34D2-4106-B997-CECE08C8EC2C}" type="presParOf" srcId="{2E750871-0C96-485A-BC02-9DBB3EB7AFA8}" destId="{28BD18D8-5121-4AA1-969C-82E061366116}" srcOrd="2" destOrd="0" presId="urn:microsoft.com/office/officeart/2018/2/layout/IconVerticalSolidList"/>
    <dgm:cxn modelId="{067D61C6-3845-4F89-A5A3-00322FB65BF8}" type="presParOf" srcId="{2E750871-0C96-485A-BC02-9DBB3EB7AFA8}" destId="{014600DC-6364-473C-A06C-358BCBB013C0}" srcOrd="3" destOrd="0" presId="urn:microsoft.com/office/officeart/2018/2/layout/IconVerticalSolidList"/>
    <dgm:cxn modelId="{58DFC2AA-ACD7-4628-8322-3E8C97334489}" type="presParOf" srcId="{A317F312-D352-4267-B87C-03109A7B07A3}" destId="{AE4D2D69-782C-49C4-855B-C1CDF22AFA9A}" srcOrd="3" destOrd="0" presId="urn:microsoft.com/office/officeart/2018/2/layout/IconVerticalSolidList"/>
    <dgm:cxn modelId="{06C26A78-6AE6-41AE-B3B0-4FEFBD56C18E}" type="presParOf" srcId="{A317F312-D352-4267-B87C-03109A7B07A3}" destId="{B3A78AFB-8944-4A70-85F8-81E07F52330D}" srcOrd="4" destOrd="0" presId="urn:microsoft.com/office/officeart/2018/2/layout/IconVerticalSolidList"/>
    <dgm:cxn modelId="{509BF26F-4236-40B5-92D0-EB4106E099A9}" type="presParOf" srcId="{B3A78AFB-8944-4A70-85F8-81E07F52330D}" destId="{84CE832C-0CF4-4467-9E2C-93BF8F35BEAD}" srcOrd="0" destOrd="0" presId="urn:microsoft.com/office/officeart/2018/2/layout/IconVerticalSolidList"/>
    <dgm:cxn modelId="{B3E0B119-EFAE-401F-8004-CA4F9448710C}" type="presParOf" srcId="{B3A78AFB-8944-4A70-85F8-81E07F52330D}" destId="{B58F4ADE-0091-4A0E-9323-B21AA798BA53}" srcOrd="1" destOrd="0" presId="urn:microsoft.com/office/officeart/2018/2/layout/IconVerticalSolidList"/>
    <dgm:cxn modelId="{CD9A65C8-64FB-449B-9035-1A84199CCC62}" type="presParOf" srcId="{B3A78AFB-8944-4A70-85F8-81E07F52330D}" destId="{7D43318E-A6B7-423D-A17A-C70009C24B3B}" srcOrd="2" destOrd="0" presId="urn:microsoft.com/office/officeart/2018/2/layout/IconVerticalSolidList"/>
    <dgm:cxn modelId="{6564AF4A-B96A-4F46-BF36-9EDCF90F1548}" type="presParOf" srcId="{B3A78AFB-8944-4A70-85F8-81E07F52330D}" destId="{78929DE3-D679-4B99-B99A-C8645652E0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05D66-F0DB-416A-9AC3-951C6FB5B2B2}">
      <dsp:nvSpPr>
        <dsp:cNvPr id="0" name=""/>
        <dsp:cNvSpPr/>
      </dsp:nvSpPr>
      <dsp:spPr>
        <a:xfrm>
          <a:off x="0" y="244412"/>
          <a:ext cx="6172199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Undue hardship </a:t>
          </a:r>
        </a:p>
      </dsp:txBody>
      <dsp:txXfrm>
        <a:off x="51403" y="295815"/>
        <a:ext cx="6069393" cy="950194"/>
      </dsp:txXfrm>
    </dsp:sp>
    <dsp:sp modelId="{F51DA52F-B77E-435F-93B7-8F3425BB3083}">
      <dsp:nvSpPr>
        <dsp:cNvPr id="0" name=""/>
        <dsp:cNvSpPr/>
      </dsp:nvSpPr>
      <dsp:spPr>
        <a:xfrm>
          <a:off x="0" y="1355012"/>
          <a:ext cx="6172199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Determined whether an employer would be required to “bear no more than a </a:t>
          </a:r>
          <a:r>
            <a:rPr lang="en-US" sz="2000" i="1" kern="1200"/>
            <a:t>de minimis</a:t>
          </a:r>
          <a:r>
            <a:rPr lang="en-US" sz="2000" kern="1200"/>
            <a:t> cost” if it granted an employee’s religious accommodation request</a:t>
          </a:r>
        </a:p>
      </dsp:txBody>
      <dsp:txXfrm>
        <a:off x="51403" y="1406415"/>
        <a:ext cx="6069393" cy="950194"/>
      </dsp:txXfrm>
    </dsp:sp>
    <dsp:sp modelId="{D1697880-77C2-4A33-9CD1-072C6107C54C}">
      <dsp:nvSpPr>
        <dsp:cNvPr id="0" name=""/>
        <dsp:cNvSpPr/>
      </dsp:nvSpPr>
      <dsp:spPr>
        <a:xfrm>
          <a:off x="0" y="2465612"/>
          <a:ext cx="6172199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more than a </a:t>
          </a:r>
          <a:r>
            <a:rPr lang="en-US" sz="2000" i="1" kern="1200"/>
            <a:t>de minimis cost</a:t>
          </a:r>
          <a:r>
            <a:rPr lang="en-US" sz="2000" kern="1200"/>
            <a:t>, request was deemed to cause an undue hardship</a:t>
          </a:r>
        </a:p>
      </dsp:txBody>
      <dsp:txXfrm>
        <a:off x="51403" y="2517015"/>
        <a:ext cx="6069393" cy="950194"/>
      </dsp:txXfrm>
    </dsp:sp>
    <dsp:sp modelId="{462339C1-C5FD-4C56-933B-33707C97A5C1}">
      <dsp:nvSpPr>
        <dsp:cNvPr id="0" name=""/>
        <dsp:cNvSpPr/>
      </dsp:nvSpPr>
      <dsp:spPr>
        <a:xfrm>
          <a:off x="0" y="3576212"/>
          <a:ext cx="6172199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Employer could lawfully deny the request</a:t>
          </a:r>
        </a:p>
      </dsp:txBody>
      <dsp:txXfrm>
        <a:off x="51403" y="3627615"/>
        <a:ext cx="6069393" cy="950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7DF43-FDD3-4B31-9E48-42B75BFB9986}">
      <dsp:nvSpPr>
        <dsp:cNvPr id="0" name=""/>
        <dsp:cNvSpPr/>
      </dsp:nvSpPr>
      <dsp:spPr>
        <a:xfrm>
          <a:off x="1339" y="103027"/>
          <a:ext cx="4701480" cy="298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2612EE-2D26-4BA3-B708-31B10DAD9B6D}">
      <dsp:nvSpPr>
        <dsp:cNvPr id="0" name=""/>
        <dsp:cNvSpPr/>
      </dsp:nvSpPr>
      <dsp:spPr>
        <a:xfrm>
          <a:off x="523726" y="599295"/>
          <a:ext cx="4701480" cy="29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Supreme Court decision in the same day as affirmative action cases</a:t>
          </a:r>
        </a:p>
      </dsp:txBody>
      <dsp:txXfrm>
        <a:off x="611167" y="686736"/>
        <a:ext cx="4526598" cy="2810558"/>
      </dsp:txXfrm>
    </dsp:sp>
    <dsp:sp modelId="{E0836914-AF81-46A4-A3F4-3B696AFFC156}">
      <dsp:nvSpPr>
        <dsp:cNvPr id="0" name=""/>
        <dsp:cNvSpPr/>
      </dsp:nvSpPr>
      <dsp:spPr>
        <a:xfrm>
          <a:off x="5747593" y="103027"/>
          <a:ext cx="4701480" cy="298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0B0776-CE49-4642-823F-090D7036EAC2}">
      <dsp:nvSpPr>
        <dsp:cNvPr id="0" name=""/>
        <dsp:cNvSpPr/>
      </dsp:nvSpPr>
      <dsp:spPr>
        <a:xfrm>
          <a:off x="6269980" y="599295"/>
          <a:ext cx="4701480" cy="29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Rejected longstanding precedent which required employers to show only that the accommodation would cause them to “bear more than a de minimis cost”</a:t>
          </a:r>
        </a:p>
      </dsp:txBody>
      <dsp:txXfrm>
        <a:off x="6357421" y="686736"/>
        <a:ext cx="4526598" cy="2810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D2128-BEDB-41DB-A28E-BA3E6AAE750F}">
      <dsp:nvSpPr>
        <dsp:cNvPr id="0" name=""/>
        <dsp:cNvSpPr/>
      </dsp:nvSpPr>
      <dsp:spPr>
        <a:xfrm>
          <a:off x="1339" y="103027"/>
          <a:ext cx="4701480" cy="298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6661E0-E8D2-4992-9573-01EF3D941DDB}">
      <dsp:nvSpPr>
        <dsp:cNvPr id="0" name=""/>
        <dsp:cNvSpPr/>
      </dsp:nvSpPr>
      <dsp:spPr>
        <a:xfrm>
          <a:off x="523726" y="599295"/>
          <a:ext cx="4701480" cy="29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Employers must prove “the burden of granting an accommodation would result in substantial increased cost in relation to the conduct of its particular business.”</a:t>
          </a:r>
        </a:p>
      </dsp:txBody>
      <dsp:txXfrm>
        <a:off x="611167" y="686736"/>
        <a:ext cx="4526598" cy="2810558"/>
      </dsp:txXfrm>
    </dsp:sp>
    <dsp:sp modelId="{D932039C-67AB-4323-845E-7339074F7675}">
      <dsp:nvSpPr>
        <dsp:cNvPr id="0" name=""/>
        <dsp:cNvSpPr/>
      </dsp:nvSpPr>
      <dsp:spPr>
        <a:xfrm>
          <a:off x="5747593" y="103027"/>
          <a:ext cx="4701480" cy="298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C93E33-E715-4F1D-91B9-DE383418F7AF}">
      <dsp:nvSpPr>
        <dsp:cNvPr id="0" name=""/>
        <dsp:cNvSpPr/>
      </dsp:nvSpPr>
      <dsp:spPr>
        <a:xfrm>
          <a:off x="6269980" y="599295"/>
          <a:ext cx="4701480" cy="29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Unclear how this is to be implemented – SCOTUS remanded case to lower courts for further review under “clarified standard”</a:t>
          </a:r>
        </a:p>
      </dsp:txBody>
      <dsp:txXfrm>
        <a:off x="6357421" y="686736"/>
        <a:ext cx="4526598" cy="2810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B0A57-A524-4040-85F6-6018B4A037B4}">
      <dsp:nvSpPr>
        <dsp:cNvPr id="0" name=""/>
        <dsp:cNvSpPr/>
      </dsp:nvSpPr>
      <dsp:spPr>
        <a:xfrm>
          <a:off x="1339" y="103027"/>
          <a:ext cx="4701480" cy="298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F80DCC-551B-4FDB-B964-E19E229F7281}">
      <dsp:nvSpPr>
        <dsp:cNvPr id="0" name=""/>
        <dsp:cNvSpPr/>
      </dsp:nvSpPr>
      <dsp:spPr>
        <a:xfrm>
          <a:off x="523726" y="599295"/>
          <a:ext cx="4701480" cy="29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Court’s decision heightens burden on employers to defend against such claims</a:t>
          </a:r>
        </a:p>
      </dsp:txBody>
      <dsp:txXfrm>
        <a:off x="611167" y="686736"/>
        <a:ext cx="4526598" cy="2810558"/>
      </dsp:txXfrm>
    </dsp:sp>
    <dsp:sp modelId="{640354DE-15C5-45DA-93A1-8DE6EF73B1F0}">
      <dsp:nvSpPr>
        <dsp:cNvPr id="0" name=""/>
        <dsp:cNvSpPr/>
      </dsp:nvSpPr>
      <dsp:spPr>
        <a:xfrm>
          <a:off x="5747593" y="103027"/>
          <a:ext cx="4701480" cy="298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7CD8BD-ABB0-4AE1-B429-298F627D4FEF}">
      <dsp:nvSpPr>
        <dsp:cNvPr id="0" name=""/>
        <dsp:cNvSpPr/>
      </dsp:nvSpPr>
      <dsp:spPr>
        <a:xfrm>
          <a:off x="6269980" y="599295"/>
          <a:ext cx="4701480" cy="29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Effectively requires employers to evaluate their own procedures for analysis of religious accommodations</a:t>
          </a:r>
        </a:p>
      </dsp:txBody>
      <dsp:txXfrm>
        <a:off x="6357421" y="686736"/>
        <a:ext cx="4526598" cy="28105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E21A5-BB42-4B35-B3C1-32C0F36C52B9}">
      <dsp:nvSpPr>
        <dsp:cNvPr id="0" name=""/>
        <dsp:cNvSpPr/>
      </dsp:nvSpPr>
      <dsp:spPr>
        <a:xfrm>
          <a:off x="0" y="63017"/>
          <a:ext cx="6172199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Requires employers to provide private space to express milk that is not a bathroom</a:t>
          </a:r>
        </a:p>
      </dsp:txBody>
      <dsp:txXfrm>
        <a:off x="74535" y="137552"/>
        <a:ext cx="6023129" cy="1377780"/>
      </dsp:txXfrm>
    </dsp:sp>
    <dsp:sp modelId="{442BADF8-FB07-4688-8C24-F3F5D8D0562F}">
      <dsp:nvSpPr>
        <dsp:cNvPr id="0" name=""/>
        <dsp:cNvSpPr/>
      </dsp:nvSpPr>
      <dsp:spPr>
        <a:xfrm>
          <a:off x="0" y="1673387"/>
          <a:ext cx="6172199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Enforced by Department of Labor</a:t>
          </a:r>
        </a:p>
      </dsp:txBody>
      <dsp:txXfrm>
        <a:off x="74535" y="1747922"/>
        <a:ext cx="6023129" cy="1377780"/>
      </dsp:txXfrm>
    </dsp:sp>
    <dsp:sp modelId="{D766BFD1-34CC-4E58-9A38-DE6E23A34A51}">
      <dsp:nvSpPr>
        <dsp:cNvPr id="0" name=""/>
        <dsp:cNvSpPr/>
      </dsp:nvSpPr>
      <dsp:spPr>
        <a:xfrm>
          <a:off x="0" y="3283757"/>
          <a:ext cx="6172199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Break time can still be unpaid for hourly workers so long as pay is not otherwise required</a:t>
          </a:r>
        </a:p>
      </dsp:txBody>
      <dsp:txXfrm>
        <a:off x="74535" y="3358292"/>
        <a:ext cx="6023129" cy="1377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C5705-C1B1-4C57-9651-F8F13F99EEF5}">
      <dsp:nvSpPr>
        <dsp:cNvPr id="0" name=""/>
        <dsp:cNvSpPr/>
      </dsp:nvSpPr>
      <dsp:spPr>
        <a:xfrm>
          <a:off x="0" y="701167"/>
          <a:ext cx="3086099" cy="195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4F91BD-0177-4A0F-B443-A57BDA0238AD}">
      <dsp:nvSpPr>
        <dsp:cNvPr id="0" name=""/>
        <dsp:cNvSpPr/>
      </dsp:nvSpPr>
      <dsp:spPr>
        <a:xfrm>
          <a:off x="342900" y="1026922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Extended Americans with Disabilities Act to cover pregnant workers</a:t>
          </a:r>
        </a:p>
      </dsp:txBody>
      <dsp:txXfrm>
        <a:off x="400297" y="1084319"/>
        <a:ext cx="2971305" cy="1844879"/>
      </dsp:txXfrm>
    </dsp:sp>
    <dsp:sp modelId="{25D1C598-88A0-43F3-82DB-7D191058D130}">
      <dsp:nvSpPr>
        <dsp:cNvPr id="0" name=""/>
        <dsp:cNvSpPr/>
      </dsp:nvSpPr>
      <dsp:spPr>
        <a:xfrm>
          <a:off x="3771900" y="701167"/>
          <a:ext cx="3086099" cy="195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2A5DFF-1FEE-4CEC-A16E-3D4401DDB95F}">
      <dsp:nvSpPr>
        <dsp:cNvPr id="0" name=""/>
        <dsp:cNvSpPr/>
      </dsp:nvSpPr>
      <dsp:spPr>
        <a:xfrm>
          <a:off x="4114800" y="1026922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Applies to employers with 15 or more employees</a:t>
          </a:r>
        </a:p>
      </dsp:txBody>
      <dsp:txXfrm>
        <a:off x="4172197" y="1084319"/>
        <a:ext cx="2971305" cy="1844879"/>
      </dsp:txXfrm>
    </dsp:sp>
    <dsp:sp modelId="{860D2519-3B03-4303-AF27-29AACF014762}">
      <dsp:nvSpPr>
        <dsp:cNvPr id="0" name=""/>
        <dsp:cNvSpPr/>
      </dsp:nvSpPr>
      <dsp:spPr>
        <a:xfrm>
          <a:off x="7543800" y="701167"/>
          <a:ext cx="3086099" cy="195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D596F1-969E-46D9-8610-005DAD89F900}">
      <dsp:nvSpPr>
        <dsp:cNvPr id="0" name=""/>
        <dsp:cNvSpPr/>
      </dsp:nvSpPr>
      <dsp:spPr>
        <a:xfrm>
          <a:off x="7886699" y="1026922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Goes into effect June 27, 2023</a:t>
          </a:r>
        </a:p>
      </dsp:txBody>
      <dsp:txXfrm>
        <a:off x="7944096" y="1084319"/>
        <a:ext cx="2971305" cy="18448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19752-BB9A-45A4-8C2E-B6BF33074C7B}">
      <dsp:nvSpPr>
        <dsp:cNvPr id="0" name=""/>
        <dsp:cNvSpPr/>
      </dsp:nvSpPr>
      <dsp:spPr>
        <a:xfrm>
          <a:off x="0" y="2379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56D87-3135-410F-9B6D-4CDBD1879074}">
      <dsp:nvSpPr>
        <dsp:cNvPr id="0" name=""/>
        <dsp:cNvSpPr/>
      </dsp:nvSpPr>
      <dsp:spPr>
        <a:xfrm>
          <a:off x="0" y="2379"/>
          <a:ext cx="6172199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Been in effect since June 2019</a:t>
          </a:r>
        </a:p>
      </dsp:txBody>
      <dsp:txXfrm>
        <a:off x="0" y="2379"/>
        <a:ext cx="6172199" cy="1622955"/>
      </dsp:txXfrm>
    </dsp:sp>
    <dsp:sp modelId="{64C7F882-5C8D-4EE3-B6D7-EF4B865BB321}">
      <dsp:nvSpPr>
        <dsp:cNvPr id="0" name=""/>
        <dsp:cNvSpPr/>
      </dsp:nvSpPr>
      <dsp:spPr>
        <a:xfrm>
          <a:off x="0" y="1625334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6B41C-A4C2-4A9D-816D-A7F5DBC72FDA}">
      <dsp:nvSpPr>
        <dsp:cNvPr id="0" name=""/>
        <dsp:cNvSpPr/>
      </dsp:nvSpPr>
      <dsp:spPr>
        <a:xfrm>
          <a:off x="0" y="1625334"/>
          <a:ext cx="6172199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Kentucky employers with more than 15 employees</a:t>
          </a:r>
        </a:p>
      </dsp:txBody>
      <dsp:txXfrm>
        <a:off x="0" y="1625334"/>
        <a:ext cx="6172199" cy="1622955"/>
      </dsp:txXfrm>
    </dsp:sp>
    <dsp:sp modelId="{4F93E592-0881-434C-AC45-E7665D6C670A}">
      <dsp:nvSpPr>
        <dsp:cNvPr id="0" name=""/>
        <dsp:cNvSpPr/>
      </dsp:nvSpPr>
      <dsp:spPr>
        <a:xfrm>
          <a:off x="0" y="3248290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13982-356F-4E0B-8F20-BB6426855047}">
      <dsp:nvSpPr>
        <dsp:cNvPr id="0" name=""/>
        <dsp:cNvSpPr/>
      </dsp:nvSpPr>
      <dsp:spPr>
        <a:xfrm>
          <a:off x="0" y="3248290"/>
          <a:ext cx="6172199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For employees who are limited due to pregnancy, childbirth, and related conditions</a:t>
          </a:r>
        </a:p>
      </dsp:txBody>
      <dsp:txXfrm>
        <a:off x="0" y="3248290"/>
        <a:ext cx="6172199" cy="16229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0FFC7-9A1C-45E1-A006-94B994A63CE8}">
      <dsp:nvSpPr>
        <dsp:cNvPr id="0" name=""/>
        <dsp:cNvSpPr/>
      </dsp:nvSpPr>
      <dsp:spPr>
        <a:xfrm>
          <a:off x="0" y="450"/>
          <a:ext cx="10972800" cy="10533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72DFC-427D-41E1-91B4-9AC0F902DCDC}">
      <dsp:nvSpPr>
        <dsp:cNvPr id="0" name=""/>
        <dsp:cNvSpPr/>
      </dsp:nvSpPr>
      <dsp:spPr>
        <a:xfrm>
          <a:off x="318650" y="237462"/>
          <a:ext cx="579364" cy="579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9A95E-D77C-414B-93F7-A7CA80A9C2C8}">
      <dsp:nvSpPr>
        <dsp:cNvPr id="0" name=""/>
        <dsp:cNvSpPr/>
      </dsp:nvSpPr>
      <dsp:spPr>
        <a:xfrm>
          <a:off x="1216664" y="450"/>
          <a:ext cx="9756135" cy="105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84" tIns="111484" rIns="111484" bIns="11148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Must provide reasonable accommodation</a:t>
          </a:r>
        </a:p>
      </dsp:txBody>
      <dsp:txXfrm>
        <a:off x="1216664" y="450"/>
        <a:ext cx="9756135" cy="1053389"/>
      </dsp:txXfrm>
    </dsp:sp>
    <dsp:sp modelId="{1B88B1AA-1C51-4646-A415-8569400C941E}">
      <dsp:nvSpPr>
        <dsp:cNvPr id="0" name=""/>
        <dsp:cNvSpPr/>
      </dsp:nvSpPr>
      <dsp:spPr>
        <a:xfrm>
          <a:off x="0" y="1317186"/>
          <a:ext cx="10972800" cy="10533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9E321-17EC-4EF4-8A44-B24C904B0DBD}">
      <dsp:nvSpPr>
        <dsp:cNvPr id="0" name=""/>
        <dsp:cNvSpPr/>
      </dsp:nvSpPr>
      <dsp:spPr>
        <a:xfrm>
          <a:off x="318650" y="1554199"/>
          <a:ext cx="579364" cy="5793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600DC-6364-473C-A06C-358BCBB013C0}">
      <dsp:nvSpPr>
        <dsp:cNvPr id="0" name=""/>
        <dsp:cNvSpPr/>
      </dsp:nvSpPr>
      <dsp:spPr>
        <a:xfrm>
          <a:off x="1216664" y="1317186"/>
          <a:ext cx="9756135" cy="105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84" tIns="111484" rIns="111484" bIns="11148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Unless it would impose an undue hardship to do so</a:t>
          </a:r>
        </a:p>
      </dsp:txBody>
      <dsp:txXfrm>
        <a:off x="1216664" y="1317186"/>
        <a:ext cx="9756135" cy="1053389"/>
      </dsp:txXfrm>
    </dsp:sp>
    <dsp:sp modelId="{84CE832C-0CF4-4467-9E2C-93BF8F35BEAD}">
      <dsp:nvSpPr>
        <dsp:cNvPr id="0" name=""/>
        <dsp:cNvSpPr/>
      </dsp:nvSpPr>
      <dsp:spPr>
        <a:xfrm>
          <a:off x="0" y="2633923"/>
          <a:ext cx="10972800" cy="10533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F4ADE-0091-4A0E-9323-B21AA798BA53}">
      <dsp:nvSpPr>
        <dsp:cNvPr id="0" name=""/>
        <dsp:cNvSpPr/>
      </dsp:nvSpPr>
      <dsp:spPr>
        <a:xfrm>
          <a:off x="318650" y="2870936"/>
          <a:ext cx="579364" cy="5793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29DE3-D679-4B99-B99A-C8645652E09F}">
      <dsp:nvSpPr>
        <dsp:cNvPr id="0" name=""/>
        <dsp:cNvSpPr/>
      </dsp:nvSpPr>
      <dsp:spPr>
        <a:xfrm>
          <a:off x="1216664" y="2633923"/>
          <a:ext cx="9756135" cy="105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84" tIns="111484" rIns="111484" bIns="11148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Required to have a poster on the Act</a:t>
          </a:r>
        </a:p>
      </dsp:txBody>
      <dsp:txXfrm>
        <a:off x="1216664" y="2633923"/>
        <a:ext cx="9756135" cy="1053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632C5-4B82-3BF0-8FCB-0F5AA2B928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4AF1B-3334-4E6F-8978-47B39480966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D30877-3F79-11DD-B609-10AB02CA0E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EE043-C6CD-4405-B884-931294D19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8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B3D77A-32D5-014C-0968-F5AC65365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4AF1B-3334-4E6F-8978-47B39480966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FB40B2-A0AD-152E-6823-7209E12FF2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EE043-C6CD-4405-B884-931294D19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71601"/>
            <a:ext cx="2743200" cy="4754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1"/>
            <a:ext cx="8026400" cy="4754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6855DC-D92D-1816-282D-858E203206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4AF1B-3334-4E6F-8978-47B39480966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C87887-457B-41B7-022E-EA28B5F354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EE043-C6CD-4405-B884-931294D19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83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988F60-8A7F-FA59-A456-0B5A10D528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4549699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4049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0E7A3B-9D09-5098-A724-4ADCA0E5AF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50" y="815516"/>
            <a:ext cx="9699903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83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69A289-738C-65CF-4DFD-0216888D4F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89610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8807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694E46-8BBD-6D57-C38A-BDFF4A6E45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22222">
                  <a:alpha val="0"/>
                </a:srgbClr>
              </a:gs>
              <a:gs pos="100000">
                <a:srgbClr val="222222">
                  <a:alpha val="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9947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BF4B2B-C833-1436-28A3-C83B34EA2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4AF1B-3334-4E6F-8978-47B39480966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95870E-534D-7981-59B8-0F144D5673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EE043-C6CD-4405-B884-931294D19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76F4D1-BF5F-6EB1-6078-EA020332D3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4AF1B-3334-4E6F-8978-47B39480966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B5AD27-63C5-0A19-FEDD-4FCDB2832E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EE043-C6CD-4405-B884-931294D19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1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38401"/>
            <a:ext cx="5384800" cy="368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38401"/>
            <a:ext cx="5384800" cy="368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8C0CBD-DEE6-8BA1-5476-F30F4DD44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4AF1B-3334-4E6F-8978-47B39480966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B95E13-CEB2-3410-5B13-4DD2822641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EE043-C6CD-4405-B884-931294D19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0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4A8175-4136-964F-0C8F-A59F707E3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4AF1B-3334-4E6F-8978-47B39480966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C16298-5BE3-B807-F3E0-B58260D2F9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EE043-C6CD-4405-B884-931294D19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3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B98071-FB6C-8854-3980-73938F26A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4AF1B-3334-4E6F-8978-47B39480966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0C4E27-5B1C-A2C3-70B4-E2C810A8F4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EE043-C6CD-4405-B884-931294D19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16F137-3B1F-3BD3-CA03-15DF73211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4AF1B-3334-4E6F-8978-47B39480966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FCA7B09-3892-136E-2F7A-6B1DD74609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EE043-C6CD-4405-B884-931294D19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1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000A12-C0C1-5143-9826-6F43F9B4C0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4AF1B-3334-4E6F-8978-47B39480966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4BB39-116D-8712-4DF9-275E196152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EE043-C6CD-4405-B884-931294D19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2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7B229-6C3D-CA34-4389-6A7F810DA6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4AF1B-3334-4E6F-8978-47B39480966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F8D43F-99AE-6387-E717-2EFC0B58C0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EE043-C6CD-4405-B884-931294D19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0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4063421-3153-CC79-9065-3C954DC13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371600"/>
            <a:ext cx="1097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574FA2-6C10-EB20-371D-B1D34DDD3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38401"/>
            <a:ext cx="1097280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4981990-5B93-4421-F2B8-827AAE1252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02400"/>
            <a:ext cx="37592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463550" algn="l" eaLnBrk="1" hangingPunct="1">
              <a:defRPr sz="1000" b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1FE4AF1B-3334-4E6F-8978-47B39480966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4F4AC04-BDC0-7D93-369D-F7F7ABAB4A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3600" y="6502400"/>
            <a:ext cx="24384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tabLst>
                <a:tab pos="1258888" algn="r"/>
              </a:tabLst>
              <a:defRPr sz="1000" b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BF1EE043-C6CD-4405-B884-931294D19064}" type="slidenum">
              <a:rPr lang="en-US" smtClean="0"/>
              <a:t>‹#›</a:t>
            </a:fld>
            <a:endParaRPr lang="en-US"/>
          </a:p>
        </p:txBody>
      </p:sp>
      <p:grpSp>
        <p:nvGrpSpPr>
          <p:cNvPr id="1030" name="Group 6">
            <a:extLst>
              <a:ext uri="{FF2B5EF4-FFF2-40B4-BE49-F238E27FC236}">
                <a16:creationId xmlns:a16="http://schemas.microsoft.com/office/drawing/2014/main" id="{96FFB5CE-3E7B-423C-FC38-F39000C0E480}"/>
              </a:ext>
            </a:extLst>
          </p:cNvPr>
          <p:cNvGrpSpPr>
            <a:grpSpLocks/>
          </p:cNvGrpSpPr>
          <p:nvPr/>
        </p:nvGrpSpPr>
        <p:grpSpPr bwMode="auto">
          <a:xfrm>
            <a:off x="5177368" y="1"/>
            <a:ext cx="7014633" cy="119063"/>
            <a:chOff x="2446" y="0"/>
            <a:chExt cx="3314" cy="75"/>
          </a:xfrm>
        </p:grpSpPr>
        <p:sp>
          <p:nvSpPr>
            <p:cNvPr id="1035" name="Rectangle 7">
              <a:extLst>
                <a:ext uri="{FF2B5EF4-FFF2-40B4-BE49-F238E27FC236}">
                  <a16:creationId xmlns:a16="http://schemas.microsoft.com/office/drawing/2014/main" id="{9BE83522-241F-2B49-E3B9-AD0B5687E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0"/>
              <a:ext cx="829" cy="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000" dirty="0"/>
            </a:p>
          </p:txBody>
        </p:sp>
        <p:sp>
          <p:nvSpPr>
            <p:cNvPr id="1036" name="Rectangle 8">
              <a:extLst>
                <a:ext uri="{FF2B5EF4-FFF2-40B4-BE49-F238E27FC236}">
                  <a16:creationId xmlns:a16="http://schemas.microsoft.com/office/drawing/2014/main" id="{8A5386C5-8A60-847A-AE7F-1E0E4DA81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0"/>
              <a:ext cx="829" cy="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000" dirty="0"/>
            </a:p>
          </p:txBody>
        </p:sp>
        <p:sp>
          <p:nvSpPr>
            <p:cNvPr id="1037" name="Rectangle 9">
              <a:extLst>
                <a:ext uri="{FF2B5EF4-FFF2-40B4-BE49-F238E27FC236}">
                  <a16:creationId xmlns:a16="http://schemas.microsoft.com/office/drawing/2014/main" id="{859CE1A3-7571-148F-6337-F98998126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0"/>
              <a:ext cx="829" cy="7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 wrap="none" anchor="ctr"/>
            <a:lstStyle>
              <a:lvl1pPr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000" dirty="0"/>
            </a:p>
          </p:txBody>
        </p:sp>
        <p:sp>
          <p:nvSpPr>
            <p:cNvPr id="1038" name="Rectangle 10">
              <a:extLst>
                <a:ext uri="{FF2B5EF4-FFF2-40B4-BE49-F238E27FC236}">
                  <a16:creationId xmlns:a16="http://schemas.microsoft.com/office/drawing/2014/main" id="{3B7ADBA4-541E-168A-A7BC-822AE9B6E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1" y="0"/>
              <a:ext cx="829" cy="7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000" dirty="0"/>
            </a:p>
          </p:txBody>
        </p:sp>
      </p:grpSp>
      <p:grpSp>
        <p:nvGrpSpPr>
          <p:cNvPr id="1031" name="Group 11">
            <a:extLst>
              <a:ext uri="{FF2B5EF4-FFF2-40B4-BE49-F238E27FC236}">
                <a16:creationId xmlns:a16="http://schemas.microsoft.com/office/drawing/2014/main" id="{4306F02D-ADE9-AC4A-A84E-B9B94946DCC5}"/>
              </a:ext>
            </a:extLst>
          </p:cNvPr>
          <p:cNvGrpSpPr>
            <a:grpSpLocks/>
          </p:cNvGrpSpPr>
          <p:nvPr/>
        </p:nvGrpSpPr>
        <p:grpSpPr bwMode="auto">
          <a:xfrm>
            <a:off x="0" y="6502400"/>
            <a:ext cx="12192000" cy="357188"/>
            <a:chOff x="0" y="4096"/>
            <a:chExt cx="5760" cy="225"/>
          </a:xfrm>
        </p:grpSpPr>
        <p:sp>
          <p:nvSpPr>
            <p:cNvPr id="1033" name="Rectangle 12">
              <a:extLst>
                <a:ext uri="{FF2B5EF4-FFF2-40B4-BE49-F238E27FC236}">
                  <a16:creationId xmlns:a16="http://schemas.microsoft.com/office/drawing/2014/main" id="{E989BC24-3E76-16A0-3880-2F6912D48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96"/>
              <a:ext cx="3559" cy="2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000" dirty="0"/>
            </a:p>
          </p:txBody>
        </p:sp>
        <p:sp>
          <p:nvSpPr>
            <p:cNvPr id="1034" name="Rectangle 13">
              <a:extLst>
                <a:ext uri="{FF2B5EF4-FFF2-40B4-BE49-F238E27FC236}">
                  <a16:creationId xmlns:a16="http://schemas.microsoft.com/office/drawing/2014/main" id="{3845C2D4-141F-9573-1CB1-B50364D5D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4096"/>
              <a:ext cx="2188" cy="225"/>
            </a:xfrm>
            <a:prstGeom prst="rect">
              <a:avLst/>
            </a:prstGeom>
            <a:solidFill>
              <a:srgbClr val="00308F"/>
            </a:solidFill>
            <a:ln>
              <a:noFill/>
            </a:ln>
            <a:effectLst/>
          </p:spPr>
          <p:txBody>
            <a:bodyPr wrap="none" anchor="ctr"/>
            <a:lstStyle>
              <a:lvl1pPr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000" dirty="0"/>
            </a:p>
          </p:txBody>
        </p:sp>
      </p:grpSp>
      <p:pic>
        <p:nvPicPr>
          <p:cNvPr id="1032" name="Picture 14" descr="dbl-logo 2008 sustaining">
            <a:extLst>
              <a:ext uri="{FF2B5EF4-FFF2-40B4-BE49-F238E27FC236}">
                <a16:creationId xmlns:a16="http://schemas.microsoft.com/office/drawing/2014/main" id="{DC4E35AD-6FAB-3418-2B71-E4FB7E6B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127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48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switzer@dbllaw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ackground-big-concept-expectation-2410669/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pixeirein.gr/thank-you-success-dvd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5578-0B5A-ABE9-3550-B0275A1E7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8187"/>
            <a:ext cx="9144000" cy="2387600"/>
          </a:xfrm>
        </p:spPr>
        <p:txBody>
          <a:bodyPr/>
          <a:lstStyle/>
          <a:p>
            <a:r>
              <a:rPr lang="en-US" dirty="0"/>
              <a:t>CUPA HR Legal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C491F-1D06-6051-51E0-5BB88062F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211824" cy="23876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1800" b="1" dirty="0"/>
              <a:t>Grant Garber</a:t>
            </a:r>
          </a:p>
          <a:p>
            <a:pPr algn="just">
              <a:spcBef>
                <a:spcPts val="0"/>
              </a:spcBef>
            </a:pPr>
            <a:r>
              <a:rPr lang="en-US" sz="1800" dirty="0"/>
              <a:t>						</a:t>
            </a:r>
          </a:p>
          <a:p>
            <a:pPr algn="just">
              <a:spcBef>
                <a:spcPts val="0"/>
              </a:spcBef>
            </a:pPr>
            <a:r>
              <a:rPr lang="en-US" sz="1800" dirty="0"/>
              <a:t>Vice President of Legal Affairs			</a:t>
            </a:r>
          </a:p>
          <a:p>
            <a:pPr algn="just">
              <a:spcBef>
                <a:spcPts val="0"/>
              </a:spcBef>
            </a:pPr>
            <a:r>
              <a:rPr lang="en-US" sz="1800" dirty="0"/>
              <a:t>and General Counsel, </a:t>
            </a:r>
          </a:p>
          <a:p>
            <a:pPr algn="just">
              <a:spcBef>
                <a:spcPts val="0"/>
              </a:spcBef>
            </a:pPr>
            <a:r>
              <a:rPr lang="en-US" sz="1800" dirty="0"/>
              <a:t>Northern Kentucky University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8C1B84-8F7C-A980-AF2F-DE48803CFB5A}"/>
              </a:ext>
            </a:extLst>
          </p:cNvPr>
          <p:cNvSpPr txBox="1">
            <a:spLocks/>
          </p:cNvSpPr>
          <p:nvPr/>
        </p:nvSpPr>
        <p:spPr bwMode="auto">
          <a:xfrm>
            <a:off x="7562088" y="3602038"/>
            <a:ext cx="6211824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1800" b="1" dirty="0"/>
              <a:t>Alexis Switzer</a:t>
            </a:r>
          </a:p>
          <a:p>
            <a:pPr algn="just">
              <a:spcBef>
                <a:spcPts val="0"/>
              </a:spcBef>
            </a:pPr>
            <a:r>
              <a:rPr lang="en-US" sz="1800" b="0" dirty="0"/>
              <a:t>					</a:t>
            </a:r>
          </a:p>
          <a:p>
            <a:pPr algn="just">
              <a:spcBef>
                <a:spcPts val="0"/>
              </a:spcBef>
            </a:pPr>
            <a:r>
              <a:rPr lang="en-US" sz="1800" b="0" dirty="0"/>
              <a:t>Associate, DBL Law</a:t>
            </a:r>
          </a:p>
          <a:p>
            <a:pPr algn="just">
              <a:spcBef>
                <a:spcPts val="0"/>
              </a:spcBef>
            </a:pPr>
            <a:r>
              <a:rPr lang="en-US" sz="1800" b="0" dirty="0"/>
              <a:t>(859) 426-2110</a:t>
            </a:r>
          </a:p>
          <a:p>
            <a:pPr algn="just">
              <a:spcBef>
                <a:spcPts val="0"/>
              </a:spcBef>
            </a:pPr>
            <a:r>
              <a:rPr lang="en-US" sz="1800" b="0" dirty="0">
                <a:hlinkClick r:id="rId2"/>
              </a:rPr>
              <a:t>aswitzer@dbllaw.com</a:t>
            </a:r>
            <a:r>
              <a:rPr lang="en-US" sz="1800" b="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063F38-EFD7-3ACE-1C3E-705B3C9A3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36088"/>
            <a:ext cx="9144000" cy="307975"/>
          </a:xfrm>
          <a:prstGeom prst="rect">
            <a:avLst/>
          </a:prstGeom>
          <a:solidFill>
            <a:srgbClr val="4A66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6176" anchor="ctr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5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71098B-CB4D-6171-9F70-E3FB44664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941018"/>
              </p:ext>
            </p:extLst>
          </p:nvPr>
        </p:nvGraphicFramePr>
        <p:xfrm>
          <a:off x="1504950" y="2857787"/>
          <a:ext cx="9163050" cy="3368102"/>
        </p:xfrm>
        <a:graphic>
          <a:graphicData uri="http://schemas.openxmlformats.org/drawingml/2006/table">
            <a:tbl>
              <a:tblPr/>
              <a:tblGrid>
                <a:gridCol w="1924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0321">
                  <a:extLst>
                    <a:ext uri="{9D8B030D-6E8A-4147-A177-3AD203B41FA5}">
                      <a16:colId xmlns:a16="http://schemas.microsoft.com/office/drawing/2014/main" val="919897380"/>
                    </a:ext>
                  </a:extLst>
                </a:gridCol>
                <a:gridCol w="2010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8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215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62" marB="6856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68562" marB="6856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62" marB="6856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62" marB="6856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055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FontTx/>
                        <a:buNone/>
                      </a:pPr>
                      <a:endParaRPr lang="en-US" altLang="en-US" sz="1400" b="0" dirty="0">
                        <a:solidFill>
                          <a:srgbClr val="595959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62" marB="6856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53" marB="6855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506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62" marB="6856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NORTHERN KENTUCKY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109 East 4</a:t>
                      </a:r>
                      <a:r>
                        <a:rPr kumimoji="0" lang="en-US" altLang="en-US" sz="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Street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Covington, KY  41011</a:t>
                      </a:r>
                    </a:p>
                  </a:txBody>
                  <a:tcPr marL="0" marR="0" marT="68562" marB="6856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62" marB="6856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62" marB="6856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62" marB="68562" horzOverflow="overflow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66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0050E-3CD4-7F0B-4DC3-B8EA23A2A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55" y="2624138"/>
            <a:ext cx="3932767" cy="16002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Proposed Overtime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2B653-7ED0-4697-80CF-3802CB2B8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Dept. of Labor (DOL) proposed overtime rule on August 30, 2023</a:t>
            </a:r>
          </a:p>
          <a:p>
            <a:r>
              <a:rPr lang="en-US" dirty="0"/>
              <a:t>Sets earning thresholds to help define and delimit the Fair Labor Standard Act’s (FLSA) ‘white collar’ or executive, administrative, or professional (EAP) exemption</a:t>
            </a:r>
          </a:p>
        </p:txBody>
      </p:sp>
    </p:spTree>
    <p:extLst>
      <p:ext uri="{BB962C8B-B14F-4D97-AF65-F5344CB8AC3E}">
        <p14:creationId xmlns:p14="http://schemas.microsoft.com/office/powerpoint/2010/main" val="412650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7AFC-5446-0B67-026D-6D7A253C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FLSA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C6D46-606D-17EE-4D96-A0DEAED4C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 Labor Standards Act</a:t>
            </a:r>
          </a:p>
          <a:p>
            <a:r>
              <a:rPr lang="en-US" dirty="0"/>
              <a:t>Workers who work more than 40 hours a week are entitled to overtime pay</a:t>
            </a:r>
          </a:p>
          <a:p>
            <a:r>
              <a:rPr lang="en-US" dirty="0"/>
              <a:t>Overtime pay = 1.5x regular rate, unless employee is exempted</a:t>
            </a:r>
          </a:p>
        </p:txBody>
      </p:sp>
    </p:spTree>
    <p:extLst>
      <p:ext uri="{BB962C8B-B14F-4D97-AF65-F5344CB8AC3E}">
        <p14:creationId xmlns:p14="http://schemas.microsoft.com/office/powerpoint/2010/main" val="3384718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FBD9-91BB-928E-79F8-E410D9572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914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Overview of FLSA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9A747-332F-F21D-9230-A250DC493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438401"/>
            <a:ext cx="5384800" cy="36877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Exempt for being a “bona fide executive”: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sz="2800"/>
              <a:t>Paid a predetermined and fixed salary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Salary must meet or exceed certain threshold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Must perform specific defined work responsibilities</a:t>
            </a:r>
          </a:p>
        </p:txBody>
      </p:sp>
      <p:pic>
        <p:nvPicPr>
          <p:cNvPr id="5" name="Content Placeholder 4" descr="Dollar with solid fill">
            <a:extLst>
              <a:ext uri="{FF2B5EF4-FFF2-40B4-BE49-F238E27FC236}">
                <a16:creationId xmlns:a16="http://schemas.microsoft.com/office/drawing/2014/main" id="{D456C7B8-C331-D93D-4DE0-CC43679A3B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7020" y="1853739"/>
            <a:ext cx="3908484" cy="3908484"/>
          </a:xfrm>
        </p:spPr>
      </p:pic>
    </p:spTree>
    <p:extLst>
      <p:ext uri="{BB962C8B-B14F-4D97-AF65-F5344CB8AC3E}">
        <p14:creationId xmlns:p14="http://schemas.microsoft.com/office/powerpoint/2010/main" val="207849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F3371-C69A-7525-7A23-2247AD22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 Proposed Changes to Overtime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271E2-3DDE-95C2-2F77-1710EECBA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proposed salary threshold from $684/week ($35,568/year) to $1,059/week ($55,068/year)</a:t>
            </a:r>
          </a:p>
          <a:p>
            <a:r>
              <a:rPr lang="en-US" dirty="0"/>
              <a:t>Increase salary threshold for highly compensated employees from $107,432 annually to $143,988 annually</a:t>
            </a:r>
          </a:p>
        </p:txBody>
      </p:sp>
    </p:spTree>
    <p:extLst>
      <p:ext uri="{BB962C8B-B14F-4D97-AF65-F5344CB8AC3E}">
        <p14:creationId xmlns:p14="http://schemas.microsoft.com/office/powerpoint/2010/main" val="570692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F615-A6B8-B812-2AC8-D1A45888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914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DOL Proposed Changes to Overtime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68C05-12B3-41BA-8EAA-65900F15F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438401"/>
            <a:ext cx="5384800" cy="368776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Implement automatic increases every 3 years</a:t>
            </a:r>
          </a:p>
          <a:p>
            <a:r>
              <a:rPr lang="en-US" dirty="0"/>
              <a:t>Apply standard salary level to employees in all territories subject to federal minimum wage</a:t>
            </a:r>
          </a:p>
          <a:p>
            <a:endParaRPr lang="en-US" dirty="0"/>
          </a:p>
        </p:txBody>
      </p:sp>
      <p:pic>
        <p:nvPicPr>
          <p:cNvPr id="5" name="Content Placeholder 4" descr="3D rendering of a yellow line graph">
            <a:extLst>
              <a:ext uri="{FF2B5EF4-FFF2-40B4-BE49-F238E27FC236}">
                <a16:creationId xmlns:a16="http://schemas.microsoft.com/office/drawing/2014/main" id="{845E8027-B1CF-183D-40FE-9085FA9327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487348"/>
            <a:ext cx="5384800" cy="3589866"/>
          </a:xfrm>
        </p:spPr>
      </p:pic>
    </p:spTree>
    <p:extLst>
      <p:ext uri="{BB962C8B-B14F-4D97-AF65-F5344CB8AC3E}">
        <p14:creationId xmlns:p14="http://schemas.microsoft.com/office/powerpoint/2010/main" val="3843324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6582-DF2F-DA08-BEF0-E0D0F54B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9D1AE-4BDC-63A9-08BB-6E5B3F3E8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comment period for 60 days from the date of publication</a:t>
            </a:r>
          </a:p>
          <a:p>
            <a:r>
              <a:rPr lang="en-US" dirty="0"/>
              <a:t>May see challenges in court – last proposal in 2016 enjoined in court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1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82DF-EE49-4DCC-A4F3-68961D1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237" y="365125"/>
            <a:ext cx="904476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PUBLIC EMPLOYEE SPEECH</a:t>
            </a:r>
            <a:br>
              <a:rPr lang="en-US" sz="4000" b="1" dirty="0"/>
            </a:b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5EF02-3FA6-40CB-B5D7-38C50360D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Garamond" panose="02020404030301010803" pitchFamily="18" charset="0"/>
              </a:rPr>
              <a:t>Congress shall make no law respecting an establishment of religion, or prohibiting the free exercise thereof; or </a:t>
            </a:r>
            <a:r>
              <a:rPr lang="en-US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abridging the freedom of speech</a:t>
            </a:r>
            <a:r>
              <a:rPr lang="en-US" sz="3200" b="1" dirty="0">
                <a:latin typeface="Garamond" panose="02020404030301010803" pitchFamily="18" charset="0"/>
              </a:rPr>
              <a:t>, or of the press; or the right of the people peaceably to assemble, and to petition the government for a redress of grievances.</a:t>
            </a:r>
          </a:p>
          <a:p>
            <a:pPr marL="0" indent="0">
              <a:buNone/>
            </a:pPr>
            <a:endParaRPr lang="en-US" sz="2400" b="0" i="0" dirty="0">
              <a:solidFill>
                <a:srgbClr val="0D1115"/>
              </a:solidFill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1550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82DF-EE49-4DCC-A4F3-68961D1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237" y="365125"/>
            <a:ext cx="904476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PUBLIC EMPLOYEE SPEECH</a:t>
            </a:r>
            <a:br>
              <a:rPr lang="en-US" sz="4000" b="1" dirty="0"/>
            </a:br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3488B-0CC3-4E2B-B371-38DA8F1C1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5" y="1489762"/>
            <a:ext cx="4277373" cy="2512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32ADBB-6BED-4403-85F7-CA9EF3481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08" y="1255866"/>
            <a:ext cx="3730577" cy="2490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52143A-0EDF-4EE0-BACE-539255CA2D22}"/>
              </a:ext>
            </a:extLst>
          </p:cNvPr>
          <p:cNvSpPr txBox="1"/>
          <p:nvPr/>
        </p:nvSpPr>
        <p:spPr>
          <a:xfrm>
            <a:off x="182659" y="4265863"/>
            <a:ext cx="5459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aramond" panose="02020404030301010803" pitchFamily="18" charset="0"/>
              </a:rPr>
              <a:t>Generally, speech permitted unless it causes substantial disruption or violates time / place / manner rule.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00B6DD-2A29-44F7-8CBA-D44522F7FFDB}"/>
              </a:ext>
            </a:extLst>
          </p:cNvPr>
          <p:cNvSpPr txBox="1"/>
          <p:nvPr/>
        </p:nvSpPr>
        <p:spPr>
          <a:xfrm>
            <a:off x="6426259" y="3808663"/>
            <a:ext cx="54598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Garamond" panose="02020404030301010803" pitchFamily="18" charset="0"/>
              </a:rPr>
              <a:t>Employees “do not surrender all of their First Amendment rights,” but “when a citizen enters government service, the citizen by necessity must accept certain limitations on his or her freedom.”</a:t>
            </a:r>
          </a:p>
        </p:txBody>
      </p:sp>
    </p:spTree>
    <p:extLst>
      <p:ext uri="{BB962C8B-B14F-4D97-AF65-F5344CB8AC3E}">
        <p14:creationId xmlns:p14="http://schemas.microsoft.com/office/powerpoint/2010/main" val="739033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82DF-EE49-4DCC-A4F3-68961D1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237" y="365125"/>
            <a:ext cx="90447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PUBLIC EMPLOYEE SPEECH</a:t>
            </a:r>
            <a:br>
              <a:rPr lang="en-US" sz="4000" b="1" dirty="0"/>
            </a:br>
            <a:r>
              <a:rPr lang="en-US" sz="2200" b="1" dirty="0"/>
              <a:t>Three-Part Test</a:t>
            </a:r>
            <a:br>
              <a:rPr lang="en-US" sz="4000" b="1" dirty="0"/>
            </a:br>
            <a:endParaRPr lang="en-US" sz="20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BCF567-594B-4CBD-B331-FFF65030C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0" i="0" dirty="0">
              <a:solidFill>
                <a:srgbClr val="0D1115"/>
              </a:solidFill>
              <a:effectLst/>
            </a:endParaRPr>
          </a:p>
          <a:p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EE8A7F-08A0-4114-9942-F6391E9FB200}"/>
              </a:ext>
            </a:extLst>
          </p:cNvPr>
          <p:cNvSpPr txBox="1">
            <a:spLocks/>
          </p:cNvSpPr>
          <p:nvPr/>
        </p:nvSpPr>
        <p:spPr bwMode="auto">
          <a:xfrm>
            <a:off x="838199" y="1556241"/>
            <a:ext cx="11179629" cy="50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Garamond" panose="02020404030301010803" pitchFamily="18" charset="0"/>
              </a:rPr>
              <a:t>(</a:t>
            </a:r>
            <a:r>
              <a:rPr lang="en-US" sz="2000" dirty="0" err="1">
                <a:latin typeface="Garamond" panose="02020404030301010803" pitchFamily="18" charset="0"/>
              </a:rPr>
              <a:t>i</a:t>
            </a:r>
            <a:r>
              <a:rPr lang="en-US" sz="2000" dirty="0">
                <a:latin typeface="Garamond" panose="02020404030301010803" pitchFamily="18" charset="0"/>
              </a:rPr>
              <a:t>)  Pursuant to official duties?   </a:t>
            </a:r>
            <a:br>
              <a:rPr lang="en-US" sz="20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>	In furtherance of job responsibilities?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Garamond" panose="02020404030301010803" pitchFamily="18" charset="0"/>
              </a:rPr>
              <a:t>	Was speaker representing the university (</a:t>
            </a:r>
            <a:r>
              <a:rPr lang="en-US" sz="2000" dirty="0" err="1">
                <a:latin typeface="Garamond" panose="02020404030301010803" pitchFamily="18" charset="0"/>
              </a:rPr>
              <a:t>eg</a:t>
            </a:r>
            <a:r>
              <a:rPr lang="en-US" sz="2000" dirty="0">
                <a:latin typeface="Garamond" panose="02020404030301010803" pitchFamily="18" charset="0"/>
              </a:rPr>
              <a:t>, social media)?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Garamond" panose="02020404030301010803" pitchFamily="18" charset="0"/>
              </a:rPr>
              <a:t>	Communicating through chain-of-command?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Garamond" panose="02020404030301010803" pitchFamily="18" charset="0"/>
              </a:rPr>
              <a:t>	Using workplace resources?</a:t>
            </a:r>
            <a:br>
              <a:rPr lang="en-US" sz="2000" dirty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Garamond" panose="02020404030301010803" pitchFamily="18" charset="0"/>
              </a:rPr>
              <a:t>(ii) Citizen on Public Concern vs. Private Workplace Grievance?</a:t>
            </a:r>
            <a:br>
              <a:rPr lang="en-US" sz="20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>	Political, social, or other debated issue of interest to community?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Garamond" panose="02020404030301010803" pitchFamily="18" charset="0"/>
              </a:rPr>
              <a:t>	Was it publicly shared or communicated?</a:t>
            </a:r>
            <a:br>
              <a:rPr lang="en-US" sz="2000" dirty="0">
                <a:latin typeface="Garamond" panose="02020404030301010803" pitchFamily="18" charset="0"/>
              </a:rPr>
            </a:br>
            <a:br>
              <a:rPr lang="en-US" sz="20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>(iii) Balance between Employee’s Free Speech Rights vs.  Employer’s Ability to Manage Workplace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Garamond" panose="02020404030301010803" pitchFamily="18" charset="0"/>
              </a:rPr>
              <a:t>	Employee’s position and functions?     Context of speech?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Garamond" panose="02020404030301010803" pitchFamily="18" charset="0"/>
              </a:rPr>
              <a:t>	Workplace efficiency and relationships?</a:t>
            </a:r>
          </a:p>
          <a:p>
            <a:pPr marL="0" indent="0">
              <a:buNone/>
            </a:pPr>
            <a:endParaRPr lang="en-US" sz="2400" b="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400" b="0" dirty="0">
                <a:latin typeface="Garamond" panose="02020404030301010803" pitchFamily="18" charset="0"/>
              </a:rPr>
              <a:t>**Academic freedom</a:t>
            </a:r>
          </a:p>
        </p:txBody>
      </p:sp>
    </p:spTree>
    <p:extLst>
      <p:ext uri="{BB962C8B-B14F-4D97-AF65-F5344CB8AC3E}">
        <p14:creationId xmlns:p14="http://schemas.microsoft.com/office/powerpoint/2010/main" val="524869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82DF-EE49-4DCC-A4F3-68961D1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237" y="365125"/>
            <a:ext cx="90447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PUBLIC EMPLOYEE SPEECH</a:t>
            </a:r>
            <a:br>
              <a:rPr lang="en-US" sz="4000" b="1" dirty="0"/>
            </a:br>
            <a:r>
              <a:rPr lang="en-US" sz="2200" b="1" dirty="0"/>
              <a:t>Example:  University AVP-HR</a:t>
            </a:r>
            <a:br>
              <a:rPr lang="en-US" sz="4000" b="1" dirty="0"/>
            </a:br>
            <a:endParaRPr lang="en-US" sz="20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BCF567-594B-4CBD-B331-FFF65030C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0" i="0" dirty="0">
              <a:solidFill>
                <a:srgbClr val="0D1115"/>
              </a:solidFill>
              <a:effectLst/>
            </a:endParaRPr>
          </a:p>
          <a:p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EE8A7F-08A0-4114-9942-F6391E9FB200}"/>
              </a:ext>
            </a:extLst>
          </p:cNvPr>
          <p:cNvSpPr txBox="1">
            <a:spLocks/>
          </p:cNvSpPr>
          <p:nvPr/>
        </p:nvSpPr>
        <p:spPr bwMode="auto">
          <a:xfrm>
            <a:off x="838199" y="1556241"/>
            <a:ext cx="11179629" cy="50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latin typeface="Garamond" panose="02020404030301010803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600BE5-1990-43AC-9F83-0A99836ED71B}"/>
              </a:ext>
            </a:extLst>
          </p:cNvPr>
          <p:cNvSpPr txBox="1">
            <a:spLocks/>
          </p:cNvSpPr>
          <p:nvPr/>
        </p:nvSpPr>
        <p:spPr bwMode="auto">
          <a:xfrm>
            <a:off x="567322" y="1690686"/>
            <a:ext cx="5159829" cy="447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latin typeface="Garamond" panose="02020404030301010803" pitchFamily="18" charset="0"/>
              </a:rPr>
              <a:t>AVP-HR at a regional public university.</a:t>
            </a:r>
          </a:p>
          <a:p>
            <a:r>
              <a:rPr lang="en-US" sz="3200" b="0" dirty="0">
                <a:latin typeface="Garamond" panose="02020404030301010803" pitchFamily="18" charset="0"/>
              </a:rPr>
              <a:t>Writes newspaper column critiquing / comparing civil rights movement with gay rights movement.</a:t>
            </a:r>
          </a:p>
          <a:p>
            <a:r>
              <a:rPr lang="en-US" sz="3200" b="0" dirty="0">
                <a:latin typeface="Garamond" panose="02020404030301010803" pitchFamily="18" charset="0"/>
              </a:rPr>
              <a:t>University disavows her views.</a:t>
            </a:r>
          </a:p>
          <a:p>
            <a:r>
              <a:rPr lang="en-US" sz="3200" b="0" dirty="0">
                <a:latin typeface="Garamond" panose="02020404030301010803" pitchFamily="18" charset="0"/>
              </a:rPr>
              <a:t>AVP says she spoke in personal capacity.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B0E988-2995-43E4-8DE0-69E23E9335F6}"/>
              </a:ext>
            </a:extLst>
          </p:cNvPr>
          <p:cNvSpPr txBox="1">
            <a:spLocks/>
          </p:cNvSpPr>
          <p:nvPr/>
        </p:nvSpPr>
        <p:spPr>
          <a:xfrm>
            <a:off x="6946490" y="1554367"/>
            <a:ext cx="4200481" cy="480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AutoNum type="romanLcParenBoth"/>
            </a:pPr>
            <a:r>
              <a:rPr lang="en-US" sz="2400" b="1" dirty="0">
                <a:latin typeface="Garamond" panose="02020404030301010803" pitchFamily="18" charset="0"/>
              </a:rPr>
              <a:t>Pursuant to official duties?   </a:t>
            </a:r>
            <a:br>
              <a:rPr lang="en-US" sz="2400" b="1" dirty="0">
                <a:latin typeface="Garamond" panose="02020404030301010803" pitchFamily="18" charset="0"/>
              </a:rPr>
            </a:br>
            <a:endParaRPr lang="en-US" sz="2400" dirty="0">
              <a:latin typeface="Garamond" panose="02020404030301010803" pitchFamily="18" charset="0"/>
            </a:endParaRPr>
          </a:p>
          <a:p>
            <a:pPr marL="400050" indent="-4000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AutoNum type="romanLcParenBoth"/>
            </a:pPr>
            <a:r>
              <a:rPr lang="en-US" sz="2400" b="1" dirty="0">
                <a:latin typeface="Garamond" panose="02020404030301010803" pitchFamily="18" charset="0"/>
              </a:rPr>
              <a:t>Citizen on Public Concern vs. Private Workplace Grievance?</a:t>
            </a:r>
          </a:p>
          <a:p>
            <a:pPr marL="400050" indent="-4000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AutoNum type="romanLcParenBoth"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Garamond" panose="02020404030301010803" pitchFamily="18" charset="0"/>
              </a:rPr>
              <a:t>(iii) Balance between Employee’s Free Speech Rights vs. Employer’s Ability to Manage Workplace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en-US" sz="1800" dirty="0">
                <a:latin typeface="Garamond" panose="020204040303010108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9024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82DF-EE49-4DCC-A4F3-68961D1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237" y="365125"/>
            <a:ext cx="904476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DIVERSITY in EMPLOYMENT</a:t>
            </a:r>
            <a:br>
              <a:rPr lang="en-US" sz="4000" b="1" dirty="0"/>
            </a:br>
            <a:r>
              <a:rPr lang="en-US" sz="2000" b="1" dirty="0"/>
              <a:t>Context:  </a:t>
            </a:r>
            <a:r>
              <a:rPr lang="en-US" sz="2000" b="1" i="1" dirty="0"/>
              <a:t>Students for Fair Admissions</a:t>
            </a:r>
            <a:r>
              <a:rPr lang="en-US" sz="2000" b="1" dirty="0"/>
              <a:t>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5EF02-3FA6-40CB-B5D7-38C50360D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0D1115"/>
                </a:solidFill>
              </a:rPr>
              <a:t>U.S. Supreme Court </a:t>
            </a:r>
            <a:r>
              <a:rPr lang="en-US" sz="2400" b="0" i="0" dirty="0">
                <a:solidFill>
                  <a:srgbClr val="0D1115"/>
                </a:solidFill>
                <a:effectLst/>
              </a:rPr>
              <a:t>decision</a:t>
            </a:r>
            <a:r>
              <a:rPr lang="en-US" sz="2400" dirty="0">
                <a:solidFill>
                  <a:srgbClr val="0D1115"/>
                </a:solidFill>
              </a:rPr>
              <a:t> (June 2023): </a:t>
            </a:r>
            <a:br>
              <a:rPr lang="en-US" sz="2400" dirty="0">
                <a:solidFill>
                  <a:srgbClr val="0D1115"/>
                </a:solidFill>
              </a:rPr>
            </a:br>
            <a:r>
              <a:rPr lang="en-US" sz="2400" b="0" i="0" dirty="0">
                <a:solidFill>
                  <a:srgbClr val="0D1115"/>
                </a:solidFill>
                <a:effectLst/>
              </a:rPr>
              <a:t>Harvard University and the University of North Carolina</a:t>
            </a:r>
          </a:p>
          <a:p>
            <a:endParaRPr lang="en-US" sz="2400" dirty="0">
              <a:solidFill>
                <a:srgbClr val="0D1115"/>
              </a:solidFill>
            </a:endParaRPr>
          </a:p>
          <a:p>
            <a:r>
              <a:rPr lang="en-US" sz="2400" b="0" i="0" dirty="0">
                <a:solidFill>
                  <a:srgbClr val="0D1115"/>
                </a:solidFill>
                <a:effectLst/>
              </a:rPr>
              <a:t>Evaluated practice of using race as one factor in holistic assessment of undergraduate applicants.</a:t>
            </a:r>
          </a:p>
          <a:p>
            <a:endParaRPr lang="en-US" sz="2400" b="0" i="0" dirty="0">
              <a:solidFill>
                <a:srgbClr val="0D1115"/>
              </a:solidFill>
              <a:effectLst/>
            </a:endParaRPr>
          </a:p>
          <a:p>
            <a:r>
              <a:rPr lang="en-US" sz="2400" b="0" i="0" dirty="0">
                <a:solidFill>
                  <a:srgbClr val="0D1115"/>
                </a:solidFill>
                <a:effectLst/>
              </a:rPr>
              <a:t>“Eliminating racial discrimination means </a:t>
            </a:r>
            <a:br>
              <a:rPr lang="en-US" sz="2400" b="0" i="0" dirty="0">
                <a:solidFill>
                  <a:srgbClr val="0D1115"/>
                </a:solidFill>
                <a:effectLst/>
              </a:rPr>
            </a:br>
            <a:r>
              <a:rPr lang="en-US" sz="2400" b="0" i="0" dirty="0">
                <a:solidFill>
                  <a:srgbClr val="0D1115"/>
                </a:solidFill>
                <a:effectLst/>
              </a:rPr>
              <a:t>eliminating all of it.” </a:t>
            </a:r>
            <a:r>
              <a:rPr lang="en-US" sz="2400" b="0" i="0" dirty="0">
                <a:solidFill>
                  <a:srgbClr val="212529"/>
                </a:solidFill>
                <a:effectLst/>
              </a:rPr>
              <a:t>  </a:t>
            </a:r>
            <a:r>
              <a:rPr lang="en-US" sz="2400" b="0" i="0" dirty="0">
                <a:solidFill>
                  <a:srgbClr val="0D1115"/>
                </a:solidFill>
                <a:effectLst/>
              </a:rPr>
              <a:t> </a:t>
            </a:r>
          </a:p>
          <a:p>
            <a:pPr marL="0" indent="0">
              <a:buNone/>
            </a:pPr>
            <a:endParaRPr lang="en-US" sz="2400" b="0" i="0" dirty="0">
              <a:solidFill>
                <a:srgbClr val="0D1115"/>
              </a:solidFill>
              <a:effectLst/>
            </a:endParaRPr>
          </a:p>
          <a:p>
            <a:r>
              <a:rPr lang="en-US" sz="2400" b="0" i="0" dirty="0">
                <a:solidFill>
                  <a:srgbClr val="0D1115"/>
                </a:solidFill>
                <a:effectLst/>
              </a:rPr>
              <a:t>“Guarantee of equal protection cannot mean</a:t>
            </a:r>
            <a:br>
              <a:rPr lang="en-US" sz="2400" b="0" i="0" dirty="0">
                <a:solidFill>
                  <a:srgbClr val="0D1115"/>
                </a:solidFill>
                <a:effectLst/>
              </a:rPr>
            </a:br>
            <a:r>
              <a:rPr lang="en-US" sz="2400" b="0" i="0" dirty="0">
                <a:solidFill>
                  <a:srgbClr val="0D1115"/>
                </a:solidFill>
                <a:effectLst/>
              </a:rPr>
              <a:t>one thing when applied to one individual and</a:t>
            </a:r>
            <a:br>
              <a:rPr lang="en-US" sz="2400" b="0" i="0" dirty="0">
                <a:solidFill>
                  <a:srgbClr val="0D1115"/>
                </a:solidFill>
                <a:effectLst/>
              </a:rPr>
            </a:br>
            <a:r>
              <a:rPr lang="en-US" sz="2400" b="0" i="0" dirty="0">
                <a:solidFill>
                  <a:srgbClr val="0D1115"/>
                </a:solidFill>
                <a:effectLst/>
              </a:rPr>
              <a:t>something else when applied to a person of another color.”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9EB1A7-AA17-4BE3-8577-B705C3E06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618" y="3597625"/>
            <a:ext cx="4289355" cy="22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19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82DF-EE49-4DCC-A4F3-68961D1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237" y="365125"/>
            <a:ext cx="90447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PUBLIC EMPLOYEE SPEECH</a:t>
            </a:r>
            <a:br>
              <a:rPr lang="en-US" sz="4000" b="1" dirty="0"/>
            </a:br>
            <a:r>
              <a:rPr lang="en-US" sz="2200" b="1" dirty="0"/>
              <a:t>Example:  Counseling Center complaint</a:t>
            </a:r>
            <a:br>
              <a:rPr lang="en-US" sz="4000" b="1" dirty="0"/>
            </a:br>
            <a:endParaRPr lang="en-US" sz="20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BCF567-594B-4CBD-B331-FFF65030C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0" i="0" dirty="0">
              <a:solidFill>
                <a:srgbClr val="0D1115"/>
              </a:solidFill>
              <a:effectLst/>
            </a:endParaRPr>
          </a:p>
          <a:p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EE8A7F-08A0-4114-9942-F6391E9FB200}"/>
              </a:ext>
            </a:extLst>
          </p:cNvPr>
          <p:cNvSpPr txBox="1">
            <a:spLocks/>
          </p:cNvSpPr>
          <p:nvPr/>
        </p:nvSpPr>
        <p:spPr bwMode="auto">
          <a:xfrm>
            <a:off x="838199" y="1556241"/>
            <a:ext cx="11179629" cy="50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latin typeface="Garamond" panose="02020404030301010803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600BE5-1990-43AC-9F83-0A99836ED71B}"/>
              </a:ext>
            </a:extLst>
          </p:cNvPr>
          <p:cNvSpPr txBox="1">
            <a:spLocks/>
          </p:cNvSpPr>
          <p:nvPr/>
        </p:nvSpPr>
        <p:spPr bwMode="auto">
          <a:xfrm>
            <a:off x="567322" y="1690686"/>
            <a:ext cx="5159829" cy="447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latin typeface="Garamond" panose="02020404030301010803" pitchFamily="18" charset="0"/>
              </a:rPr>
              <a:t>Counseling Center employees</a:t>
            </a:r>
            <a:br>
              <a:rPr lang="en-US" sz="3200" b="0" dirty="0">
                <a:latin typeface="Garamond" panose="02020404030301010803" pitchFamily="18" charset="0"/>
              </a:rPr>
            </a:br>
            <a:r>
              <a:rPr lang="en-US" sz="3200" b="0" dirty="0">
                <a:latin typeface="Garamond" panose="02020404030301010803" pitchFamily="18" charset="0"/>
              </a:rPr>
              <a:t>do not like the new director.</a:t>
            </a:r>
          </a:p>
          <a:p>
            <a:r>
              <a:rPr lang="en-US" sz="3200" b="0" dirty="0">
                <a:latin typeface="Garamond" panose="02020404030301010803" pitchFamily="18" charset="0"/>
              </a:rPr>
              <a:t>They send memo to director’s supervisors and other executives alleging incompetence, poor training and communication, and other mismanagement.</a:t>
            </a:r>
          </a:p>
          <a:p>
            <a:r>
              <a:rPr lang="en-US" sz="3200" b="0" dirty="0">
                <a:latin typeface="Garamond" panose="02020404030301010803" pitchFamily="18" charset="0"/>
              </a:rPr>
              <a:t>University investigates and finds insufficient evidence.</a:t>
            </a:r>
          </a:p>
          <a:p>
            <a:r>
              <a:rPr lang="en-US" sz="3200" b="0" dirty="0">
                <a:latin typeface="Garamond" panose="02020404030301010803" pitchFamily="18" charset="0"/>
              </a:rPr>
              <a:t>Within a week, employees’ jobs are eliminated.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B0E988-2995-43E4-8DE0-69E23E9335F6}"/>
              </a:ext>
            </a:extLst>
          </p:cNvPr>
          <p:cNvSpPr txBox="1">
            <a:spLocks/>
          </p:cNvSpPr>
          <p:nvPr/>
        </p:nvSpPr>
        <p:spPr>
          <a:xfrm>
            <a:off x="6946490" y="1554367"/>
            <a:ext cx="4200481" cy="480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AutoNum type="romanLcParenBoth"/>
            </a:pPr>
            <a:r>
              <a:rPr lang="en-US" sz="2400" b="1" dirty="0">
                <a:latin typeface="Garamond" panose="02020404030301010803" pitchFamily="18" charset="0"/>
              </a:rPr>
              <a:t>Pursuant to official duties?   </a:t>
            </a:r>
            <a:br>
              <a:rPr lang="en-US" sz="2400" b="1" dirty="0">
                <a:latin typeface="Garamond" panose="02020404030301010803" pitchFamily="18" charset="0"/>
              </a:rPr>
            </a:br>
            <a:endParaRPr lang="en-US" sz="2400" dirty="0">
              <a:latin typeface="Garamond" panose="02020404030301010803" pitchFamily="18" charset="0"/>
            </a:endParaRPr>
          </a:p>
          <a:p>
            <a:pPr marL="400050" indent="-4000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AutoNum type="romanLcParenBoth"/>
            </a:pPr>
            <a:r>
              <a:rPr lang="en-US" sz="2400" b="1" dirty="0">
                <a:latin typeface="Garamond" panose="02020404030301010803" pitchFamily="18" charset="0"/>
              </a:rPr>
              <a:t>Citizen on Public Concern vs. Private Workplace Grievance?</a:t>
            </a:r>
          </a:p>
          <a:p>
            <a:pPr marL="400050" indent="-4000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AutoNum type="romanLcParenBoth"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Garamond" panose="02020404030301010803" pitchFamily="18" charset="0"/>
              </a:rPr>
              <a:t>(iii) Balance between Employee’s Free Speech Rights vs. Employer’s Ability to Manage Workplace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en-US" sz="1800" dirty="0">
                <a:latin typeface="Garamond" panose="020204040303010108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65446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82DF-EE49-4DCC-A4F3-68961D1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237" y="365125"/>
            <a:ext cx="90447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PUBLIC EMPLOYEE SPEECH</a:t>
            </a:r>
            <a:br>
              <a:rPr lang="en-US" sz="4000" b="1" dirty="0"/>
            </a:br>
            <a:r>
              <a:rPr lang="en-US" sz="2200" b="1" dirty="0"/>
              <a:t>Example:  Engineering Department disagreements</a:t>
            </a:r>
            <a:br>
              <a:rPr lang="en-US" sz="4000" b="1" dirty="0"/>
            </a:br>
            <a:endParaRPr lang="en-US" sz="20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BCF567-594B-4CBD-B331-FFF65030C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0" i="0" dirty="0">
              <a:solidFill>
                <a:srgbClr val="0D1115"/>
              </a:solidFill>
              <a:effectLst/>
            </a:endParaRPr>
          </a:p>
          <a:p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EE8A7F-08A0-4114-9942-F6391E9FB200}"/>
              </a:ext>
            </a:extLst>
          </p:cNvPr>
          <p:cNvSpPr txBox="1">
            <a:spLocks/>
          </p:cNvSpPr>
          <p:nvPr/>
        </p:nvSpPr>
        <p:spPr bwMode="auto">
          <a:xfrm>
            <a:off x="838199" y="1556241"/>
            <a:ext cx="11179629" cy="50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latin typeface="Garamond" panose="02020404030301010803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600BE5-1990-43AC-9F83-0A99836ED71B}"/>
              </a:ext>
            </a:extLst>
          </p:cNvPr>
          <p:cNvSpPr txBox="1">
            <a:spLocks/>
          </p:cNvSpPr>
          <p:nvPr/>
        </p:nvSpPr>
        <p:spPr bwMode="auto">
          <a:xfrm>
            <a:off x="567322" y="1690686"/>
            <a:ext cx="5159829" cy="447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latin typeface="Garamond" panose="02020404030301010803" pitchFamily="18" charset="0"/>
              </a:rPr>
              <a:t>Concerns about engineering faculty regarding basic education quality issues and outcomes for students.</a:t>
            </a:r>
          </a:p>
          <a:p>
            <a:r>
              <a:rPr lang="en-US" sz="3200" b="0" dirty="0">
                <a:latin typeface="Garamond" panose="02020404030301010803" pitchFamily="18" charset="0"/>
              </a:rPr>
              <a:t>Series of department heads were criticized internally.</a:t>
            </a:r>
          </a:p>
          <a:p>
            <a:r>
              <a:rPr lang="en-US" sz="3200" b="0" dirty="0">
                <a:latin typeface="Garamond" panose="02020404030301010803" pitchFamily="18" charset="0"/>
              </a:rPr>
              <a:t>During accreditation review, faculty group formed own “committee” and created and distributed a report to leadership and accreditor.</a:t>
            </a:r>
          </a:p>
          <a:p>
            <a:r>
              <a:rPr lang="en-US" sz="3200" b="0" dirty="0">
                <a:latin typeface="Garamond" panose="02020404030301010803" pitchFamily="18" charset="0"/>
              </a:rPr>
              <a:t>“Academic terrorism”</a:t>
            </a:r>
          </a:p>
          <a:p>
            <a:r>
              <a:rPr lang="en-US" sz="3200" b="0" dirty="0">
                <a:latin typeface="Garamond" panose="02020404030301010803" pitchFamily="18" charset="0"/>
              </a:rPr>
              <a:t>Faculty were transferred.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B0E988-2995-43E4-8DE0-69E23E9335F6}"/>
              </a:ext>
            </a:extLst>
          </p:cNvPr>
          <p:cNvSpPr txBox="1">
            <a:spLocks/>
          </p:cNvSpPr>
          <p:nvPr/>
        </p:nvSpPr>
        <p:spPr>
          <a:xfrm>
            <a:off x="6946490" y="1554367"/>
            <a:ext cx="4200481" cy="480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AutoNum type="romanLcParenBoth"/>
            </a:pPr>
            <a:r>
              <a:rPr lang="en-US" sz="2400" b="1" dirty="0">
                <a:latin typeface="Garamond" panose="02020404030301010803" pitchFamily="18" charset="0"/>
              </a:rPr>
              <a:t>Pursuant to official duties?   </a:t>
            </a:r>
            <a:br>
              <a:rPr lang="en-US" sz="2400" b="1" dirty="0">
                <a:latin typeface="Garamond" panose="02020404030301010803" pitchFamily="18" charset="0"/>
              </a:rPr>
            </a:br>
            <a:endParaRPr lang="en-US" sz="2400" dirty="0">
              <a:latin typeface="Garamond" panose="02020404030301010803" pitchFamily="18" charset="0"/>
            </a:endParaRPr>
          </a:p>
          <a:p>
            <a:pPr marL="400050" indent="-4000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AutoNum type="romanLcParenBoth"/>
            </a:pPr>
            <a:r>
              <a:rPr lang="en-US" sz="2400" b="1" dirty="0">
                <a:latin typeface="Garamond" panose="02020404030301010803" pitchFamily="18" charset="0"/>
              </a:rPr>
              <a:t>Citizen on Public Concern vs. Private Workplace Grievance?</a:t>
            </a:r>
          </a:p>
          <a:p>
            <a:pPr marL="400050" indent="-4000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AutoNum type="romanLcParenBoth"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Garamond" panose="02020404030301010803" pitchFamily="18" charset="0"/>
              </a:rPr>
              <a:t>(iii) Balance between Employee’s Free Speech Rights vs. Employer’s Ability to Manage Workplace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en-US" sz="1800" dirty="0">
                <a:latin typeface="Garamond" panose="020204040303010108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36459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82DF-EE49-4DCC-A4F3-68961D1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237" y="365125"/>
            <a:ext cx="90447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PUBLIC EMPLOYEE SPEECH</a:t>
            </a:r>
            <a:br>
              <a:rPr lang="en-US" sz="4000" b="1" dirty="0"/>
            </a:br>
            <a:r>
              <a:rPr lang="en-US" sz="2200" b="1" dirty="0"/>
              <a:t>Example:  Faculty blog</a:t>
            </a:r>
            <a:br>
              <a:rPr lang="en-US" sz="4000" b="1" dirty="0"/>
            </a:br>
            <a:endParaRPr lang="en-US" sz="20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BCF567-594B-4CBD-B331-FFF65030C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0" i="0" dirty="0">
              <a:solidFill>
                <a:srgbClr val="0D1115"/>
              </a:solidFill>
              <a:effectLst/>
            </a:endParaRPr>
          </a:p>
          <a:p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EE8A7F-08A0-4114-9942-F6391E9FB200}"/>
              </a:ext>
            </a:extLst>
          </p:cNvPr>
          <p:cNvSpPr txBox="1">
            <a:spLocks/>
          </p:cNvSpPr>
          <p:nvPr/>
        </p:nvSpPr>
        <p:spPr bwMode="auto">
          <a:xfrm>
            <a:off x="838199" y="1556241"/>
            <a:ext cx="11179629" cy="50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latin typeface="Garamond" panose="02020404030301010803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600BE5-1990-43AC-9F83-0A99836ED71B}"/>
              </a:ext>
            </a:extLst>
          </p:cNvPr>
          <p:cNvSpPr txBox="1">
            <a:spLocks/>
          </p:cNvSpPr>
          <p:nvPr/>
        </p:nvSpPr>
        <p:spPr bwMode="auto">
          <a:xfrm>
            <a:off x="567322" y="1690686"/>
            <a:ext cx="5159829" cy="447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latin typeface="Garamond" panose="02020404030301010803" pitchFamily="18" charset="0"/>
              </a:rPr>
              <a:t>Faculty maintained blog that was scathingly critical of administration.</a:t>
            </a:r>
          </a:p>
          <a:p>
            <a:r>
              <a:rPr lang="en-US" sz="3200" b="0" dirty="0">
                <a:latin typeface="Garamond" panose="02020404030301010803" pitchFamily="18" charset="0"/>
              </a:rPr>
              <a:t>University threatened to shut down the blog – which allegedly used university trademarks – based in part on failures of “civility and professionalism.”</a:t>
            </a:r>
          </a:p>
          <a:p>
            <a:r>
              <a:rPr lang="en-US" sz="3200" b="0" dirty="0">
                <a:latin typeface="Garamond" panose="02020404030301010803" pitchFamily="18" charset="0"/>
              </a:rPr>
              <a:t> Faculty sued.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B0E988-2995-43E4-8DE0-69E23E9335F6}"/>
              </a:ext>
            </a:extLst>
          </p:cNvPr>
          <p:cNvSpPr txBox="1">
            <a:spLocks/>
          </p:cNvSpPr>
          <p:nvPr/>
        </p:nvSpPr>
        <p:spPr>
          <a:xfrm>
            <a:off x="6946490" y="1554367"/>
            <a:ext cx="4200481" cy="480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AutoNum type="romanLcParenBoth"/>
            </a:pPr>
            <a:r>
              <a:rPr lang="en-US" sz="2400" b="1" dirty="0">
                <a:latin typeface="Garamond" panose="02020404030301010803" pitchFamily="18" charset="0"/>
              </a:rPr>
              <a:t>Pursuant to official duties?   </a:t>
            </a:r>
            <a:br>
              <a:rPr lang="en-US" sz="2400" b="1" dirty="0">
                <a:latin typeface="Garamond" panose="02020404030301010803" pitchFamily="18" charset="0"/>
              </a:rPr>
            </a:br>
            <a:endParaRPr lang="en-US" sz="2400" dirty="0">
              <a:latin typeface="Garamond" panose="02020404030301010803" pitchFamily="18" charset="0"/>
            </a:endParaRPr>
          </a:p>
          <a:p>
            <a:pPr marL="400050" indent="-4000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AutoNum type="romanLcParenBoth"/>
            </a:pPr>
            <a:r>
              <a:rPr lang="en-US" sz="2400" b="1" dirty="0">
                <a:latin typeface="Garamond" panose="02020404030301010803" pitchFamily="18" charset="0"/>
              </a:rPr>
              <a:t>Citizen on Public Concern vs. Private Workplace Grievance?</a:t>
            </a:r>
          </a:p>
          <a:p>
            <a:pPr marL="400050" indent="-4000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AutoNum type="romanLcParenBoth"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Garamond" panose="02020404030301010803" pitchFamily="18" charset="0"/>
              </a:rPr>
              <a:t>(iii) Balance between Employee’s Free Speech Rights vs. Employer’s Ability to Manage Workplace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en-US" sz="1800" dirty="0">
                <a:latin typeface="Garamond" panose="020204040303010108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35900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D461-052A-E392-1355-2843F77A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9144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Providing Urgent Maternal Protections for Nursing Mothers Act (PUMP Act)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E5BA2-1EB8-26D9-7616-8E5EFF2C8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438401"/>
            <a:ext cx="5384800" cy="368776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Passed in 2022</a:t>
            </a:r>
          </a:p>
          <a:p>
            <a:r>
              <a:rPr lang="en-US" dirty="0"/>
              <a:t>Enforcement provisions began April 28, 2023</a:t>
            </a:r>
          </a:p>
          <a:p>
            <a:r>
              <a:rPr lang="en-US" dirty="0"/>
              <a:t>Applies to employers with at least 50 employees</a:t>
            </a:r>
          </a:p>
        </p:txBody>
      </p:sp>
      <p:pic>
        <p:nvPicPr>
          <p:cNvPr id="5" name="Content Placeholder 4" descr="Mother holding baby's hand">
            <a:extLst>
              <a:ext uri="{FF2B5EF4-FFF2-40B4-BE49-F238E27FC236}">
                <a16:creationId xmlns:a16="http://schemas.microsoft.com/office/drawing/2014/main" id="{3412DAF0-4E5E-C905-DC28-362799460D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487563"/>
            <a:ext cx="5384800" cy="3589436"/>
          </a:xfrm>
        </p:spPr>
      </p:pic>
    </p:spTree>
    <p:extLst>
      <p:ext uri="{BB962C8B-B14F-4D97-AF65-F5344CB8AC3E}">
        <p14:creationId xmlns:p14="http://schemas.microsoft.com/office/powerpoint/2010/main" val="128027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7BBF7-8728-DDDA-96DB-E304D5BA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77" y="1630907"/>
            <a:ext cx="3932767" cy="16002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PUMP Act Requirements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919477-BD15-506A-33BE-55FE3D7313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717" y="987426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erson in a red dress holding her belly&#10;&#10;Description automatically generated">
            <a:extLst>
              <a:ext uri="{FF2B5EF4-FFF2-40B4-BE49-F238E27FC236}">
                <a16:creationId xmlns:a16="http://schemas.microsoft.com/office/drawing/2014/main" id="{8DEFAB33-81DE-2CE1-9CE7-A808BA3580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010613" y="3012743"/>
            <a:ext cx="3173104" cy="317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06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2678-FA3C-CB8F-01D6-7AD82C4D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Penalties for Violations of PUMP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8F475-99E0-C33C-9520-F3FCD60B5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Liable for unpaid minimum or overtime wages</a:t>
            </a:r>
          </a:p>
          <a:p>
            <a:r>
              <a:rPr lang="en-US" dirty="0"/>
              <a:t>Employment reinstatement and payment of wages lost</a:t>
            </a:r>
          </a:p>
          <a:p>
            <a:r>
              <a:rPr lang="en-US" dirty="0"/>
              <a:t>Potential economic losses and punitive damages</a:t>
            </a:r>
          </a:p>
          <a:p>
            <a:r>
              <a:rPr lang="en-US" dirty="0"/>
              <a:t>Potential liability for attorneys’ fees</a:t>
            </a:r>
          </a:p>
          <a:p>
            <a:r>
              <a:rPr lang="en-US" dirty="0"/>
              <a:t>Does not allow for compensatory or emotional distress damages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35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0299-66EC-5D1C-41B7-9473C186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0212"/>
            <a:ext cx="10972800" cy="914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Pregnant Workers Fairness Act (PWFA)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6AF352-DA2A-16CD-7654-2F73A30384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2438401"/>
          <a:ext cx="10972800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5025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C0F65-067D-F27A-73BD-EBC8266B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under PWFA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B78A7-4B23-987F-4C12-58B2822D2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provide reasonable accommodations to pregnant employees</a:t>
            </a:r>
          </a:p>
          <a:p>
            <a:r>
              <a:rPr lang="en-US" dirty="0"/>
              <a:t>Must engage in interactive process</a:t>
            </a:r>
          </a:p>
          <a:p>
            <a:r>
              <a:rPr lang="en-US" dirty="0"/>
              <a:t>Enforce by Equal Employment Opportunity Commission (EEOC)</a:t>
            </a:r>
          </a:p>
        </p:txBody>
      </p:sp>
    </p:spTree>
    <p:extLst>
      <p:ext uri="{BB962C8B-B14F-4D97-AF65-F5344CB8AC3E}">
        <p14:creationId xmlns:p14="http://schemas.microsoft.com/office/powerpoint/2010/main" val="1586736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BD69-239B-CF1B-0FCA-64FFD8D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18" y="2624138"/>
            <a:ext cx="3932767" cy="16002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Kentucky Pregnant Workers 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1F1431-A193-507F-440B-DAE5FB1DFA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717" y="987426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4005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5C6F9-9564-EB27-243C-B44B0BE4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914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Kentucky Pregnant Workers 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F1F45E-DF7D-E25C-6640-F71945EABB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2438401"/>
          <a:ext cx="10972800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760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82DF-EE49-4DCC-A4F3-68961D1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237" y="365125"/>
            <a:ext cx="904476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DIVERSITY in EMPLOYMENT</a:t>
            </a:r>
            <a:br>
              <a:rPr lang="en-US" sz="4000" b="1" dirty="0"/>
            </a:br>
            <a:r>
              <a:rPr lang="en-US" sz="2000" b="1" dirty="0"/>
              <a:t>Anti-Discrimination Law &amp; Trends</a:t>
            </a:r>
            <a:br>
              <a:rPr lang="en-US" sz="4000" b="1" dirty="0"/>
            </a:b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5EF02-3FA6-40CB-B5D7-38C50360D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0D1115"/>
                </a:solidFill>
                <a:effectLst/>
              </a:rPr>
              <a:t>Unlawful for an employer to discriminate based on race with respect to hiring, discharge, compensation, and other terms of employment.</a:t>
            </a:r>
          </a:p>
          <a:p>
            <a:pPr lvl="1"/>
            <a:r>
              <a:rPr lang="en-US" sz="2000" b="0" i="0" dirty="0">
                <a:solidFill>
                  <a:srgbClr val="0D1115"/>
                </a:solidFill>
                <a:effectLst/>
              </a:rPr>
              <a:t>Equal Protection Clause</a:t>
            </a:r>
            <a:r>
              <a:rPr lang="en-US" sz="2000" dirty="0">
                <a:solidFill>
                  <a:srgbClr val="0D1115"/>
                </a:solidFill>
              </a:rPr>
              <a:t> of the 14th Amendment</a:t>
            </a:r>
            <a:endParaRPr lang="en-US" sz="2000" b="0" i="0" dirty="0">
              <a:solidFill>
                <a:srgbClr val="0D1115"/>
              </a:solidFill>
              <a:effectLst/>
            </a:endParaRPr>
          </a:p>
          <a:p>
            <a:pPr lvl="1"/>
            <a:r>
              <a:rPr lang="en-US" sz="2000" b="0" i="0" dirty="0">
                <a:solidFill>
                  <a:srgbClr val="0D1115"/>
                </a:solidFill>
                <a:effectLst/>
              </a:rPr>
              <a:t>Title VII of the Civil Rights Act</a:t>
            </a:r>
          </a:p>
          <a:p>
            <a:pPr lvl="1"/>
            <a:r>
              <a:rPr lang="en-US" sz="2000" dirty="0">
                <a:solidFill>
                  <a:srgbClr val="0D1115"/>
                </a:solidFill>
              </a:rPr>
              <a:t>Kentucky Civil Rights Act</a:t>
            </a:r>
          </a:p>
          <a:p>
            <a:pPr lvl="1"/>
            <a:r>
              <a:rPr lang="en-US" sz="2000" dirty="0">
                <a:solidFill>
                  <a:srgbClr val="0D1115"/>
                </a:solidFill>
              </a:rPr>
              <a:t>First Amendment, too…</a:t>
            </a:r>
          </a:p>
          <a:p>
            <a:pPr lvl="1"/>
            <a:r>
              <a:rPr lang="en-US" sz="2000" dirty="0">
                <a:solidFill>
                  <a:srgbClr val="0D1115"/>
                </a:solidFill>
              </a:rPr>
              <a:t>…and retaliation claims.</a:t>
            </a:r>
          </a:p>
          <a:p>
            <a:pPr lvl="1"/>
            <a:endParaRPr lang="en-US" sz="2000" b="0" i="0" dirty="0">
              <a:solidFill>
                <a:srgbClr val="0D1115"/>
              </a:solidFill>
              <a:effectLst/>
            </a:endParaRPr>
          </a:p>
          <a:p>
            <a:r>
              <a:rPr lang="en-US" sz="2400" dirty="0">
                <a:solidFill>
                  <a:srgbClr val="0D1115"/>
                </a:solidFill>
              </a:rPr>
              <a:t>“Reverse discrimination” cases have been uncommon – but early signs of an uptick</a:t>
            </a:r>
            <a:r>
              <a:rPr lang="en-US" sz="2400" b="0" i="0" dirty="0">
                <a:solidFill>
                  <a:srgbClr val="0D1115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212529"/>
                </a:solidFill>
                <a:effectLst/>
              </a:rPr>
              <a:t>  </a:t>
            </a:r>
          </a:p>
          <a:p>
            <a:endParaRPr lang="en-US" sz="2400" b="0" i="0" dirty="0">
              <a:solidFill>
                <a:srgbClr val="212529"/>
              </a:solidFill>
              <a:effectLst/>
            </a:endParaRPr>
          </a:p>
          <a:p>
            <a:r>
              <a:rPr lang="en-US" sz="2400" b="0" i="0" dirty="0">
                <a:solidFill>
                  <a:srgbClr val="0D1115"/>
                </a:solidFill>
                <a:effectLst/>
              </a:rPr>
              <a:t> Possible Kentucky legislative activity in 2024</a:t>
            </a:r>
          </a:p>
          <a:p>
            <a:pPr marL="0" indent="0">
              <a:buNone/>
            </a:pPr>
            <a:endParaRPr lang="en-US" sz="2400" b="0" i="0" dirty="0">
              <a:solidFill>
                <a:srgbClr val="0D1115"/>
              </a:solidFill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5015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11A54-F363-6BC7-FC14-6DB53DD1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Kentucky Pregnant Workers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9F21D-31B7-96E7-8E8C-2BA3F013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reasonable accommodations:</a:t>
            </a:r>
          </a:p>
          <a:p>
            <a:pPr lvl="1"/>
            <a:r>
              <a:rPr lang="en-US" dirty="0"/>
              <a:t>More frequent or longer breaks</a:t>
            </a:r>
          </a:p>
          <a:p>
            <a:pPr lvl="1"/>
            <a:r>
              <a:rPr lang="en-US" dirty="0"/>
              <a:t>Time off to recover from childbirth</a:t>
            </a:r>
          </a:p>
          <a:p>
            <a:pPr lvl="1"/>
            <a:r>
              <a:rPr lang="en-US" dirty="0"/>
              <a:t>Acquisition/modification of equipment</a:t>
            </a:r>
          </a:p>
          <a:p>
            <a:pPr lvl="1"/>
            <a:r>
              <a:rPr lang="en-US" dirty="0"/>
              <a:t>Appropriate seating</a:t>
            </a:r>
          </a:p>
        </p:txBody>
      </p:sp>
    </p:spTree>
    <p:extLst>
      <p:ext uri="{BB962C8B-B14F-4D97-AF65-F5344CB8AC3E}">
        <p14:creationId xmlns:p14="http://schemas.microsoft.com/office/powerpoint/2010/main" val="2020360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9D0D2-6882-4B57-BA9E-90D177DC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Kentucky Pregnant Workers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F26-708C-63B1-AEC7-FFBF6B6C8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Reasonable Accommodations:</a:t>
            </a:r>
          </a:p>
          <a:p>
            <a:pPr lvl="1"/>
            <a:r>
              <a:rPr lang="en-US" dirty="0"/>
              <a:t>Temporary transfer to a different job</a:t>
            </a:r>
          </a:p>
          <a:p>
            <a:pPr lvl="1"/>
            <a:r>
              <a:rPr lang="en-US" dirty="0"/>
              <a:t>Modified schedules</a:t>
            </a:r>
          </a:p>
          <a:p>
            <a:pPr lvl="1"/>
            <a:r>
              <a:rPr lang="en-US" dirty="0"/>
              <a:t>Light duty</a:t>
            </a:r>
          </a:p>
          <a:p>
            <a:pPr lvl="1"/>
            <a:r>
              <a:rPr lang="en-US" dirty="0"/>
              <a:t>Private space, other than a bathroom, to express breast milk</a:t>
            </a:r>
          </a:p>
        </p:txBody>
      </p:sp>
    </p:spTree>
    <p:extLst>
      <p:ext uri="{BB962C8B-B14F-4D97-AF65-F5344CB8AC3E}">
        <p14:creationId xmlns:p14="http://schemas.microsoft.com/office/powerpoint/2010/main" val="1118460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0DC0-CCA3-463B-966F-F67FFFFD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38" y="1860698"/>
            <a:ext cx="4466720" cy="68048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2800" b="1" dirty="0"/>
              <a:t>Remote workforce legal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7B7F-2870-46D9-BF56-1AA9727D3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476" y="2930705"/>
            <a:ext cx="4648236" cy="3207258"/>
          </a:xfrm>
        </p:spPr>
        <p:txBody>
          <a:bodyPr anchor="t">
            <a:normAutofit lnSpcReduction="10000"/>
          </a:bodyPr>
          <a:lstStyle/>
          <a:p>
            <a:r>
              <a:rPr lang="en-US" sz="2000" dirty="0"/>
              <a:t>COVID19 has raised a myriad of legal issues</a:t>
            </a:r>
          </a:p>
          <a:p>
            <a:r>
              <a:rPr lang="en-US" sz="2000" dirty="0"/>
              <a:t>Many employers have determined that remote work is acceptable and employees like the flexibility</a:t>
            </a:r>
          </a:p>
          <a:p>
            <a:r>
              <a:rPr lang="en-US" sz="2000" dirty="0"/>
              <a:t>I will address some of the issues that are raised by having employees work remotely</a:t>
            </a:r>
          </a:p>
          <a:p>
            <a:r>
              <a:rPr lang="en-US" sz="2000" dirty="0"/>
              <a:t>Healthcare has additional challenges with being remote</a:t>
            </a:r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lvl="1"/>
            <a:endParaRPr lang="en-US" sz="1700" dirty="0"/>
          </a:p>
        </p:txBody>
      </p:sp>
      <p:pic>
        <p:nvPicPr>
          <p:cNvPr id="21510" name="Picture 6" descr="See the source image">
            <a:extLst>
              <a:ext uri="{FF2B5EF4-FFF2-40B4-BE49-F238E27FC236}">
                <a16:creationId xmlns:a16="http://schemas.microsoft.com/office/drawing/2014/main" id="{FCE65341-95A1-42BB-A1AE-DD5E747F5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62" y="0"/>
            <a:ext cx="6694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17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3919E-1FCA-45C8-9E4D-F7253AA5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659" y="258688"/>
            <a:ext cx="7472917" cy="1325563"/>
          </a:xfrm>
        </p:spPr>
        <p:txBody>
          <a:bodyPr/>
          <a:lstStyle/>
          <a:p>
            <a:pPr algn="ctr"/>
            <a:r>
              <a:rPr lang="en-US" b="1" dirty="0"/>
              <a:t>Benefits – for both parties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45104-8F68-41A5-BBDE-37F8E4BA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30" y="1740565"/>
            <a:ext cx="6221819" cy="4351338"/>
          </a:xfrm>
        </p:spPr>
        <p:txBody>
          <a:bodyPr/>
          <a:lstStyle/>
          <a:p>
            <a:r>
              <a:rPr lang="en-US" dirty="0"/>
              <a:t>Work from home arrangements pose a number of benefits for employers and employees:</a:t>
            </a:r>
          </a:p>
          <a:p>
            <a:pPr lvl="1"/>
            <a:r>
              <a:rPr lang="en-US" dirty="0"/>
              <a:t>Allows for flexibility </a:t>
            </a:r>
          </a:p>
          <a:p>
            <a:pPr lvl="1"/>
            <a:r>
              <a:rPr lang="en-US" dirty="0"/>
              <a:t>Minimize contact among workers and clients to slow and prevent transmission of COVID-19</a:t>
            </a:r>
          </a:p>
          <a:p>
            <a:pPr lvl="1"/>
            <a:r>
              <a:rPr lang="en-US" dirty="0"/>
              <a:t>Increased productivity?</a:t>
            </a:r>
          </a:p>
          <a:p>
            <a:pPr lvl="1"/>
            <a:r>
              <a:rPr lang="en-US" dirty="0"/>
              <a:t>Cost saving – office leases, travel, etc.</a:t>
            </a:r>
          </a:p>
          <a:p>
            <a:pPr lvl="1"/>
            <a:r>
              <a:rPr lang="en-US" dirty="0"/>
              <a:t>Balancing family needs</a:t>
            </a:r>
          </a:p>
          <a:p>
            <a:pPr lvl="1"/>
            <a:r>
              <a:rPr lang="en-US" dirty="0"/>
              <a:t>Commute time 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8491B3AB-CE92-46C9-8DEA-82A3D633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734" y="1740565"/>
            <a:ext cx="5007935" cy="477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30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0DC0-CCA3-463B-966F-F67FFFFD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220" y="1371600"/>
            <a:ext cx="8069179" cy="914400"/>
          </a:xfrm>
        </p:spPr>
        <p:txBody>
          <a:bodyPr/>
          <a:lstStyle/>
          <a:p>
            <a:pPr algn="ctr"/>
            <a:r>
              <a:rPr lang="en-US" b="1" dirty="0"/>
              <a:t>PRIVACY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7B7F-2870-46D9-BF56-1AA9727D3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716" y="2438401"/>
            <a:ext cx="5462337" cy="3687763"/>
          </a:xfrm>
        </p:spPr>
        <p:txBody>
          <a:bodyPr/>
          <a:lstStyle/>
          <a:p>
            <a:r>
              <a:rPr lang="en-US" sz="2400" dirty="0"/>
              <a:t>HIPAA - healthcare</a:t>
            </a:r>
          </a:p>
          <a:p>
            <a:r>
              <a:rPr lang="en-US" sz="2400" dirty="0"/>
              <a:t>Access to computer files</a:t>
            </a:r>
          </a:p>
          <a:p>
            <a:r>
              <a:rPr lang="en-US" sz="2400" dirty="0"/>
              <a:t>Access to paper files</a:t>
            </a:r>
          </a:p>
          <a:p>
            <a:r>
              <a:rPr lang="en-US" sz="2400" dirty="0"/>
              <a:t>Confidentiality of calls/meetings</a:t>
            </a:r>
          </a:p>
          <a:p>
            <a:r>
              <a:rPr lang="en-US" sz="2400" dirty="0"/>
              <a:t>Computers and mobile devices password protected</a:t>
            </a:r>
          </a:p>
          <a:p>
            <a:r>
              <a:rPr lang="en-US" sz="2400" dirty="0"/>
              <a:t>Cybersecurity training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picture containing text, computer, clipart&#10;&#10;Description automatically generated">
            <a:extLst>
              <a:ext uri="{FF2B5EF4-FFF2-40B4-BE49-F238E27FC236}">
                <a16:creationId xmlns:a16="http://schemas.microsoft.com/office/drawing/2014/main" id="{3AF79922-8190-42D4-9544-713E7216A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1" y="2164347"/>
            <a:ext cx="3986464" cy="332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92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3919E-1FCA-45C8-9E4D-F7253AA5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248" y="2892831"/>
            <a:ext cx="7472917" cy="1325563"/>
          </a:xfrm>
        </p:spPr>
        <p:txBody>
          <a:bodyPr/>
          <a:lstStyle/>
          <a:p>
            <a:pPr algn="ctr"/>
            <a:r>
              <a:rPr lang="en-US" b="1" dirty="0"/>
              <a:t>What are the legal issues?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28BBC1-7B2A-42F9-BABD-ECEA824A1E54}"/>
              </a:ext>
            </a:extLst>
          </p:cNvPr>
          <p:cNvGrpSpPr/>
          <p:nvPr/>
        </p:nvGrpSpPr>
        <p:grpSpPr>
          <a:xfrm>
            <a:off x="0" y="-6757"/>
            <a:ext cx="3147237" cy="1591008"/>
            <a:chOff x="-1" y="-7403"/>
            <a:chExt cx="3200400" cy="16465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113C7EA-A5A7-413D-9CE4-3AD5F7E741AA}"/>
                </a:ext>
              </a:extLst>
            </p:cNvPr>
            <p:cNvSpPr/>
            <p:nvPr/>
          </p:nvSpPr>
          <p:spPr bwMode="auto">
            <a:xfrm>
              <a:off x="0" y="1660"/>
              <a:ext cx="2817628" cy="82703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A0DECF-BF87-41E2-A9BA-ED989084E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7403"/>
              <a:ext cx="3200400" cy="1646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5176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0DC0-CCA3-463B-966F-F67FFFFD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38" y="1366689"/>
            <a:ext cx="6200274" cy="914400"/>
          </a:xfrm>
        </p:spPr>
        <p:txBody>
          <a:bodyPr/>
          <a:lstStyle/>
          <a:p>
            <a:pPr algn="ctr"/>
            <a:r>
              <a:rPr lang="en-US" b="1" dirty="0"/>
              <a:t>TAX WITHHOLDING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7B7F-2870-46D9-BF56-1AA9727D3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882" y="2138214"/>
            <a:ext cx="7225786" cy="3687763"/>
          </a:xfrm>
        </p:spPr>
        <p:txBody>
          <a:bodyPr/>
          <a:lstStyle/>
          <a:p>
            <a:r>
              <a:rPr lang="en-US" sz="2400" dirty="0"/>
              <a:t>General rule is to withhold where work is performed</a:t>
            </a:r>
          </a:p>
          <a:p>
            <a:r>
              <a:rPr lang="en-US" sz="2400" dirty="0"/>
              <a:t>Physical presence rule</a:t>
            </a:r>
          </a:p>
          <a:p>
            <a:r>
              <a:rPr lang="en-US" sz="2400" dirty="0"/>
              <a:t>Every state is different on how to withhold for remote workers</a:t>
            </a:r>
          </a:p>
          <a:p>
            <a:pPr lvl="1"/>
            <a:r>
              <a:rPr lang="en-US" sz="2000" dirty="0"/>
              <a:t>Ex: Indiana will not assert nexus if remote work is temporary and COVID related </a:t>
            </a:r>
            <a:endParaRPr lang="en-US" sz="2400" dirty="0"/>
          </a:p>
          <a:p>
            <a:r>
              <a:rPr lang="en-US" sz="2400" dirty="0"/>
              <a:t>Some states have issued guidance</a:t>
            </a:r>
          </a:p>
          <a:p>
            <a:r>
              <a:rPr lang="en-US" sz="2400" dirty="0"/>
              <a:t>Very fluid area</a:t>
            </a:r>
          </a:p>
          <a:p>
            <a:r>
              <a:rPr lang="en-US" sz="2400" dirty="0">
                <a:solidFill>
                  <a:srgbClr val="C00000"/>
                </a:solidFill>
              </a:rPr>
              <a:t>Must review laws of </a:t>
            </a:r>
            <a:r>
              <a:rPr lang="en-US" sz="2400" u="sng" dirty="0">
                <a:solidFill>
                  <a:srgbClr val="C00000"/>
                </a:solidFill>
              </a:rPr>
              <a:t>each</a:t>
            </a:r>
            <a:r>
              <a:rPr lang="en-US" sz="2400" dirty="0">
                <a:solidFill>
                  <a:srgbClr val="C00000"/>
                </a:solidFill>
              </a:rPr>
              <a:t> state where employees work </a:t>
            </a:r>
          </a:p>
          <a:p>
            <a:pPr lvl="1"/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E0B34F0-4563-41B0-A155-29B231E93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668" y="270710"/>
            <a:ext cx="4034434" cy="61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77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0DC0-CCA3-463B-966F-F67FFFFD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38" y="1366689"/>
            <a:ext cx="6200274" cy="914400"/>
          </a:xfrm>
        </p:spPr>
        <p:txBody>
          <a:bodyPr/>
          <a:lstStyle/>
          <a:p>
            <a:pPr algn="ctr"/>
            <a:r>
              <a:rPr lang="en-US" b="1" dirty="0"/>
              <a:t>TAX WITHHOLDING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7B7F-2870-46D9-BF56-1AA9727D3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882" y="2138214"/>
            <a:ext cx="7225786" cy="3687763"/>
          </a:xfrm>
        </p:spPr>
        <p:txBody>
          <a:bodyPr/>
          <a:lstStyle/>
          <a:p>
            <a:r>
              <a:rPr lang="en-US" sz="2400" dirty="0"/>
              <a:t>General rule is to withhold where work is performed</a:t>
            </a:r>
          </a:p>
          <a:p>
            <a:r>
              <a:rPr lang="en-US" sz="2400" dirty="0"/>
              <a:t>Physical presence rule</a:t>
            </a:r>
          </a:p>
          <a:p>
            <a:r>
              <a:rPr lang="en-US" sz="2400" dirty="0"/>
              <a:t>Every state is different on how to withhold for remote workers</a:t>
            </a:r>
          </a:p>
          <a:p>
            <a:pPr lvl="1"/>
            <a:r>
              <a:rPr lang="en-US" sz="2000" dirty="0"/>
              <a:t>Ex: Indiana will not assert nexus if remote work is temporary and COVID related </a:t>
            </a:r>
            <a:endParaRPr lang="en-US" sz="2400" dirty="0"/>
          </a:p>
          <a:p>
            <a:r>
              <a:rPr lang="en-US" sz="2400" dirty="0"/>
              <a:t>Some states have issued guidance</a:t>
            </a:r>
          </a:p>
          <a:p>
            <a:r>
              <a:rPr lang="en-US" sz="2400" dirty="0"/>
              <a:t>Very fluid area</a:t>
            </a:r>
          </a:p>
          <a:p>
            <a:r>
              <a:rPr lang="en-US" sz="2400" dirty="0">
                <a:solidFill>
                  <a:srgbClr val="C00000"/>
                </a:solidFill>
              </a:rPr>
              <a:t>Must review laws of </a:t>
            </a:r>
            <a:r>
              <a:rPr lang="en-US" sz="2400" u="sng" dirty="0">
                <a:solidFill>
                  <a:srgbClr val="C00000"/>
                </a:solidFill>
              </a:rPr>
              <a:t>each</a:t>
            </a:r>
            <a:r>
              <a:rPr lang="en-US" sz="2400" dirty="0">
                <a:solidFill>
                  <a:srgbClr val="C00000"/>
                </a:solidFill>
              </a:rPr>
              <a:t> state where employees work </a:t>
            </a:r>
          </a:p>
          <a:p>
            <a:pPr lvl="1"/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E0B34F0-4563-41B0-A155-29B231E93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668" y="270710"/>
            <a:ext cx="4034434" cy="61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97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4C1E8-53E2-43B1-A9BB-349CB549B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237" y="379375"/>
            <a:ext cx="7962014" cy="1325563"/>
          </a:xfrm>
        </p:spPr>
        <p:txBody>
          <a:bodyPr/>
          <a:lstStyle/>
          <a:p>
            <a:pPr algn="ctr"/>
            <a:r>
              <a:rPr lang="en-US" b="1" dirty="0"/>
              <a:t>Wage and Hour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8EBBF-EC1C-4ABD-A18B-B611BD467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763"/>
            <a:ext cx="10271051" cy="4230651"/>
          </a:xfrm>
        </p:spPr>
        <p:txBody>
          <a:bodyPr/>
          <a:lstStyle/>
          <a:p>
            <a:r>
              <a:rPr lang="en-US" dirty="0"/>
              <a:t>For hourly workers (non-exempt), need to track all hours worked</a:t>
            </a:r>
          </a:p>
          <a:p>
            <a:pPr lvl="1"/>
            <a:r>
              <a:rPr lang="en-US" dirty="0"/>
              <a:t>Require employees to certify that their recorded time is accurate</a:t>
            </a:r>
          </a:p>
          <a:p>
            <a:r>
              <a:rPr lang="en-US" dirty="0"/>
              <a:t>Line between work time and personal time is less clear</a:t>
            </a:r>
          </a:p>
          <a:p>
            <a:r>
              <a:rPr lang="en-US" dirty="0"/>
              <a:t>Important to keep time sheets</a:t>
            </a:r>
          </a:p>
          <a:p>
            <a:pPr lvl="1"/>
            <a:r>
              <a:rPr lang="en-US" dirty="0"/>
              <a:t>Wage and hour laws are particularly important to consider for non-exempt employees because of overtime pay issues</a:t>
            </a:r>
          </a:p>
          <a:p>
            <a:r>
              <a:rPr lang="en-US" dirty="0"/>
              <a:t>Notice of required posting should be available for remote workers</a:t>
            </a:r>
          </a:p>
          <a:p>
            <a:r>
              <a:rPr lang="en-US" dirty="0"/>
              <a:t>What state laws apply for wage and hour claims?</a:t>
            </a:r>
          </a:p>
          <a:p>
            <a:pPr lvl="1"/>
            <a:r>
              <a:rPr lang="en-US" dirty="0"/>
              <a:t>Probably state where employee works</a:t>
            </a:r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0FF54A1E-AD14-4730-986B-D787DDBF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107" y="4649430"/>
            <a:ext cx="3250365" cy="176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0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0DC0-CCA3-463B-966F-F67FFFFD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056" y="365125"/>
            <a:ext cx="8461744" cy="1325563"/>
          </a:xfrm>
        </p:spPr>
        <p:txBody>
          <a:bodyPr/>
          <a:lstStyle/>
          <a:p>
            <a:pPr algn="ctr"/>
            <a:r>
              <a:rPr lang="en-US" b="1" dirty="0"/>
              <a:t>WORKER’S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7B7F-2870-46D9-BF56-1AA9727D3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12" y="1807836"/>
            <a:ext cx="10210800" cy="1279357"/>
          </a:xfrm>
        </p:spPr>
        <p:txBody>
          <a:bodyPr>
            <a:normAutofit fontScale="25000" lnSpcReduction="20000"/>
          </a:bodyPr>
          <a:lstStyle/>
          <a:p>
            <a:r>
              <a:rPr lang="en-US" sz="8600" dirty="0"/>
              <a:t>Home offices may be an extension of workplace</a:t>
            </a:r>
          </a:p>
          <a:p>
            <a:r>
              <a:rPr lang="en-US" sz="8600" dirty="0"/>
              <a:t>If injured in course of work-related activities </a:t>
            </a:r>
          </a:p>
          <a:p>
            <a:r>
              <a:rPr lang="en-US" sz="8600" dirty="0"/>
              <a:t>Far less control over home office environment</a:t>
            </a:r>
          </a:p>
          <a:p>
            <a:r>
              <a:rPr lang="en-US" sz="8600" dirty="0"/>
              <a:t>Does the state where the employee is working allow reciprocity or will an employer have to enroll in WC program in each state?</a:t>
            </a:r>
          </a:p>
          <a:p>
            <a:pPr lvl="1"/>
            <a:endParaRPr lang="en-US" dirty="0"/>
          </a:p>
        </p:txBody>
      </p:sp>
      <p:pic>
        <p:nvPicPr>
          <p:cNvPr id="5" name="Picture 4" descr="A picture containing person, sport&#10;&#10;Description automatically generated">
            <a:extLst>
              <a:ext uri="{FF2B5EF4-FFF2-40B4-BE49-F238E27FC236}">
                <a16:creationId xmlns:a16="http://schemas.microsoft.com/office/drawing/2014/main" id="{6A6EAC83-BEB5-4576-973A-36710FCD4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13" y="3976760"/>
            <a:ext cx="8277726" cy="251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6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82DF-EE49-4DCC-A4F3-68961D1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237" y="365125"/>
            <a:ext cx="904476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DIVERSITY in EMPLOYMENT</a:t>
            </a:r>
            <a:br>
              <a:rPr lang="en-US" sz="4000" b="1" dirty="0"/>
            </a:br>
            <a:r>
              <a:rPr lang="en-US" sz="2000" b="1" dirty="0"/>
              <a:t>Challenges and Tips for Higher Ed Employers</a:t>
            </a:r>
            <a:br>
              <a:rPr lang="en-US" sz="4000" b="1" dirty="0"/>
            </a:b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5EF02-3FA6-40CB-B5D7-38C50360D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400" b="0" i="0" dirty="0">
                <a:solidFill>
                  <a:srgbClr val="0D1115"/>
                </a:solidFill>
                <a:effectLst/>
              </a:rPr>
              <a:t>Clarity about the law and understanding of institution’s values and</a:t>
            </a:r>
            <a:br>
              <a:rPr lang="en-US" sz="2400" b="0" i="0" dirty="0">
                <a:solidFill>
                  <a:srgbClr val="0D1115"/>
                </a:solidFill>
                <a:effectLst/>
              </a:rPr>
            </a:br>
            <a:r>
              <a:rPr lang="en-US" sz="2400" b="0" i="0" dirty="0">
                <a:solidFill>
                  <a:srgbClr val="0D1115"/>
                </a:solidFill>
                <a:effectLst/>
              </a:rPr>
              <a:t>risk tolerance</a:t>
            </a:r>
          </a:p>
          <a:p>
            <a:endParaRPr lang="en-US" sz="2400" b="0" i="0" dirty="0">
              <a:solidFill>
                <a:srgbClr val="0D1115"/>
              </a:solidFill>
              <a:effectLst/>
            </a:endParaRPr>
          </a:p>
          <a:p>
            <a:r>
              <a:rPr lang="en-US" sz="2400" b="0" i="0" dirty="0">
                <a:solidFill>
                  <a:srgbClr val="0D1115"/>
                </a:solidFill>
                <a:effectLst/>
              </a:rPr>
              <a:t>Pressure</a:t>
            </a:r>
            <a:r>
              <a:rPr lang="en-US" sz="2400" dirty="0">
                <a:solidFill>
                  <a:srgbClr val="0D1115"/>
                </a:solidFill>
              </a:rPr>
              <a:t>-testing of hiring and other employment practices</a:t>
            </a:r>
            <a:br>
              <a:rPr lang="en-US" sz="2400" dirty="0">
                <a:solidFill>
                  <a:srgbClr val="0D1115"/>
                </a:solidFill>
              </a:rPr>
            </a:br>
            <a:r>
              <a:rPr lang="en-US" sz="2400" dirty="0">
                <a:solidFill>
                  <a:srgbClr val="0D1115"/>
                </a:solidFill>
              </a:rPr>
              <a:t>(</a:t>
            </a:r>
            <a:r>
              <a:rPr lang="en-US" sz="2400" dirty="0" err="1">
                <a:solidFill>
                  <a:srgbClr val="0D1115"/>
                </a:solidFill>
              </a:rPr>
              <a:t>eg</a:t>
            </a:r>
            <a:r>
              <a:rPr lang="en-US" sz="2400" dirty="0">
                <a:solidFill>
                  <a:srgbClr val="0D1115"/>
                </a:solidFill>
              </a:rPr>
              <a:t>, job postings, targeted recruitment, use of diversity statements, evaluation criteria, committee and hiring manager training, retention bonuses, internal discrimination reporting and investigation processes)</a:t>
            </a:r>
          </a:p>
          <a:p>
            <a:endParaRPr lang="en-US" sz="2400" b="0" i="0" dirty="0">
              <a:solidFill>
                <a:srgbClr val="0D1115"/>
              </a:solidFill>
              <a:effectLst/>
            </a:endParaRPr>
          </a:p>
          <a:p>
            <a:r>
              <a:rPr lang="en-US" sz="2400" b="0" i="0" dirty="0">
                <a:solidFill>
                  <a:srgbClr val="0D1115"/>
                </a:solidFill>
                <a:effectLst/>
              </a:rPr>
              <a:t>Fellowships and student employment</a:t>
            </a:r>
          </a:p>
          <a:p>
            <a:endParaRPr lang="en-US" sz="2400" dirty="0">
              <a:solidFill>
                <a:srgbClr val="0D1115"/>
              </a:solidFill>
            </a:endParaRPr>
          </a:p>
          <a:p>
            <a:r>
              <a:rPr lang="en-US" sz="2400" b="0" i="0" dirty="0">
                <a:solidFill>
                  <a:srgbClr val="0D1115"/>
                </a:solidFill>
                <a:effectLst/>
              </a:rPr>
              <a:t>Stay tuned….</a:t>
            </a:r>
          </a:p>
          <a:p>
            <a:endParaRPr lang="en-US" sz="2400" dirty="0">
              <a:solidFill>
                <a:srgbClr val="0D1115"/>
              </a:solidFill>
            </a:endParaRPr>
          </a:p>
          <a:p>
            <a:endParaRPr lang="en-US" sz="2400" b="0" i="0" dirty="0">
              <a:solidFill>
                <a:srgbClr val="0D1115"/>
              </a:solidFill>
              <a:effectLst/>
            </a:endParaRPr>
          </a:p>
          <a:p>
            <a:endParaRPr lang="en-US" sz="2400" b="0" i="0" dirty="0">
              <a:solidFill>
                <a:srgbClr val="0D1115"/>
              </a:solidFill>
              <a:effectLst/>
            </a:endParaRPr>
          </a:p>
          <a:p>
            <a:endParaRPr lang="en-US" sz="2400" b="0" i="0" dirty="0">
              <a:solidFill>
                <a:srgbClr val="0D1115"/>
              </a:solidFill>
              <a:effectLst/>
            </a:endParaRPr>
          </a:p>
          <a:p>
            <a:pPr marL="0" indent="0">
              <a:buNone/>
            </a:pPr>
            <a:endParaRPr lang="en-US" sz="2400" b="0" i="0" dirty="0">
              <a:solidFill>
                <a:srgbClr val="0D1115"/>
              </a:solidFill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1125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82DF-EE49-4DCC-A4F3-68961D1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237" y="365125"/>
            <a:ext cx="904476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REMOTE WORK</a:t>
            </a:r>
            <a:br>
              <a:rPr lang="en-US" sz="4000" b="1" dirty="0"/>
            </a:br>
            <a:r>
              <a:rPr lang="en-US" sz="2800" b="1" dirty="0"/>
              <a:t>…as a disability accommodation…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BCF567-594B-4CBD-B331-FFF65030C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0" i="0" dirty="0">
              <a:solidFill>
                <a:srgbClr val="0D1115"/>
              </a:solidFill>
              <a:effectLst/>
            </a:endParaRPr>
          </a:p>
          <a:p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EE8A7F-08A0-4114-9942-F6391E9FB200}"/>
              </a:ext>
            </a:extLst>
          </p:cNvPr>
          <p:cNvSpPr txBox="1">
            <a:spLocks/>
          </p:cNvSpPr>
          <p:nvPr/>
        </p:nvSpPr>
        <p:spPr bwMode="auto">
          <a:xfrm>
            <a:off x="838199" y="1556241"/>
            <a:ext cx="11179629" cy="50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latin typeface="Garamond" panose="02020404030301010803" pitchFamily="18" charset="0"/>
              </a:rPr>
              <a:t>Interactive process is critical!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latin typeface="Garamond" panose="02020404030301010803" pitchFamily="18" charset="0"/>
              </a:rPr>
              <a:t>Blanket, cursory denials of accommodation requests create significant risk.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latin typeface="Garamond" panose="02020404030301010803" pitchFamily="18" charset="0"/>
              </a:rPr>
              <a:t>Emerging trend = Citing COVID-era experience as evidence re: essential functions and undue burden (“I did it well during COVID….”).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latin typeface="Garamond" panose="02020404030301010803" pitchFamily="18" charset="0"/>
              </a:rPr>
              <a:t>For public institutions – governmental immunity in ADA claims</a:t>
            </a:r>
          </a:p>
        </p:txBody>
      </p:sp>
    </p:spTree>
    <p:extLst>
      <p:ext uri="{BB962C8B-B14F-4D97-AF65-F5344CB8AC3E}">
        <p14:creationId xmlns:p14="http://schemas.microsoft.com/office/powerpoint/2010/main" val="2223788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72FF-FDBC-438B-AC94-9A8009F6A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9FA2723-3B83-43EC-AD16-B0A785054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25302" y="1311004"/>
            <a:ext cx="5008257" cy="45387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A8424E-B0F9-4D85-B36A-691FF895D6F3}"/>
              </a:ext>
            </a:extLst>
          </p:cNvPr>
          <p:cNvSpPr txBox="1"/>
          <p:nvPr/>
        </p:nvSpPr>
        <p:spPr>
          <a:xfrm>
            <a:off x="9690371" y="6176963"/>
            <a:ext cx="1663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1024492.1</a:t>
            </a:r>
          </a:p>
        </p:txBody>
      </p:sp>
    </p:spTree>
    <p:extLst>
      <p:ext uri="{BB962C8B-B14F-4D97-AF65-F5344CB8AC3E}">
        <p14:creationId xmlns:p14="http://schemas.microsoft.com/office/powerpoint/2010/main" val="289443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DF33-6845-7B62-1B8E-01E449D7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83" y="2624138"/>
            <a:ext cx="3932767" cy="1600200"/>
          </a:xfrm>
        </p:spPr>
        <p:txBody>
          <a:bodyPr wrap="square" anchor="b">
            <a:normAutofit/>
          </a:bodyPr>
          <a:lstStyle/>
          <a:p>
            <a:r>
              <a:rPr lang="en-US" sz="3000" dirty="0"/>
              <a:t>Title VII of Civil Rights Act – Religious Accommodation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73257C-B8DB-7D3E-C879-A694FA8FD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751297"/>
              </p:ext>
            </p:extLst>
          </p:nvPr>
        </p:nvGraphicFramePr>
        <p:xfrm>
          <a:off x="5183717" y="987426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5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4EB4F-47C8-1363-65AF-590A111F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914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Religious Accommodation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3F053-3F70-E0D4-7A1C-89BD5E547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438401"/>
            <a:ext cx="5384800" cy="368776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Example – COVID-19</a:t>
            </a:r>
          </a:p>
          <a:p>
            <a:pPr lvl="1"/>
            <a:r>
              <a:rPr lang="en-US" sz="2800"/>
              <a:t>Vaccine mandate</a:t>
            </a:r>
          </a:p>
          <a:p>
            <a:pPr lvl="1"/>
            <a:r>
              <a:rPr lang="en-US" sz="2800"/>
              <a:t>Employee requests religious accommodation</a:t>
            </a:r>
          </a:p>
          <a:p>
            <a:pPr lvl="1"/>
            <a:r>
              <a:rPr lang="en-US" sz="2800"/>
              <a:t>Masking and testing – more than a de minimis cost?</a:t>
            </a:r>
          </a:p>
          <a:p>
            <a:pPr lvl="1"/>
            <a:endParaRPr lang="en-US" sz="2800"/>
          </a:p>
        </p:txBody>
      </p:sp>
      <p:pic>
        <p:nvPicPr>
          <p:cNvPr id="5" name="Picture 4" descr="Hand sanitizer and masks">
            <a:extLst>
              <a:ext uri="{FF2B5EF4-FFF2-40B4-BE49-F238E27FC236}">
                <a16:creationId xmlns:a16="http://schemas.microsoft.com/office/drawing/2014/main" id="{F03F2E9E-ECFB-6009-612C-F37EA6B8C7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4" b="1"/>
          <a:stretch/>
        </p:blipFill>
        <p:spPr>
          <a:xfrm>
            <a:off x="6483927" y="2286000"/>
            <a:ext cx="5384800" cy="3687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178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92D36-33C4-37F1-4D76-77E86576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914400"/>
          </a:xfrm>
        </p:spPr>
        <p:txBody>
          <a:bodyPr wrap="square" anchor="ctr">
            <a:normAutofit/>
          </a:bodyPr>
          <a:lstStyle/>
          <a:p>
            <a:r>
              <a:rPr lang="en-US" i="1" dirty="0"/>
              <a:t>Groff v. </a:t>
            </a:r>
            <a:r>
              <a:rPr lang="en-US" i="1" dirty="0" err="1"/>
              <a:t>DeJoy</a:t>
            </a:r>
            <a:endParaRPr lang="en-US" i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ADB18B-7644-B1E6-3806-806654351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672033"/>
              </p:ext>
            </p:extLst>
          </p:nvPr>
        </p:nvGraphicFramePr>
        <p:xfrm>
          <a:off x="609600" y="2438401"/>
          <a:ext cx="10972800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57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8DE9-2F32-991A-779D-5A4E69C7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914400"/>
          </a:xfrm>
        </p:spPr>
        <p:txBody>
          <a:bodyPr wrap="square" anchor="ctr">
            <a:normAutofit/>
          </a:bodyPr>
          <a:lstStyle/>
          <a:p>
            <a:r>
              <a:rPr lang="en-US" i="1" dirty="0"/>
              <a:t>Groff v. </a:t>
            </a:r>
            <a:r>
              <a:rPr lang="en-US" i="1" dirty="0" err="1"/>
              <a:t>DeJoy</a:t>
            </a:r>
            <a:endParaRPr lang="en-US" i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9BA951-431E-2481-59D7-469B7E1DAF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416974"/>
              </p:ext>
            </p:extLst>
          </p:nvPr>
        </p:nvGraphicFramePr>
        <p:xfrm>
          <a:off x="609600" y="2438401"/>
          <a:ext cx="10972800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07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D9F42-071C-2757-EB25-07AFE719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914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Religious Accommodation – New Standard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266F7F-B796-4178-D176-527C46FD40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587780"/>
              </p:ext>
            </p:extLst>
          </p:nvPr>
        </p:nvGraphicFramePr>
        <p:xfrm>
          <a:off x="609600" y="2438401"/>
          <a:ext cx="10972800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9919390"/>
      </p:ext>
    </p:extLst>
  </p:cSld>
  <p:clrMapOvr>
    <a:masterClrMapping/>
  </p:clrMapOvr>
</p:sld>
</file>

<file path=ppt/theme/theme1.xml><?xml version="1.0" encoding="utf-8"?>
<a:theme xmlns:a="http://schemas.openxmlformats.org/drawingml/2006/main" name="DBL Law">
  <a:themeElements>
    <a:clrScheme name="2_DBL.Template.2006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096CF"/>
      </a:accent1>
      <a:accent2>
        <a:srgbClr val="5077BB"/>
      </a:accent2>
      <a:accent3>
        <a:srgbClr val="FFFFFF"/>
      </a:accent3>
      <a:accent4>
        <a:srgbClr val="000000"/>
      </a:accent4>
      <a:accent5>
        <a:srgbClr val="BBC9E4"/>
      </a:accent5>
      <a:accent6>
        <a:srgbClr val="486BA9"/>
      </a:accent6>
      <a:hlink>
        <a:srgbClr val="345BA1"/>
      </a:hlink>
      <a:folHlink>
        <a:srgbClr val="184286"/>
      </a:folHlink>
    </a:clrScheme>
    <a:fontScheme name="2_DBL.Template.2006.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2_DBL.Template.2006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L.Template.2006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L.Template.2006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L.Template.2006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L.Template.2006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L.Template.2006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BL.Template.2006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BL.Template.2006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BL.Template.2006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BL.Template.2006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BL.Template.2006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BL.Template.2006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BL.Template.2006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096CF"/>
        </a:accent1>
        <a:accent2>
          <a:srgbClr val="5077BB"/>
        </a:accent2>
        <a:accent3>
          <a:srgbClr val="FFFFFF"/>
        </a:accent3>
        <a:accent4>
          <a:srgbClr val="000000"/>
        </a:accent4>
        <a:accent5>
          <a:srgbClr val="BBC9E4"/>
        </a:accent5>
        <a:accent6>
          <a:srgbClr val="486BA9"/>
        </a:accent6>
        <a:hlink>
          <a:srgbClr val="345BA1"/>
        </a:hlink>
        <a:folHlink>
          <a:srgbClr val="1842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BL Law" id="{8F9CB8FC-C999-4E46-BEA4-31824024E292}" vid="{461783C2-C27C-4B9F-AB60-4023FC03FE7D}"/>
    </a:ext>
  </a:extLst>
</a:theme>
</file>

<file path=customXML/item.xml>��< ? x m l   v e r s i o n = " 1 . 0 "   e n c o d i n g = " u t f - 1 6 " ? >  
 < p r o p e r t i e s   x m l n s = " h t t p : / / w w w . i m a n a g e . c o m / w o r k / x m l s c h e m a " >  
     < d o c u m e n t i d > D O C U M E N T ! 1 2 8 4 2 6 9 . 1 < / d o c u m e n t i d >  
     < s e n d e r i d > A S W I T Z E R < / s e n d e r i d >  
     < s e n d e r e m a i l > A S W I T Z E R @ D B L L A W . C O M < / s e n d e r e m a i l >  
     < l a s t m o d i f i e d > 2 0 2 3 - 0 9 - 2 1 T 1 3 : 2 4 : 4 8 . 0 0 0 0 0 0 0 - 0 4 : 0 0 < / l a s t m o d i f i e d >  
     < d a t a b a s e > D O C U M E N T 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emplate>DBL Law</Template>
  <TotalTime>36</TotalTime>
  <Words>1994</Words>
  <Application>Microsoft Office PowerPoint</Application>
  <PresentationFormat>Widescreen</PresentationFormat>
  <Paragraphs>242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Book Antiqua</vt:lpstr>
      <vt:lpstr>Cambria</vt:lpstr>
      <vt:lpstr>Franklin Gothic Book</vt:lpstr>
      <vt:lpstr>Garamond</vt:lpstr>
      <vt:lpstr>Roboto Thin</vt:lpstr>
      <vt:lpstr>Source Sans Pro</vt:lpstr>
      <vt:lpstr>Verdana</vt:lpstr>
      <vt:lpstr>Wingdings</vt:lpstr>
      <vt:lpstr>DBL Law</vt:lpstr>
      <vt:lpstr>CUPA HR Legal Update</vt:lpstr>
      <vt:lpstr>DIVERSITY in EMPLOYMENT Context:  Students for Fair Admissions Cases </vt:lpstr>
      <vt:lpstr>DIVERSITY in EMPLOYMENT Anti-Discrimination Law &amp; Trends </vt:lpstr>
      <vt:lpstr>DIVERSITY in EMPLOYMENT Challenges and Tips for Higher Ed Employers </vt:lpstr>
      <vt:lpstr>Title VII of Civil Rights Act – Religious Accommodation</vt:lpstr>
      <vt:lpstr>Religious Accommodation Example</vt:lpstr>
      <vt:lpstr>Groff v. DeJoy</vt:lpstr>
      <vt:lpstr>Groff v. DeJoy</vt:lpstr>
      <vt:lpstr>Religious Accommodation – New Standard</vt:lpstr>
      <vt:lpstr>Proposed Overtime Rule</vt:lpstr>
      <vt:lpstr>Overview of FLSA</vt:lpstr>
      <vt:lpstr>Overview of FLSA</vt:lpstr>
      <vt:lpstr>DOL Proposed Changes to Overtime Rule</vt:lpstr>
      <vt:lpstr>DOL Proposed Changes to Overtime Rule</vt:lpstr>
      <vt:lpstr>What happens next?</vt:lpstr>
      <vt:lpstr>PUBLIC EMPLOYEE SPEECH </vt:lpstr>
      <vt:lpstr>PUBLIC EMPLOYEE SPEECH </vt:lpstr>
      <vt:lpstr>PUBLIC EMPLOYEE SPEECH Three-Part Test </vt:lpstr>
      <vt:lpstr>PUBLIC EMPLOYEE SPEECH Example:  University AVP-HR </vt:lpstr>
      <vt:lpstr>PUBLIC EMPLOYEE SPEECH Example:  Counseling Center complaint </vt:lpstr>
      <vt:lpstr>PUBLIC EMPLOYEE SPEECH Example:  Engineering Department disagreements </vt:lpstr>
      <vt:lpstr>PUBLIC EMPLOYEE SPEECH Example:  Faculty blog </vt:lpstr>
      <vt:lpstr>Providing Urgent Maternal Protections for Nursing Mothers Act (PUMP Act)</vt:lpstr>
      <vt:lpstr>PUMP Act Requirements</vt:lpstr>
      <vt:lpstr>Penalties for Violations of PUMP Act</vt:lpstr>
      <vt:lpstr>Pregnant Workers Fairness Act (PWFA)</vt:lpstr>
      <vt:lpstr>Requirements under PWFA</vt:lpstr>
      <vt:lpstr>Kentucky Pregnant Workers Act</vt:lpstr>
      <vt:lpstr>Kentucky Pregnant Workers Act</vt:lpstr>
      <vt:lpstr>Kentucky Pregnant Workers Act</vt:lpstr>
      <vt:lpstr>Kentucky Pregnant Workers Act</vt:lpstr>
      <vt:lpstr>Remote workforce legal issues</vt:lpstr>
      <vt:lpstr>Benefits – for both parties </vt:lpstr>
      <vt:lpstr>PRIVACY CONCERNS</vt:lpstr>
      <vt:lpstr>What are the legal issues?</vt:lpstr>
      <vt:lpstr>TAX WITHHOLDING</vt:lpstr>
      <vt:lpstr>TAX WITHHOLDING</vt:lpstr>
      <vt:lpstr>Wage and Hour Issues</vt:lpstr>
      <vt:lpstr>WORKER’S COMPENSATION</vt:lpstr>
      <vt:lpstr>REMOTE WORK …as a disability accommodation…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CUPA HR Legal Update</dc:title>
  <dc:creator>Switzer, Alexis R.</dc:creator>
  <cp:lastModifiedBy>Switzer, Alexis R.</cp:lastModifiedBy>
  <cp:revision>3</cp:revision>
  <dcterms:created xsi:type="dcterms:W3CDTF">2023-09-21T01:45:18Z</dcterms:created>
  <dcterms:modified xsi:type="dcterms:W3CDTF">2023-09-21T17:24:48Z</dcterms:modified>
</cp:coreProperties>
</file>