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4"/>
  </p:notesMasterIdLst>
  <p:handoutMasterIdLst>
    <p:handoutMasterId r:id="rId55"/>
  </p:handoutMasterIdLst>
  <p:sldIdLst>
    <p:sldId id="528" r:id="rId2"/>
    <p:sldId id="532" r:id="rId3"/>
    <p:sldId id="523" r:id="rId4"/>
    <p:sldId id="525" r:id="rId5"/>
    <p:sldId id="526" r:id="rId6"/>
    <p:sldId id="527" r:id="rId7"/>
    <p:sldId id="524" r:id="rId8"/>
    <p:sldId id="571" r:id="rId9"/>
    <p:sldId id="530" r:id="rId10"/>
    <p:sldId id="534" r:id="rId11"/>
    <p:sldId id="562" r:id="rId12"/>
    <p:sldId id="563" r:id="rId13"/>
    <p:sldId id="564" r:id="rId14"/>
    <p:sldId id="537" r:id="rId15"/>
    <p:sldId id="561" r:id="rId16"/>
    <p:sldId id="541" r:id="rId17"/>
    <p:sldId id="586" r:id="rId18"/>
    <p:sldId id="585" r:id="rId19"/>
    <p:sldId id="551" r:id="rId20"/>
    <p:sldId id="560" r:id="rId21"/>
    <p:sldId id="542" r:id="rId22"/>
    <p:sldId id="565" r:id="rId23"/>
    <p:sldId id="540" r:id="rId24"/>
    <p:sldId id="572" r:id="rId25"/>
    <p:sldId id="536" r:id="rId26"/>
    <p:sldId id="569" r:id="rId27"/>
    <p:sldId id="559" r:id="rId28"/>
    <p:sldId id="543" r:id="rId29"/>
    <p:sldId id="552" r:id="rId30"/>
    <p:sldId id="568" r:id="rId31"/>
    <p:sldId id="544" r:id="rId32"/>
    <p:sldId id="554" r:id="rId33"/>
    <p:sldId id="556" r:id="rId34"/>
    <p:sldId id="557" r:id="rId35"/>
    <p:sldId id="573" r:id="rId36"/>
    <p:sldId id="574" r:id="rId37"/>
    <p:sldId id="584" r:id="rId38"/>
    <p:sldId id="576" r:id="rId39"/>
    <p:sldId id="555" r:id="rId40"/>
    <p:sldId id="575" r:id="rId41"/>
    <p:sldId id="587" r:id="rId42"/>
    <p:sldId id="578" r:id="rId43"/>
    <p:sldId id="583" r:id="rId44"/>
    <p:sldId id="577" r:id="rId45"/>
    <p:sldId id="579" r:id="rId46"/>
    <p:sldId id="580" r:id="rId47"/>
    <p:sldId id="581" r:id="rId48"/>
    <p:sldId id="567" r:id="rId49"/>
    <p:sldId id="570" r:id="rId50"/>
    <p:sldId id="538" r:id="rId51"/>
    <p:sldId id="550" r:id="rId52"/>
    <p:sldId id="391"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62C4C6-D03F-43DA-94EE-A681C5CA057E}">
          <p14:sldIdLst>
            <p14:sldId id="528"/>
            <p14:sldId id="532"/>
            <p14:sldId id="523"/>
            <p14:sldId id="525"/>
            <p14:sldId id="526"/>
            <p14:sldId id="527"/>
            <p14:sldId id="524"/>
            <p14:sldId id="571"/>
            <p14:sldId id="530"/>
            <p14:sldId id="534"/>
            <p14:sldId id="562"/>
            <p14:sldId id="563"/>
            <p14:sldId id="564"/>
            <p14:sldId id="537"/>
            <p14:sldId id="561"/>
            <p14:sldId id="541"/>
            <p14:sldId id="586"/>
            <p14:sldId id="585"/>
            <p14:sldId id="551"/>
            <p14:sldId id="560"/>
            <p14:sldId id="542"/>
            <p14:sldId id="565"/>
            <p14:sldId id="540"/>
            <p14:sldId id="572"/>
            <p14:sldId id="536"/>
            <p14:sldId id="569"/>
            <p14:sldId id="559"/>
            <p14:sldId id="543"/>
            <p14:sldId id="552"/>
            <p14:sldId id="568"/>
            <p14:sldId id="544"/>
            <p14:sldId id="554"/>
            <p14:sldId id="556"/>
            <p14:sldId id="557"/>
            <p14:sldId id="573"/>
            <p14:sldId id="574"/>
            <p14:sldId id="584"/>
            <p14:sldId id="576"/>
            <p14:sldId id="555"/>
            <p14:sldId id="575"/>
            <p14:sldId id="587"/>
            <p14:sldId id="578"/>
            <p14:sldId id="583"/>
            <p14:sldId id="577"/>
            <p14:sldId id="579"/>
            <p14:sldId id="580"/>
            <p14:sldId id="581"/>
            <p14:sldId id="567"/>
            <p14:sldId id="570"/>
            <p14:sldId id="538"/>
            <p14:sldId id="550"/>
          </p14:sldIdLst>
        </p14:section>
        <p14:section name="Untitled Section" id="{95838FD0-DCB9-4400-8BF2-1109035F4F17}">
          <p14:sldIdLst>
            <p14:sldId id="391"/>
          </p14:sldIdLst>
        </p14:section>
      </p14:sectionLst>
    </p:ext>
    <p:ext uri="{EFAFB233-063F-42B5-8137-9DF3F51BA10A}">
      <p15:sldGuideLst xmlns:p15="http://schemas.microsoft.com/office/powerpoint/2012/main">
        <p15:guide id="1" orient="horz" pos="720">
          <p15:clr>
            <a:srgbClr val="A4A3A4"/>
          </p15:clr>
        </p15:guide>
        <p15:guide id="2" pos="38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870" autoAdjust="0"/>
  </p:normalViewPr>
  <p:slideViewPr>
    <p:cSldViewPr showGuides="1">
      <p:cViewPr varScale="1">
        <p:scale>
          <a:sx n="81" d="100"/>
          <a:sy n="81" d="100"/>
        </p:scale>
        <p:origin x="2466" y="96"/>
      </p:cViewPr>
      <p:guideLst>
        <p:guide orient="horz" pos="720"/>
        <p:guide pos="384"/>
      </p:guideLst>
    </p:cSldViewPr>
  </p:slideViewPr>
  <p:outlineViewPr>
    <p:cViewPr>
      <p:scale>
        <a:sx n="33" d="100"/>
        <a:sy n="33" d="100"/>
      </p:scale>
      <p:origin x="48" y="32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2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9B7253E-82BD-4E0B-9634-BB6A6DA465E4}" type="datetimeFigureOut">
              <a:rPr lang="en-US" smtClean="0"/>
              <a:t>11/2/2022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221EFBC-6C0A-45B0-BCCD-7BC32DBD4B80}" type="slidenum">
              <a:rPr lang="en-US" smtClean="0"/>
              <a:t>‹#›</a:t>
            </a:fld>
            <a:endParaRPr lang="en-US"/>
          </a:p>
        </p:txBody>
      </p:sp>
    </p:spTree>
    <p:extLst>
      <p:ext uri="{BB962C8B-B14F-4D97-AF65-F5344CB8AC3E}">
        <p14:creationId xmlns:p14="http://schemas.microsoft.com/office/powerpoint/2010/main" val="42790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770" tIns="45885" rIns="91770" bIns="4588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770" tIns="45885" rIns="91770" bIns="45885" rtlCol="0"/>
          <a:lstStyle>
            <a:lvl1pPr algn="r">
              <a:defRPr sz="1200"/>
            </a:lvl1pPr>
          </a:lstStyle>
          <a:p>
            <a:fld id="{A51A4F85-9C1F-49C6-9B50-44E20BC214F9}" type="datetimeFigureOut">
              <a:rPr lang="en-US" smtClean="0"/>
              <a:pPr/>
              <a:t>11/2/2022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770" tIns="45885" rIns="91770" bIns="458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770" tIns="45885" rIns="91770" bIns="458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1770" tIns="45885" rIns="91770" bIns="458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770" tIns="45885" rIns="91770" bIns="45885" rtlCol="0" anchor="b"/>
          <a:lstStyle>
            <a:lvl1pPr algn="r">
              <a:defRPr sz="1200"/>
            </a:lvl1pPr>
          </a:lstStyle>
          <a:p>
            <a:fld id="{1292374F-F10D-4165-947A-C34341838B37}" type="slidenum">
              <a:rPr lang="en-US" smtClean="0"/>
              <a:pPr/>
              <a:t>‹#›</a:t>
            </a:fld>
            <a:endParaRPr lang="en-US"/>
          </a:p>
        </p:txBody>
      </p:sp>
    </p:spTree>
    <p:extLst>
      <p:ext uri="{BB962C8B-B14F-4D97-AF65-F5344CB8AC3E}">
        <p14:creationId xmlns:p14="http://schemas.microsoft.com/office/powerpoint/2010/main" val="72958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1.next.westlaw.com/Document/I0fa00ce4ef0811e28578f7ccc38dcbee/View/FullText.html?originationContext=document&amp;transitionType=DocumentItem&amp;ppcid=71de69428dee4e3192dd13a9a8c067a7&amp;contextData=(sc.Search)"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rs.gov/forms-pubs/about-form-1042" TargetMode="External"/><Relationship Id="rId7" Type="http://schemas.openxmlformats.org/officeDocument/2006/relationships/hyperlink" Target="https://www.forbes.com/sites/bryanrobinson/2022/02/01/remote-work-is-here-to-stay-and-will-increase-into-2023-experts-say/?sh=3785ab8420a6"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irs.gov/individuals/international-taxpayers/foreign-earned-income-exclusion" TargetMode="External"/><Relationship Id="rId5" Type="http://schemas.openxmlformats.org/officeDocument/2006/relationships/hyperlink" Target="https://www.gov.uk/government/collections/tax-treaties#countries-a-to-c" TargetMode="External"/><Relationship Id="rId4" Type="http://schemas.openxmlformats.org/officeDocument/2006/relationships/hyperlink" Target="https://www.irs.gov/businesses/international-businesses/united-states-income-tax-treaties-a-to-z"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1.next.westlaw.com/Document/Ic131d2442f9f11e498db8b09b4f043e0/View/FullText.html?navigationPath=Search%2Fv1%2Fresults%2Fnavigation%2Fi0ad6ad3e00000183c888a6d710e96fef%3Fppcid%3D286bf7cb546a4223bfd47ce754964e0b%26Nav%3DKNOWHOW%26fragmentIdentifier%3DIc131d2442f9f11e498db8b09b4f043e0%26parentRank%3D0%26startIndex%3D1%26contextData%3D%2528sc.Search%2529%26transitionType%3DSearchItem&amp;listSource=Search&amp;listPageSource=2c39cf93f6026fe8bac2d61d202e3014&amp;list=KNOWHOW&amp;rank=7&amp;sessionScopeId=d5b3f3a9d506182e3af5291b916a3897b637ab454132b2bb8c28bad1b20efc49&amp;ppcid=286bf7cb546a4223bfd47ce754964e0b&amp;originationContext=Search%20Result&amp;transitionType=SearchItem&amp;contextData=%28sc.Search%29#co_anchor_a88554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1.next.westlaw.com/Document/Ic131d2442f9f11e498db8b09b4f043e0/View/FullText.html?navigationPath=Search%2Fv1%2Fresults%2Fnavigation%2Fi0ad6ad3e00000183c888a6d710e96fef%3Fppcid%3D286bf7cb546a4223bfd47ce754964e0b%26Nav%3DKNOWHOW%26fragmentIdentifier%3DIc131d2442f9f11e498db8b09b4f043e0%26parentRank%3D0%26startIndex%3D1%26contextData%3D%2528sc.Search%2529%26transitionType%3DSearchItem&amp;listSource=Search&amp;listPageSource=2c39cf93f6026fe8bac2d61d202e3014&amp;list=KNOWHOW&amp;rank=7&amp;sessionScopeId=d5b3f3a9d506182e3af5291b916a3897b637ab454132b2bb8c28bad1b20efc49&amp;ppcid=286bf7cb546a4223bfd47ce754964e0b&amp;originationContext=Search%20Result&amp;transitionType=SearchItem&amp;contextData=%28sc.Search%29#co_anchor_a753322"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199&amp;cite=CABPS22441&amp;originatingDoc=I8f582687c55811e598dc8b09b4f043e0&amp;refType=SP&amp;originationContext=document&amp;transitionType=PLDocumentLink&amp;billingHash=179F46DD072AFA5E9A6F0D36004D6232D1D0582B7543FACE63E26BE1E896AA35&amp;ppcid=3ca0e172ac66401baa68ebc32e51e6d8&amp;contextData=(sc.History*oc.Search)#co_pp_7b9b00004438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1.next.westlaw.com/Link/Document/FullText?findType=Y&amp;serNum=1999126751&amp;pubNum=0000605&amp;originatingDoc=Ic131d2442f9f11e498db8b09b4f043e0&amp;refType=RP&amp;fi=co_pp_sp_605_388&amp;originationContext=document&amp;transitionType=PLDocumentLink&amp;billingHash=44328835E24A347E3B81E9D8528057E2A009ADA26C42E3BCEA2BF9C4220D00A9&amp;ppcid=f9499bbaa59c41638db90946d128a11e&amp;contextData=(sc.Search)#co_pp_sp_605_388"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1.next.westlaw.com/Document/I0f9fe7f5ef0811e28578f7ccc38dcbee/View/FullText.html?originationContext=document&amp;transitionType=DocumentItem&amp;ppcid=f9499bbaa59c41638db90946d128a11e&amp;contextData=(sc.Search)#co_anchor_a1005537" TargetMode="External"/><Relationship Id="rId4" Type="http://schemas.openxmlformats.org/officeDocument/2006/relationships/hyperlink" Target="https://1.next.westlaw.com/Document/I0f9fe7f7ef0811e28578f7ccc38dcbee/View/FullText.html?originationContext=document&amp;transitionType=DocumentItem&amp;ppcid=f9499bbaa59c41638db90946d128a11e&amp;contextData=(sc.Search)#co_anchor_a658028"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1.next.westlaw.com/Link/Document/FullText?findType=Y&amp;serNum=2040138088&amp;pubNum=0004644&amp;originatingDoc=Ice0e8333913111e498db8b09b4f043e0&amp;refType=RP&amp;originationContext=document&amp;transitionType=PLDocumentLink&amp;billingHash=41B28E6C03206C8A23259A5E8A907F65BA7770B9EB359A518C57F754E8CAF359&amp;ppcid=f03b64cca182442497c7eec58c066b15&amp;contextData=(sc.Searc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1.next.westlaw.com/Link/Document/FullText?findType=Y&amp;serNum=2040138088&amp;pubNum=0004644&amp;originatingDoc=Ice0e8333913111e498db8b09b4f043e0&amp;refType=RP&amp;originationContext=document&amp;transitionType=PLDocumentLink&amp;billingHash=41B28E6C03206C8A23259A5E8A907F65BA7770B9EB359A518C57F754E8CAF359&amp;ppcid=f03b64cca182442497c7eec58c066b15&amp;contextData=(sc.Searc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1.next.westlaw.com/Link/Document/FullText?findType=Y&amp;serNum=2051255377&amp;pubNum=0000708&amp;originatingDoc=I77ec173bef2e11e28578f7ccc38dcbee&amp;refType=RP&amp;fi=co_pp_sp_708_1737&amp;originationContext=document&amp;transitionType=PLDocumentLink&amp;billingHash=1285EB7B9C7EBD48311848DF733AA68A864D008519DBB824913A601BDC843F9C&amp;ppcid=6d0cd442fc344640bafdb6e0bf562d51&amp;contextData=(sc.Search)#co_pp_sp_708_173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ongress.gov/bill/117th-congress/house-bill/444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lb.com/mariners/tickets/specials/work-from-the-ballpark"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usatoday.com/story/sports/mlb/2022/05/19/how-long-is-baseball-game/9834728002/" TargetMode="External"/><Relationship Id="rId5" Type="http://schemas.openxmlformats.org/officeDocument/2006/relationships/hyperlink" Target="https://www.mlb.com/news/mariners-host-work-from-the-ballpark-day" TargetMode="External"/><Relationship Id="rId4" Type="http://schemas.openxmlformats.org/officeDocument/2006/relationships/hyperlink" Target="https://www.bloomberg.com/news/articles/2022-09-09/mlb-s-mariners-resist-return-to-office-with-50-work-from-the-ballpark-offer?srnd=premium#xj4y7vzkg"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shouselaw.com/ca/labor/wage-and-hour/overtime-exempt-employe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1.next.westlaw.com/Document/I0fa00cbdef0811e28578f7ccc38dcbee/View/FullText.html?originationContext=document&amp;transitionType=DocumentItem&amp;ppcid=1c0191424b8b4080aeafc66b869c6060&amp;contextData=(sc.Search)"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1.next.westlaw.com/Document/I0f9fe7c2ef0811e28578f7ccc38dcbee/View/FullText.html?originationContext=document&amp;transitionType=DocumentItem&amp;ppcid=1c0191424b8b4080aeafc66b869c6060&amp;contextData=(sc.Search)"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1.next.westlaw.com/Document/I59dcbea9ef2a11e28578f7ccc38dcbee/View/FullText.html?contextData=(sc.Default)&amp;VR=3.0&amp;RS=cblt1.0&amp;transitionType=PLDocumentLink&amp;billingHash=0F3B240406B5EF70310E79E3889A9112E9D1E01D1F2D85E1D39A2D4392F683ED&amp;originationContext=Report"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kemymove.com/get-paid/greensburg-indiana"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akemymove.com/get-paid/choose-southern-indiana" TargetMode="External"/><Relationship Id="rId4" Type="http://schemas.openxmlformats.org/officeDocument/2006/relationships/hyperlink" Target="https://www.makemymove.com/get-paid/stillwater-oklahoma"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cendwv.co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makemymove.com/get-paid/lewisburg-virginia" TargetMode="External"/><Relationship Id="rId4" Type="http://schemas.openxmlformats.org/officeDocument/2006/relationships/hyperlink" Target="https://www.makemymove.com/get-paid/morgantown-west-virgini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92374F-F10D-4165-947A-C34341838B37}" type="slidenum">
              <a:rPr lang="en-US" smtClean="0"/>
              <a:pPr/>
              <a:t>1</a:t>
            </a:fld>
            <a:endParaRPr lang="en-US"/>
          </a:p>
        </p:txBody>
      </p:sp>
    </p:spTree>
    <p:extLst>
      <p:ext uri="{BB962C8B-B14F-4D97-AF65-F5344CB8AC3E}">
        <p14:creationId xmlns:p14="http://schemas.microsoft.com/office/powerpoint/2010/main" val="292978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smtClean="0"/>
              <a:t>I do not practice law in every 50 states, nor am I allowed to. =)  The goal of this presentation is to give you an idea of the types of issues that will arise during each stage of the employment process so these things are on your radar.  As you know, employment laws can change drastically from state to state, and we can’t cover them all, but I’ve tried to point out some interesting requirements in other states. </a:t>
            </a:r>
            <a:endParaRPr lang="en-US" dirty="0" smtClean="0"/>
          </a:p>
          <a:p>
            <a:endParaRPr lang="en-US" dirty="0" smtClean="0"/>
          </a:p>
          <a:p>
            <a:r>
              <a:rPr lang="en-US" b="1" dirty="0"/>
              <a:t>There are few, if any, instances where the legal analysis of an employment law question is the same for all 50 states. </a:t>
            </a:r>
          </a:p>
          <a:p>
            <a:endParaRPr lang="en-US" b="1" dirty="0"/>
          </a:p>
          <a:p>
            <a:r>
              <a:rPr lang="en-US" dirty="0"/>
              <a:t>Federal law sets </a:t>
            </a:r>
            <a:r>
              <a:rPr lang="en-US" b="1" dirty="0"/>
              <a:t>minimum standards</a:t>
            </a:r>
            <a:r>
              <a:rPr lang="en-US" dirty="0"/>
              <a:t> for businesses to follow when employing workers, including </a:t>
            </a:r>
            <a:r>
              <a:rPr lang="en-US" dirty="0" err="1"/>
              <a:t>W2</a:t>
            </a:r>
            <a:r>
              <a:rPr lang="en-US" dirty="0"/>
              <a:t> employees and independent contractors. While some states rely heavily on those standards, others almost always provide employees with </a:t>
            </a:r>
            <a:r>
              <a:rPr lang="en-US" b="1" dirty="0"/>
              <a:t>more protection</a:t>
            </a:r>
            <a:r>
              <a:rPr lang="en-US" dirty="0"/>
              <a:t>. States cannot provide workers with </a:t>
            </a:r>
            <a:r>
              <a:rPr lang="en-US" i="1" dirty="0"/>
              <a:t>less </a:t>
            </a:r>
            <a:r>
              <a:rPr lang="en-US" dirty="0"/>
              <a:t>protection due to the Supremacy Clause.</a:t>
            </a:r>
          </a:p>
          <a:p>
            <a:r>
              <a:rPr lang="en-US" dirty="0"/>
              <a:t>Depending on the state and industry, there may be additional requirements to follow </a:t>
            </a:r>
            <a:r>
              <a:rPr lang="en-US" i="1" dirty="0"/>
              <a:t>even before </a:t>
            </a:r>
            <a:r>
              <a:rPr lang="en-US" dirty="0"/>
              <a:t>you hire a worker.</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10</a:t>
            </a:fld>
            <a:endParaRPr lang="en-US"/>
          </a:p>
        </p:txBody>
      </p:sp>
    </p:spTree>
    <p:extLst>
      <p:ext uri="{BB962C8B-B14F-4D97-AF65-F5344CB8AC3E}">
        <p14:creationId xmlns:p14="http://schemas.microsoft.com/office/powerpoint/2010/main" val="412910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11</a:t>
            </a:fld>
            <a:endParaRPr lang="en-US"/>
          </a:p>
        </p:txBody>
      </p:sp>
    </p:spTree>
    <p:extLst>
      <p:ext uri="{BB962C8B-B14F-4D97-AF65-F5344CB8AC3E}">
        <p14:creationId xmlns:p14="http://schemas.microsoft.com/office/powerpoint/2010/main" val="155514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12</a:t>
            </a:fld>
            <a:endParaRPr lang="en-US"/>
          </a:p>
        </p:txBody>
      </p:sp>
    </p:spTree>
    <p:extLst>
      <p:ext uri="{BB962C8B-B14F-4D97-AF65-F5344CB8AC3E}">
        <p14:creationId xmlns:p14="http://schemas.microsoft.com/office/powerpoint/2010/main" val="12621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Alabama's law is the most common</a:t>
            </a:r>
            <a:r>
              <a:rPr lang="en-US" baseline="0" dirty="0" smtClean="0"/>
              <a:t> for states with social networking statutes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13</a:t>
            </a:fld>
            <a:endParaRPr lang="en-US"/>
          </a:p>
        </p:txBody>
      </p:sp>
    </p:spTree>
    <p:extLst>
      <p:ext uri="{BB962C8B-B14F-4D97-AF65-F5344CB8AC3E}">
        <p14:creationId xmlns:p14="http://schemas.microsoft.com/office/powerpoint/2010/main" val="3669446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a:t>
            </a:r>
            <a:r>
              <a:rPr lang="en-US" b="1" dirty="0"/>
              <a:t>states</a:t>
            </a:r>
            <a:r>
              <a:rPr lang="en-US" dirty="0"/>
              <a:t>, businesses are required to maintain or pay into funds to support insurance to protect their workforce, including:</a:t>
            </a:r>
          </a:p>
          <a:p>
            <a:r>
              <a:rPr lang="en-US" b="1" dirty="0">
                <a:hlinkClick r:id="rId3"/>
              </a:rPr>
              <a:t>Workers' compensation insurance</a:t>
            </a:r>
            <a:r>
              <a:rPr lang="en-US" dirty="0"/>
              <a:t>.</a:t>
            </a:r>
          </a:p>
          <a:p>
            <a:r>
              <a:rPr lang="en-US" dirty="0"/>
              <a:t>Unemployment insurance.</a:t>
            </a:r>
          </a:p>
          <a:p>
            <a:r>
              <a:rPr lang="en-US" b="1" dirty="0"/>
              <a:t>State</a:t>
            </a:r>
            <a:r>
              <a:rPr lang="en-US" dirty="0"/>
              <a:t> disability insurance.  These insurance schemes are administered by </a:t>
            </a:r>
            <a:r>
              <a:rPr lang="en-US" b="1" dirty="0"/>
              <a:t>state</a:t>
            </a:r>
            <a:r>
              <a:rPr lang="en-US" dirty="0"/>
              <a:t> </a:t>
            </a:r>
            <a:r>
              <a:rPr lang="en-US" b="1" dirty="0"/>
              <a:t>law</a:t>
            </a:r>
            <a:r>
              <a:rPr lang="en-US" dirty="0"/>
              <a:t>, and apply in all jurisdictions where a business has employees</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14</a:t>
            </a:fld>
            <a:endParaRPr lang="en-US"/>
          </a:p>
        </p:txBody>
      </p:sp>
    </p:spTree>
    <p:extLst>
      <p:ext uri="{BB962C8B-B14F-4D97-AF65-F5344CB8AC3E}">
        <p14:creationId xmlns:p14="http://schemas.microsoft.com/office/powerpoint/2010/main" val="70788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a </a:t>
            </a:r>
            <a:r>
              <a:rPr lang="en-US" b="1" dirty="0"/>
              <a:t>state's</a:t>
            </a:r>
            <a:r>
              <a:rPr lang="en-US" dirty="0"/>
              <a:t> labor or </a:t>
            </a:r>
            <a:r>
              <a:rPr lang="en-US" b="1" dirty="0"/>
              <a:t>employment</a:t>
            </a:r>
            <a:r>
              <a:rPr lang="en-US" dirty="0"/>
              <a:t> development department determines whether an unemployed worker qualifies for unemployment benefits after a worker files an application and the employer has had a chance to respond.  Remember that Unemployment benefits generally are not available to independent contractors. </a:t>
            </a:r>
          </a:p>
          <a:p>
            <a:endParaRPr lang="en-US" dirty="0"/>
          </a:p>
          <a:p>
            <a:r>
              <a:rPr lang="en-US" dirty="0"/>
              <a:t>KENTUCKY’S MAXIMUM WEEKLY BENEFIT IS $569 FOR 26 WEEKS</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15</a:t>
            </a:fld>
            <a:endParaRPr lang="en-US"/>
          </a:p>
        </p:txBody>
      </p:sp>
    </p:spTree>
    <p:extLst>
      <p:ext uri="{BB962C8B-B14F-4D97-AF65-F5344CB8AC3E}">
        <p14:creationId xmlns:p14="http://schemas.microsoft.com/office/powerpoint/2010/main" val="236810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a:t>
            </a:r>
            <a:r>
              <a:rPr lang="en-US" baseline="0" dirty="0" smtClean="0"/>
              <a:t> Credit Reporting Act</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16</a:t>
            </a:fld>
            <a:endParaRPr lang="en-US"/>
          </a:p>
        </p:txBody>
      </p:sp>
    </p:spTree>
    <p:extLst>
      <p:ext uri="{BB962C8B-B14F-4D97-AF65-F5344CB8AC3E}">
        <p14:creationId xmlns:p14="http://schemas.microsoft.com/office/powerpoint/2010/main" val="1819792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employee will probably be required to file a state return in the state where they reside (assuming their state imposes an income tax), as well as the state where you conduct business.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17</a:t>
            </a:fld>
            <a:endParaRPr lang="en-US"/>
          </a:p>
        </p:txBody>
      </p:sp>
    </p:spTree>
    <p:extLst>
      <p:ext uri="{BB962C8B-B14F-4D97-AF65-F5344CB8AC3E}">
        <p14:creationId xmlns:p14="http://schemas.microsoft.com/office/powerpoint/2010/main" val="143392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law prevents two states from being able to tax the same income. If the states do not have reciprocity, then you’ll typically get a credit for the taxes withheld by your work state.</a:t>
            </a:r>
          </a:p>
          <a:p>
            <a:endParaRPr lang="en-US" dirty="0"/>
          </a:p>
          <a:p>
            <a:r>
              <a:rPr lang="en-US" dirty="0"/>
              <a:t>Under the convenience test, a nonresident employee’s income is sourced to their physical location only if the employer requires them to work remotely. But, </a:t>
            </a:r>
            <a:r>
              <a:rPr lang="en-US" b="1" dirty="0"/>
              <a:t>if you’re working remotely for your own convenience, your income could be taxed by your employer’s state.    </a:t>
            </a:r>
            <a:r>
              <a:rPr lang="en-US" dirty="0"/>
              <a:t>Since each of these states has its own criteria, you’ll want to check the Department of Revenue website from your employer’s state to find out how the convenience test applies to you. </a:t>
            </a:r>
          </a:p>
          <a:p>
            <a:endParaRPr lang="en-US" dirty="0"/>
          </a:p>
          <a:p>
            <a:endParaRPr lang="en-US" dirty="0"/>
          </a:p>
          <a:p>
            <a:r>
              <a:rPr lang="en-US" dirty="0"/>
              <a:t>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18</a:t>
            </a:fld>
            <a:endParaRPr lang="en-US"/>
          </a:p>
        </p:txBody>
      </p:sp>
    </p:spTree>
    <p:extLst>
      <p:ext uri="{BB962C8B-B14F-4D97-AF65-F5344CB8AC3E}">
        <p14:creationId xmlns:p14="http://schemas.microsoft.com/office/powerpoint/2010/main" val="252410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19</a:t>
            </a:fld>
            <a:endParaRPr lang="en-US"/>
          </a:p>
        </p:txBody>
      </p:sp>
    </p:spTree>
    <p:extLst>
      <p:ext uri="{BB962C8B-B14F-4D97-AF65-F5344CB8AC3E}">
        <p14:creationId xmlns:p14="http://schemas.microsoft.com/office/powerpoint/2010/main" val="170071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wasn’t that long ago when</a:t>
            </a:r>
            <a:r>
              <a:rPr lang="en-US" baseline="0" dirty="0" smtClean="0"/>
              <a:t> many of us were forced to go from working in an office every day to 100% remote work.  This is what that looked for me, and I distinctly recall handling many phone calls, conference and even court appearance while hiding from my children in my closet.  </a:t>
            </a:r>
          </a:p>
          <a:p>
            <a:endParaRPr lang="en-US" baseline="0" dirty="0" smtClean="0"/>
          </a:p>
          <a:p>
            <a:r>
              <a:rPr lang="en-US" baseline="0" dirty="0" smtClean="0"/>
              <a:t>Thankfully, things have improved a bit since then, and many people have really committed to the whole Remote Work idea.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a:t>
            </a:fld>
            <a:endParaRPr lang="en-US"/>
          </a:p>
        </p:txBody>
      </p:sp>
    </p:spTree>
    <p:extLst>
      <p:ext uri="{BB962C8B-B14F-4D97-AF65-F5344CB8AC3E}">
        <p14:creationId xmlns:p14="http://schemas.microsoft.com/office/powerpoint/2010/main" val="2721070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20 counties</a:t>
            </a:r>
            <a:r>
              <a:rPr lang="en-US" baseline="0" dirty="0" smtClean="0"/>
              <a:t> across the globe offer specialized visas called DIGITAL NOMAD VISAS that let foreigners live and work remotely within their borders. </a:t>
            </a:r>
            <a:endParaRPr lang="en-US" baseline="0" dirty="0" smtClean="0"/>
          </a:p>
          <a:p>
            <a:endParaRPr lang="en-US" baseline="0" dirty="0" smtClean="0"/>
          </a:p>
          <a:p>
            <a:r>
              <a:rPr lang="en-US" dirty="0"/>
              <a:t>Most countries have tax-residency rules that dictate how long you can stay in their country before becoming a tax resident</a:t>
            </a:r>
            <a:r>
              <a:rPr lang="en-US" b="1" dirty="0"/>
              <a:t>. In most cases, you must file as a tax resident and pay income tax if you stay for more than six consecutive months in a year.</a:t>
            </a:r>
          </a:p>
          <a:p>
            <a:endParaRPr lang="en-US" b="1" dirty="0"/>
          </a:p>
          <a:p>
            <a:r>
              <a:rPr lang="en-US" dirty="0"/>
              <a:t>Tax-residency rules also apply to contractors and part-time workers, especially in regards to reporting taxes. For instance, in the United States, foreign contractors must file a </a:t>
            </a:r>
            <a:r>
              <a:rPr lang="en-US" u="sng" dirty="0">
                <a:hlinkClick r:id="rId3"/>
              </a:rPr>
              <a:t>Form 1042</a:t>
            </a:r>
            <a:r>
              <a:rPr lang="en-US" dirty="0"/>
              <a:t> with the IRS, also known as the “Annual Withholding Tax Return for U.S. Source of Income of Foreign Persons.”</a:t>
            </a:r>
          </a:p>
          <a:p>
            <a:endParaRPr lang="en-US" dirty="0"/>
          </a:p>
          <a:p>
            <a:r>
              <a:rPr lang="en-US" dirty="0"/>
              <a:t>Both the </a:t>
            </a:r>
            <a:r>
              <a:rPr lang="en-US" u="sng" dirty="0">
                <a:hlinkClick r:id="rId4"/>
              </a:rPr>
              <a:t>U.S.</a:t>
            </a:r>
            <a:r>
              <a:rPr lang="en-US" dirty="0"/>
              <a:t> and </a:t>
            </a:r>
            <a:r>
              <a:rPr lang="en-US" u="sng" dirty="0">
                <a:hlinkClick r:id="rId5"/>
              </a:rPr>
              <a:t>UK</a:t>
            </a:r>
            <a:r>
              <a:rPr lang="en-US" dirty="0"/>
              <a:t> have worked to enter mutual and reciprocal agreements with more than 140 countries, including China and Russia. These tax treaties create exemptions that help professionals living abroad avoid double-taxation and pay fewer taxes. In the U.S., for example, the </a:t>
            </a:r>
            <a:r>
              <a:rPr lang="en-US" u="sng" dirty="0">
                <a:hlinkClick r:id="rId6"/>
              </a:rPr>
              <a:t>Foreign Earned Income Exclusion</a:t>
            </a:r>
            <a:r>
              <a:rPr lang="en-US" dirty="0"/>
              <a:t> gives citizens and residents the opportunity to exclude up to $112,000 in income earned overseas.</a:t>
            </a:r>
          </a:p>
          <a:p>
            <a:endParaRPr lang="en-US" dirty="0"/>
          </a:p>
          <a:p>
            <a:r>
              <a:rPr lang="en-US" dirty="0"/>
              <a:t>An employer of record (</a:t>
            </a:r>
            <a:r>
              <a:rPr lang="en-US" dirty="0" err="1"/>
              <a:t>EOR</a:t>
            </a:r>
            <a:r>
              <a:rPr lang="en-US" dirty="0"/>
              <a:t>) is an organization that serves as the employer for tax purposes while the employee performs work at a different company. The </a:t>
            </a:r>
            <a:r>
              <a:rPr lang="en-US" dirty="0" err="1"/>
              <a:t>EOR</a:t>
            </a:r>
            <a:r>
              <a:rPr lang="en-US" dirty="0"/>
              <a:t> takes on the responsibility of traditional employment tasks and liabilities such as payroll, filing taxes, handling unemployment, etc.. An </a:t>
            </a:r>
            <a:r>
              <a:rPr lang="en-US" dirty="0" err="1"/>
              <a:t>EOR</a:t>
            </a:r>
            <a:r>
              <a:rPr lang="en-US" dirty="0"/>
              <a:t> is a cost-effective way to outsource payroll and HR functions. The business pays the </a:t>
            </a:r>
            <a:r>
              <a:rPr lang="en-US" dirty="0" err="1"/>
              <a:t>EOR</a:t>
            </a:r>
            <a:r>
              <a:rPr lang="en-US" dirty="0"/>
              <a:t> a set rate for every hour the employee works, and the </a:t>
            </a:r>
            <a:r>
              <a:rPr lang="en-US" dirty="0" err="1"/>
              <a:t>EOR</a:t>
            </a:r>
            <a:r>
              <a:rPr lang="en-US" dirty="0"/>
              <a:t> handles all tasks.</a:t>
            </a:r>
          </a:p>
          <a:p>
            <a:r>
              <a:rPr lang="en-US" dirty="0"/>
              <a:t>The employee still works for the business, but the employer of record handles payroll and HR issues in that local country.   This enables the business to expand globally, without having to establish an entity or worry about local employment laws and taxes. With the </a:t>
            </a:r>
            <a:r>
              <a:rPr lang="en-US" u="sng" dirty="0">
                <a:hlinkClick r:id="rId7"/>
              </a:rPr>
              <a:t>rise of remote</a:t>
            </a:r>
            <a:r>
              <a:rPr lang="en-US" dirty="0"/>
              <a:t> work trends, global </a:t>
            </a:r>
            <a:r>
              <a:rPr lang="en-US" dirty="0" err="1"/>
              <a:t>EORs</a:t>
            </a:r>
            <a:r>
              <a:rPr lang="en-US" dirty="0"/>
              <a:t> are poised to be a vital part of the global employment ecosystem for companies that want to hire anyone, anywhere.</a:t>
            </a:r>
          </a:p>
          <a:p>
            <a:endParaRPr lang="en-US" b="0"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20</a:t>
            </a:fld>
            <a:endParaRPr lang="en-US"/>
          </a:p>
        </p:txBody>
      </p:sp>
    </p:spTree>
    <p:extLst>
      <p:ext uri="{BB962C8B-B14F-4D97-AF65-F5344CB8AC3E}">
        <p14:creationId xmlns:p14="http://schemas.microsoft.com/office/powerpoint/2010/main" val="3139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t>
            </a:r>
            <a:r>
              <a:rPr lang="en-US" b="1" dirty="0"/>
              <a:t>states</a:t>
            </a:r>
            <a:r>
              <a:rPr lang="en-US" dirty="0"/>
              <a:t> require some form of employee registration for purposes of tracking child support obligations, </a:t>
            </a:r>
            <a:r>
              <a:rPr lang="en-US" b="1" dirty="0"/>
              <a:t>state</a:t>
            </a:r>
            <a:r>
              <a:rPr lang="en-US" dirty="0"/>
              <a:t> taxes, workers' compensation, and unemployment insurance (see </a:t>
            </a:r>
            <a:r>
              <a:rPr lang="en-US" dirty="0">
                <a:hlinkClick r:id="rId3"/>
              </a:rPr>
              <a:t>Workers' Compensation</a:t>
            </a:r>
            <a:r>
              <a:rPr lang="en-US" dirty="0"/>
              <a:t> and </a:t>
            </a:r>
            <a:r>
              <a:rPr lang="en-US" dirty="0">
                <a:hlinkClick r:id="rId4"/>
              </a:rPr>
              <a:t>Unemployment Insurance</a:t>
            </a:r>
            <a:r>
              <a:rPr lang="en-US" dirty="0"/>
              <a:t>).</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21</a:t>
            </a:fld>
            <a:endParaRPr lang="en-US"/>
          </a:p>
        </p:txBody>
      </p:sp>
    </p:spTree>
    <p:extLst>
      <p:ext uri="{BB962C8B-B14F-4D97-AF65-F5344CB8AC3E}">
        <p14:creationId xmlns:p14="http://schemas.microsoft.com/office/powerpoint/2010/main" val="158730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 required immigration documents can be more complicated for employers with a remote workforce. Within three days after an employee begins working for the employer, </a:t>
            </a:r>
            <a:r>
              <a:rPr lang="en-US" dirty="0" err="1"/>
              <a:t>IRCA</a:t>
            </a:r>
            <a:r>
              <a:rPr lang="en-US" dirty="0"/>
              <a:t> requires employers to:</a:t>
            </a:r>
          </a:p>
          <a:p>
            <a:r>
              <a:rPr lang="en-US" dirty="0"/>
              <a:t>Review new employees' original documents proving identity and employment authorization.</a:t>
            </a:r>
          </a:p>
          <a:p>
            <a:r>
              <a:rPr lang="en-US" dirty="0"/>
              <a:t>Complete Section 2 of Form I-9.</a:t>
            </a:r>
          </a:p>
          <a:p>
            <a:r>
              <a:rPr lang="en-US" dirty="0"/>
              <a:t>The Form I-9 process is typically completed at the employer's worksite during the employee's first three days after starting work. However, if an employer hires a remote employee located far from any of the employer's worksites, the employer needs to use an alternative method. </a:t>
            </a:r>
            <a:r>
              <a:rPr lang="en-US" dirty="0" err="1"/>
              <a:t>IRCA</a:t>
            </a:r>
            <a:r>
              <a:rPr lang="en-US" dirty="0"/>
              <a:t> allows an employer to deputize an agent to review documents and sign the Form I-9 for the employer. Because the employer remains liable, the agent must be trustworthy and someone with which the employer feels comfortable.</a:t>
            </a:r>
          </a:p>
          <a:p>
            <a:r>
              <a:rPr lang="en-US" dirty="0"/>
              <a:t>Although employers commonly seek licensed individuals like notaries public, attorneys, or certified public accountants to act as their agent, there is no rule under </a:t>
            </a:r>
            <a:r>
              <a:rPr lang="en-US" dirty="0" err="1"/>
              <a:t>IRCA</a:t>
            </a:r>
            <a:r>
              <a:rPr lang="en-US" dirty="0"/>
              <a:t> specifying what the agent must be. However, some state laws restrict which parties can complete immigration forms (see, for example, </a:t>
            </a:r>
            <a:r>
              <a:rPr lang="en-US" dirty="0">
                <a:hlinkClick r:id="rId3"/>
              </a:rPr>
              <a:t>Cal. Bus. &amp; Prof. Code § 22441(a)(1)</a:t>
            </a:r>
            <a:r>
              <a:rPr lang="en-US" dirty="0"/>
              <a:t>). Either the remote employee or the agent may transmit the Forms I-9 to the employer.</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22</a:t>
            </a:fld>
            <a:endParaRPr lang="en-US"/>
          </a:p>
        </p:txBody>
      </p:sp>
    </p:spTree>
    <p:extLst>
      <p:ext uri="{BB962C8B-B14F-4D97-AF65-F5344CB8AC3E}">
        <p14:creationId xmlns:p14="http://schemas.microsoft.com/office/powerpoint/2010/main" val="1155067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23</a:t>
            </a:fld>
            <a:endParaRPr lang="en-US"/>
          </a:p>
        </p:txBody>
      </p:sp>
    </p:spTree>
    <p:extLst>
      <p:ext uri="{BB962C8B-B14F-4D97-AF65-F5344CB8AC3E}">
        <p14:creationId xmlns:p14="http://schemas.microsoft.com/office/powerpoint/2010/main" val="65973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Kentucky is at least semi-monthly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24</a:t>
            </a:fld>
            <a:endParaRPr lang="en-US"/>
          </a:p>
        </p:txBody>
      </p:sp>
    </p:spTree>
    <p:extLst>
      <p:ext uri="{BB962C8B-B14F-4D97-AF65-F5344CB8AC3E}">
        <p14:creationId xmlns:p14="http://schemas.microsoft.com/office/powerpoint/2010/main" val="107882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25</a:t>
            </a:fld>
            <a:endParaRPr lang="en-US"/>
          </a:p>
        </p:txBody>
      </p:sp>
    </p:spTree>
    <p:extLst>
      <p:ext uri="{BB962C8B-B14F-4D97-AF65-F5344CB8AC3E}">
        <p14:creationId xmlns:p14="http://schemas.microsoft.com/office/powerpoint/2010/main" val="555021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26</a:t>
            </a:fld>
            <a:endParaRPr lang="en-US"/>
          </a:p>
        </p:txBody>
      </p:sp>
    </p:spTree>
    <p:extLst>
      <p:ext uri="{BB962C8B-B14F-4D97-AF65-F5344CB8AC3E}">
        <p14:creationId xmlns:p14="http://schemas.microsoft.com/office/powerpoint/2010/main" val="305638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Courts in most states recognize that non-competes limit an individual's ability to make a living and will not enforce non-competes that restrict employees beyond what is reasonably necessary to protect a legitimate business interest (see, for example, </a:t>
            </a:r>
            <a:r>
              <a:rPr lang="en-US" i="1" dirty="0" err="1">
                <a:hlinkClick r:id="rId3"/>
              </a:rPr>
              <a:t>BDO</a:t>
            </a:r>
            <a:r>
              <a:rPr lang="en-US" i="1" dirty="0">
                <a:hlinkClick r:id="rId3"/>
              </a:rPr>
              <a:t> Seidman v. </a:t>
            </a:r>
            <a:r>
              <a:rPr lang="en-US" i="1" dirty="0" err="1">
                <a:hlinkClick r:id="rId3"/>
              </a:rPr>
              <a:t>Hirshberg</a:t>
            </a:r>
            <a:r>
              <a:rPr lang="en-US" dirty="0">
                <a:hlinkClick r:id="rId3"/>
              </a:rPr>
              <a:t>, 93 </a:t>
            </a:r>
            <a:r>
              <a:rPr lang="en-US" dirty="0" err="1">
                <a:hlinkClick r:id="rId3"/>
              </a:rPr>
              <a:t>N.Y.2d</a:t>
            </a:r>
            <a:r>
              <a:rPr lang="en-US" dirty="0">
                <a:hlinkClick r:id="rId3"/>
              </a:rPr>
              <a:t> 382, 388-89 (1999)</a:t>
            </a:r>
            <a:r>
              <a:rPr lang="en-US" dirty="0"/>
              <a:t>). Some non-compete agreements limit the restriction to a defined group of competitors or to a specified geographic region to comply with state law. In other jurisdictions such as California, post-employment non-compete agreements with employees are illegal, except in very narrow circumstances involving the sale of a business (see </a:t>
            </a:r>
            <a:r>
              <a:rPr lang="en-US" dirty="0">
                <a:hlinkClick r:id="rId4"/>
              </a:rPr>
              <a:t>Standard Clause, Non-Compete Provision (CA): Drafting Note: Read This Before Using</a:t>
            </a:r>
            <a:r>
              <a:rPr lang="en-US" dirty="0"/>
              <a:t>). Though not as restrictive as California, Massachusetts and Illinois law both impose significant restrictions on the enforceability of non-competes. Other states have restricted the use of non-competes with certain categories of employees, such as workers earning less than a specified annual compensation (see </a:t>
            </a:r>
            <a:r>
              <a:rPr lang="en-US" dirty="0">
                <a:hlinkClick r:id="rId5"/>
              </a:rPr>
              <a:t>Practice Note, Non-Compete Agreements with Employees: Limitations on Non-Competes with Low-Wage Workers</a:t>
            </a:r>
            <a:r>
              <a:rPr lang="en-US" dirty="0"/>
              <a:t>).</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27</a:t>
            </a:fld>
            <a:endParaRPr lang="en-US"/>
          </a:p>
        </p:txBody>
      </p:sp>
    </p:spTree>
    <p:extLst>
      <p:ext uri="{BB962C8B-B14F-4D97-AF65-F5344CB8AC3E}">
        <p14:creationId xmlns:p14="http://schemas.microsoft.com/office/powerpoint/2010/main" val="428563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a:t>
            </a:r>
            <a:r>
              <a:rPr lang="en-US" baseline="0" dirty="0" smtClean="0"/>
              <a:t> words, an individual in a certain position could be exempt in one state but not another.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28</a:t>
            </a:fld>
            <a:endParaRPr lang="en-US" dirty="0"/>
          </a:p>
        </p:txBody>
      </p:sp>
    </p:spTree>
    <p:extLst>
      <p:ext uri="{BB962C8B-B14F-4D97-AF65-F5344CB8AC3E}">
        <p14:creationId xmlns:p14="http://schemas.microsoft.com/office/powerpoint/2010/main" val="910646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Covered employers must pay the greater of any applicable federal, state, or local </a:t>
            </a:r>
            <a:r>
              <a:rPr lang="en-US" b="1" dirty="0"/>
              <a:t>minimum</a:t>
            </a:r>
            <a:r>
              <a:rPr lang="en-US" dirty="0"/>
              <a:t> </a:t>
            </a:r>
            <a:r>
              <a:rPr lang="en-US" b="1" dirty="0"/>
              <a:t>wage</a:t>
            </a:r>
            <a:r>
              <a:rPr lang="en-US" dirty="0"/>
              <a:t>.</a:t>
            </a:r>
          </a:p>
          <a:p>
            <a:endParaRPr lang="en-US" dirty="0"/>
          </a:p>
          <a:p>
            <a:r>
              <a:rPr lang="en-US" dirty="0" smtClean="0"/>
              <a:t>Kentucky's </a:t>
            </a:r>
            <a:r>
              <a:rPr lang="en-US" b="1" dirty="0"/>
              <a:t>minimum</a:t>
            </a:r>
            <a:r>
              <a:rPr lang="en-US" dirty="0" smtClean="0"/>
              <a:t> </a:t>
            </a:r>
            <a:r>
              <a:rPr lang="en-US" b="1" dirty="0"/>
              <a:t>wage</a:t>
            </a:r>
            <a:r>
              <a:rPr lang="en-US" dirty="0" smtClean="0"/>
              <a:t> is required by state statute to track the federal </a:t>
            </a:r>
            <a:r>
              <a:rPr lang="en-US" b="1" dirty="0"/>
              <a:t>minimum</a:t>
            </a:r>
            <a:r>
              <a:rPr lang="en-US" dirty="0" smtClean="0"/>
              <a:t> </a:t>
            </a:r>
            <a:r>
              <a:rPr lang="en-US" b="1" dirty="0"/>
              <a:t>wage</a:t>
            </a:r>
            <a:r>
              <a:rPr lang="en-US" dirty="0" smtClean="0"/>
              <a:t> if the federal </a:t>
            </a:r>
            <a:r>
              <a:rPr lang="en-US" b="1" dirty="0"/>
              <a:t>minimum</a:t>
            </a:r>
            <a:r>
              <a:rPr lang="en-US" dirty="0" smtClean="0"/>
              <a:t> exceeds $7.25. The Kentucky</a:t>
            </a:r>
            <a:r>
              <a:rPr lang="en-US" baseline="0" dirty="0" smtClean="0"/>
              <a:t> </a:t>
            </a:r>
            <a:r>
              <a:rPr lang="en-US" dirty="0" smtClean="0"/>
              <a:t>supreme court held a Louisville </a:t>
            </a:r>
            <a:r>
              <a:rPr lang="en-US" b="1" dirty="0"/>
              <a:t>minimum</a:t>
            </a:r>
            <a:r>
              <a:rPr lang="en-US" b="1" dirty="0" smtClean="0">
                <a:effectLst/>
              </a:rPr>
              <a:t> </a:t>
            </a:r>
            <a:r>
              <a:rPr lang="en-US" b="1" dirty="0"/>
              <a:t>wage</a:t>
            </a:r>
            <a:r>
              <a:rPr lang="en-US" b="1" dirty="0" smtClean="0">
                <a:effectLst/>
              </a:rPr>
              <a:t> ordinance invalid</a:t>
            </a:r>
            <a:r>
              <a:rPr lang="en-US" dirty="0" smtClean="0"/>
              <a:t> as impermissibly conflicting with the state </a:t>
            </a:r>
            <a:r>
              <a:rPr lang="en-US" b="1" dirty="0"/>
              <a:t>minimum</a:t>
            </a:r>
            <a:r>
              <a:rPr lang="en-US" dirty="0" smtClean="0"/>
              <a:t> </a:t>
            </a:r>
            <a:r>
              <a:rPr lang="en-US" b="1" dirty="0"/>
              <a:t>wage</a:t>
            </a:r>
            <a:r>
              <a:rPr lang="en-US" dirty="0" smtClean="0"/>
              <a:t>. The decision affects a similar ordinance in Lexington. (</a:t>
            </a:r>
            <a:r>
              <a:rPr lang="en-US" i="1" dirty="0">
                <a:hlinkClick r:id="rId3"/>
              </a:rPr>
              <a:t>Kentucky Rest. </a:t>
            </a:r>
            <a:r>
              <a:rPr lang="en-US" i="1" dirty="0" err="1">
                <a:hlinkClick r:id="rId3"/>
              </a:rPr>
              <a:t>Ass'n</a:t>
            </a:r>
            <a:r>
              <a:rPr lang="en-US" i="1" dirty="0">
                <a:hlinkClick r:id="rId3"/>
              </a:rPr>
              <a:t> v. Louisville/Jefferson </a:t>
            </a:r>
            <a:r>
              <a:rPr lang="en-US" i="1" dirty="0" err="1">
                <a:hlinkClick r:id="rId3"/>
              </a:rPr>
              <a:t>Cty</a:t>
            </a:r>
            <a:r>
              <a:rPr lang="en-US" i="1" dirty="0">
                <a:hlinkClick r:id="rId3"/>
              </a:rPr>
              <a:t>. Metro Gov't</a:t>
            </a:r>
            <a:r>
              <a:rPr lang="en-US" dirty="0">
                <a:hlinkClick r:id="rId3"/>
              </a:rPr>
              <a:t>, 501 </a:t>
            </a:r>
            <a:r>
              <a:rPr lang="en-US" dirty="0" err="1">
                <a:hlinkClick r:id="rId3"/>
              </a:rPr>
              <a:t>S.W.3d</a:t>
            </a:r>
            <a:r>
              <a:rPr lang="en-US" dirty="0">
                <a:hlinkClick r:id="rId3"/>
              </a:rPr>
              <a:t> 425 (Ky. 2016)</a:t>
            </a:r>
            <a:r>
              <a:rPr lang="en-US" dirty="0" smtClean="0"/>
              <a:t>.)</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29</a:t>
            </a:fld>
            <a:endParaRPr lang="en-US" dirty="0"/>
          </a:p>
        </p:txBody>
      </p:sp>
    </p:spTree>
    <p:extLst>
      <p:ext uri="{BB962C8B-B14F-4D97-AF65-F5344CB8AC3E}">
        <p14:creationId xmlns:p14="http://schemas.microsoft.com/office/powerpoint/2010/main" val="2964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Theresa </a:t>
            </a:r>
            <a:r>
              <a:rPr lang="en-US" b="1" dirty="0" err="1"/>
              <a:t>Feulner</a:t>
            </a:r>
            <a:r>
              <a:rPr lang="en-US" b="1" dirty="0"/>
              <a:t> lives on a sailboat with her partner while traveling the world. </a:t>
            </a:r>
          </a:p>
          <a:p>
            <a:r>
              <a:rPr lang="en-US" b="1" dirty="0"/>
              <a:t>She works part-time as a remote psychologist specializing in dating and relationships. </a:t>
            </a:r>
          </a:p>
          <a:p>
            <a:r>
              <a:rPr lang="en-US" b="1" dirty="0"/>
              <a:t>While she's had to adapt to living at sea, </a:t>
            </a:r>
            <a:r>
              <a:rPr lang="en-US" b="1" dirty="0" err="1"/>
              <a:t>Feulner</a:t>
            </a:r>
            <a:r>
              <a:rPr lang="en-US" b="1" dirty="0"/>
              <a:t> said she loves the freedom her lifestyle allows. </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a:t>
            </a:fld>
            <a:endParaRPr lang="en-US"/>
          </a:p>
        </p:txBody>
      </p:sp>
    </p:spTree>
    <p:extLst>
      <p:ext uri="{BB962C8B-B14F-4D97-AF65-F5344CB8AC3E}">
        <p14:creationId xmlns:p14="http://schemas.microsoft.com/office/powerpoint/2010/main" val="2928046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Covered employers must pay the greater of any applicable federal, state, or local </a:t>
            </a:r>
            <a:r>
              <a:rPr lang="en-US" b="1" dirty="0"/>
              <a:t>minimum</a:t>
            </a:r>
            <a:r>
              <a:rPr lang="en-US" dirty="0"/>
              <a:t> </a:t>
            </a:r>
            <a:r>
              <a:rPr lang="en-US" b="1" dirty="0"/>
              <a:t>wage</a:t>
            </a:r>
            <a:r>
              <a:rPr lang="en-US" dirty="0"/>
              <a:t>.</a:t>
            </a:r>
          </a:p>
          <a:p>
            <a:endParaRPr lang="en-US" dirty="0"/>
          </a:p>
          <a:p>
            <a:r>
              <a:rPr lang="en-US" dirty="0" smtClean="0"/>
              <a:t>Kentucky's </a:t>
            </a:r>
            <a:r>
              <a:rPr lang="en-US" b="1" dirty="0"/>
              <a:t>minimum</a:t>
            </a:r>
            <a:r>
              <a:rPr lang="en-US" dirty="0" smtClean="0"/>
              <a:t> </a:t>
            </a:r>
            <a:r>
              <a:rPr lang="en-US" b="1" dirty="0"/>
              <a:t>wage</a:t>
            </a:r>
            <a:r>
              <a:rPr lang="en-US" dirty="0" smtClean="0"/>
              <a:t> is required by state statute to track the federal </a:t>
            </a:r>
            <a:r>
              <a:rPr lang="en-US" b="1" dirty="0"/>
              <a:t>minimum</a:t>
            </a:r>
            <a:r>
              <a:rPr lang="en-US" dirty="0" smtClean="0"/>
              <a:t> </a:t>
            </a:r>
            <a:r>
              <a:rPr lang="en-US" b="1" dirty="0"/>
              <a:t>wage</a:t>
            </a:r>
            <a:r>
              <a:rPr lang="en-US" dirty="0" smtClean="0"/>
              <a:t> if the federal </a:t>
            </a:r>
            <a:r>
              <a:rPr lang="en-US" b="1" dirty="0"/>
              <a:t>minimum</a:t>
            </a:r>
            <a:r>
              <a:rPr lang="en-US" dirty="0" smtClean="0"/>
              <a:t> exceeds $7.25. The Kentucky</a:t>
            </a:r>
            <a:r>
              <a:rPr lang="en-US" baseline="0" dirty="0" smtClean="0"/>
              <a:t> </a:t>
            </a:r>
            <a:r>
              <a:rPr lang="en-US" dirty="0" smtClean="0"/>
              <a:t>supreme court held a Louisville </a:t>
            </a:r>
            <a:r>
              <a:rPr lang="en-US" b="1" dirty="0"/>
              <a:t>minimum</a:t>
            </a:r>
            <a:r>
              <a:rPr lang="en-US" b="1" dirty="0" smtClean="0">
                <a:effectLst/>
              </a:rPr>
              <a:t> </a:t>
            </a:r>
            <a:r>
              <a:rPr lang="en-US" b="1" dirty="0"/>
              <a:t>wage</a:t>
            </a:r>
            <a:r>
              <a:rPr lang="en-US" b="1" dirty="0" smtClean="0">
                <a:effectLst/>
              </a:rPr>
              <a:t> ordinance invalid</a:t>
            </a:r>
            <a:r>
              <a:rPr lang="en-US" dirty="0" smtClean="0"/>
              <a:t> as impermissibly conflicting with the state </a:t>
            </a:r>
            <a:r>
              <a:rPr lang="en-US" b="1" dirty="0"/>
              <a:t>minimum</a:t>
            </a:r>
            <a:r>
              <a:rPr lang="en-US" dirty="0" smtClean="0"/>
              <a:t> </a:t>
            </a:r>
            <a:r>
              <a:rPr lang="en-US" b="1" dirty="0"/>
              <a:t>wage</a:t>
            </a:r>
            <a:r>
              <a:rPr lang="en-US" dirty="0" smtClean="0"/>
              <a:t>. The decision affects a similar ordinance in Lexington. (</a:t>
            </a:r>
            <a:r>
              <a:rPr lang="en-US" i="1" dirty="0">
                <a:hlinkClick r:id="rId3"/>
              </a:rPr>
              <a:t>Kentucky Rest. </a:t>
            </a:r>
            <a:r>
              <a:rPr lang="en-US" i="1" dirty="0" err="1">
                <a:hlinkClick r:id="rId3"/>
              </a:rPr>
              <a:t>Ass'n</a:t>
            </a:r>
            <a:r>
              <a:rPr lang="en-US" i="1" dirty="0">
                <a:hlinkClick r:id="rId3"/>
              </a:rPr>
              <a:t> v. Louisville/Jefferson </a:t>
            </a:r>
            <a:r>
              <a:rPr lang="en-US" i="1" dirty="0" err="1">
                <a:hlinkClick r:id="rId3"/>
              </a:rPr>
              <a:t>Cty</a:t>
            </a:r>
            <a:r>
              <a:rPr lang="en-US" i="1" dirty="0">
                <a:hlinkClick r:id="rId3"/>
              </a:rPr>
              <a:t>. Metro Gov't</a:t>
            </a:r>
            <a:r>
              <a:rPr lang="en-US" dirty="0">
                <a:hlinkClick r:id="rId3"/>
              </a:rPr>
              <a:t>, 501 </a:t>
            </a:r>
            <a:r>
              <a:rPr lang="en-US" dirty="0" err="1">
                <a:hlinkClick r:id="rId3"/>
              </a:rPr>
              <a:t>S.W.3d</a:t>
            </a:r>
            <a:r>
              <a:rPr lang="en-US" dirty="0">
                <a:hlinkClick r:id="rId3"/>
              </a:rPr>
              <a:t> 425 (Ky. 2016)</a:t>
            </a:r>
            <a:r>
              <a:rPr lang="en-US" dirty="0" smtClean="0"/>
              <a:t>.)</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30</a:t>
            </a:fld>
            <a:endParaRPr lang="en-US" dirty="0"/>
          </a:p>
        </p:txBody>
      </p:sp>
    </p:spTree>
    <p:extLst>
      <p:ext uri="{BB962C8B-B14F-4D97-AF65-F5344CB8AC3E}">
        <p14:creationId xmlns:p14="http://schemas.microsoft.com/office/powerpoint/2010/main" val="1753862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Line between compensable time and non-working time is not always clear with remote work.  </a:t>
            </a:r>
          </a:p>
          <a:p>
            <a:r>
              <a:rPr lang="en-US" dirty="0"/>
              <a:t>Employers must pay for all work they know or have reason to believe is being performed, including unauthorized work.</a:t>
            </a:r>
          </a:p>
          <a:p>
            <a:r>
              <a:rPr lang="en-US" dirty="0"/>
              <a:t>Employers can satisfy their obligation to exercise reasonable diligence to track working time by providing a reasonable procedure for reporting unscheduled work.</a:t>
            </a:r>
          </a:p>
          <a:p>
            <a:endParaRPr lang="en-US" b="1" dirty="0"/>
          </a:p>
          <a:p>
            <a:r>
              <a:rPr lang="en-US" dirty="0"/>
              <a:t>Reporting procedures are not reasonable if an employer:</a:t>
            </a:r>
          </a:p>
          <a:p>
            <a:r>
              <a:rPr lang="en-US" dirty="0"/>
              <a:t>prevents or discourages employees from reporting working time;</a:t>
            </a:r>
          </a:p>
          <a:p>
            <a:r>
              <a:rPr lang="en-US" dirty="0"/>
              <a:t>does not provide proper training on the procedure; or</a:t>
            </a:r>
          </a:p>
          <a:p>
            <a:r>
              <a:rPr lang="en-US" dirty="0"/>
              <a:t>requires employees to waive their right to compensation for hours worked.</a:t>
            </a:r>
          </a:p>
          <a:p>
            <a:endParaRPr lang="en-US" dirty="0"/>
          </a:p>
          <a:p>
            <a:r>
              <a:rPr lang="en-US" dirty="0"/>
              <a:t>Employers are not required to take impractical steps to identify unreported work if employees do not use the available reporting procedure and the employer is not otherwise notified of the additional work time.</a:t>
            </a:r>
          </a:p>
          <a:p>
            <a:endParaRPr lang="en-US" b="1" dirty="0"/>
          </a:p>
          <a:p>
            <a:r>
              <a:rPr lang="en-US" b="1" dirty="0"/>
              <a:t>State</a:t>
            </a:r>
            <a:r>
              <a:rPr lang="en-US" dirty="0"/>
              <a:t> and local </a:t>
            </a:r>
            <a:r>
              <a:rPr lang="en-US" b="1" dirty="0"/>
              <a:t>law</a:t>
            </a:r>
            <a:r>
              <a:rPr lang="en-US" dirty="0"/>
              <a:t> often imposes different or additional wage and hour requirements. Employers must comply with the applicable federal, </a:t>
            </a:r>
            <a:r>
              <a:rPr lang="en-US" b="1" dirty="0"/>
              <a:t>state</a:t>
            </a:r>
            <a:r>
              <a:rPr lang="en-US" dirty="0"/>
              <a:t>, or local </a:t>
            </a:r>
            <a:r>
              <a:rPr lang="en-US" b="1" dirty="0"/>
              <a:t>law</a:t>
            </a:r>
            <a:r>
              <a:rPr lang="en-US" dirty="0"/>
              <a:t> that provides the greatest employee rights and protections.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31</a:t>
            </a:fld>
            <a:endParaRPr lang="en-US"/>
          </a:p>
        </p:txBody>
      </p:sp>
    </p:spTree>
    <p:extLst>
      <p:ext uri="{BB962C8B-B14F-4D97-AF65-F5344CB8AC3E}">
        <p14:creationId xmlns:p14="http://schemas.microsoft.com/office/powerpoint/2010/main" val="1048987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with workers in any of the cities or </a:t>
            </a:r>
            <a:r>
              <a:rPr lang="en-US" b="1" dirty="0"/>
              <a:t>states</a:t>
            </a:r>
            <a:r>
              <a:rPr lang="en-US" dirty="0"/>
              <a:t> with paid sick leave </a:t>
            </a:r>
            <a:r>
              <a:rPr lang="en-US" b="1" dirty="0"/>
              <a:t>laws</a:t>
            </a:r>
            <a:r>
              <a:rPr lang="en-US" dirty="0"/>
              <a:t> in effect or scheduled to go into effect must review their leave policies and confirm that they satisfy each of the applicable </a:t>
            </a:r>
            <a:r>
              <a:rPr lang="en-US" b="1" dirty="0"/>
              <a:t>laws</a:t>
            </a:r>
            <a:r>
              <a:rPr lang="en-US" dirty="0"/>
              <a:t>' requirements. In addition to ensuring they accrue and allow usage of sufficient paid leave, employers must comply with all aspects of these </a:t>
            </a:r>
            <a:r>
              <a:rPr lang="en-US" b="1" dirty="0"/>
              <a:t>laws</a:t>
            </a:r>
            <a:r>
              <a:rPr lang="en-US" dirty="0"/>
              <a:t>, including recordkeeping, notice and posting and confidentiality requirements. Employers should keep abreast of continued developments at the </a:t>
            </a:r>
            <a:r>
              <a:rPr lang="en-US" b="1" dirty="0"/>
              <a:t>state</a:t>
            </a:r>
            <a:r>
              <a:rPr lang="en-US" dirty="0"/>
              <a:t> and local levels where they employ workers</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32</a:t>
            </a:fld>
            <a:endParaRPr lang="en-US"/>
          </a:p>
        </p:txBody>
      </p:sp>
    </p:spTree>
    <p:extLst>
      <p:ext uri="{BB962C8B-B14F-4D97-AF65-F5344CB8AC3E}">
        <p14:creationId xmlns:p14="http://schemas.microsoft.com/office/powerpoint/2010/main" val="2453695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33</a:t>
            </a:fld>
            <a:endParaRPr lang="en-US"/>
          </a:p>
        </p:txBody>
      </p:sp>
    </p:spTree>
    <p:extLst>
      <p:ext uri="{BB962C8B-B14F-4D97-AF65-F5344CB8AC3E}">
        <p14:creationId xmlns:p14="http://schemas.microsoft.com/office/powerpoint/2010/main" val="476280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34</a:t>
            </a:fld>
            <a:endParaRPr lang="en-US"/>
          </a:p>
        </p:txBody>
      </p:sp>
    </p:spTree>
    <p:extLst>
      <p:ext uri="{BB962C8B-B14F-4D97-AF65-F5344CB8AC3E}">
        <p14:creationId xmlns:p14="http://schemas.microsoft.com/office/powerpoint/2010/main" val="141622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10 states</a:t>
            </a:r>
            <a:r>
              <a:rPr lang="en-US" baseline="0" dirty="0" smtClean="0"/>
              <a:t> offer paid family leave</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35</a:t>
            </a:fld>
            <a:endParaRPr lang="en-US"/>
          </a:p>
        </p:txBody>
      </p:sp>
    </p:spTree>
    <p:extLst>
      <p:ext uri="{BB962C8B-B14F-4D97-AF65-F5344CB8AC3E}">
        <p14:creationId xmlns:p14="http://schemas.microsoft.com/office/powerpoint/2010/main" val="2809199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10 states</a:t>
            </a:r>
            <a:r>
              <a:rPr lang="en-US" baseline="0" dirty="0" smtClean="0"/>
              <a:t> offer paid family leave</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36</a:t>
            </a:fld>
            <a:endParaRPr lang="en-US"/>
          </a:p>
        </p:txBody>
      </p:sp>
    </p:spTree>
    <p:extLst>
      <p:ext uri="{BB962C8B-B14F-4D97-AF65-F5344CB8AC3E}">
        <p14:creationId xmlns:p14="http://schemas.microsoft.com/office/powerpoint/2010/main" val="709831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June 15, 2020, the US Supreme Court held that failing or refusing to hire, discharging, or otherwise discriminating against a person because they are homosexual or transgender is illegal discrimination based on sex under Title VII of the federal Civil Rights Act of 1964 (</a:t>
            </a:r>
            <a:r>
              <a:rPr lang="en-US" i="1" dirty="0" err="1">
                <a:hlinkClick r:id="rId3"/>
              </a:rPr>
              <a:t>Bostock</a:t>
            </a:r>
            <a:r>
              <a:rPr lang="en-US" i="1" dirty="0">
                <a:hlinkClick r:id="rId3"/>
              </a:rPr>
              <a:t> v. Clayton </a:t>
            </a:r>
            <a:r>
              <a:rPr lang="en-US" i="1" dirty="0" err="1">
                <a:hlinkClick r:id="rId3"/>
              </a:rPr>
              <a:t>Cty</a:t>
            </a:r>
            <a:r>
              <a:rPr lang="en-US" i="1" dirty="0">
                <a:hlinkClick r:id="rId3"/>
              </a:rPr>
              <a:t>., Ga.</a:t>
            </a:r>
            <a:r>
              <a:rPr lang="en-US" dirty="0">
                <a:hlinkClick r:id="rId3"/>
              </a:rPr>
              <a:t>, 140 S. Ct. 1731, 1737 (2020)</a:t>
            </a:r>
            <a:r>
              <a:rPr lang="en-US" dirty="0"/>
              <a:t>).</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37</a:t>
            </a:fld>
            <a:endParaRPr lang="en-US"/>
          </a:p>
        </p:txBody>
      </p:sp>
    </p:spTree>
    <p:extLst>
      <p:ext uri="{BB962C8B-B14F-4D97-AF65-F5344CB8AC3E}">
        <p14:creationId xmlns:p14="http://schemas.microsoft.com/office/powerpoint/2010/main" val="2750526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dirty="0"/>
              <a:t>A Black woman is 80% more likely to change her natural hair to meet social norms or expectations at </a:t>
            </a:r>
            <a:r>
              <a:rPr lang="en-US" dirty="0" err="1"/>
              <a:t>work¹</a:t>
            </a:r>
            <a:endParaRPr lang="en-US" dirty="0"/>
          </a:p>
          <a:p>
            <a:pPr latinLnBrk="0"/>
            <a:r>
              <a:rPr lang="en-US" dirty="0"/>
              <a:t>Black women are 1.5 times more likely to be sent home or know of a Black woman sent home from the workplace because of her </a:t>
            </a:r>
            <a:r>
              <a:rPr lang="en-US" dirty="0" err="1"/>
              <a:t>hair¹</a:t>
            </a:r>
            <a:endParaRPr lang="en-US" dirty="0"/>
          </a:p>
          <a:p>
            <a:pPr latinLnBrk="0"/>
            <a:r>
              <a:rPr lang="en-US" dirty="0"/>
              <a:t>1 in 2 Black children have experienced hair discrimination as early as five years old – and the impact can last a lifetime</a:t>
            </a:r>
          </a:p>
          <a:p>
            <a:endParaRPr lang="en-US" dirty="0" smtClean="0"/>
          </a:p>
          <a:p>
            <a:pPr latinLnBrk="0"/>
            <a:r>
              <a:rPr lang="en-US" dirty="0"/>
              <a:t>The CROWN Coalition sponsored The CROWN Act (SB 188) in California, introduced by Senator Holly J. Mitchell. California was the first state to sign The CROWN Act into law on July 3, 2019. The CROWN Act and laws inspired by the CROWN Act have been enacted in 19 states: California (2019), New York (2019), New Jersey (2019), Virginia (2020), Colorado (2020), Washington (2020), Maryland (2020), Connecticut (2021), Delaware (2021), New Mexico* (2021), Nebraska* (2021), Nevada (2021), Oregon* (2021), Illinois* (2021), Maine (2022), Tennessee* (2022), Louisiana* (2022), Massachusetts (2022) and Alaska* (2022). Additional bills are awaiting governor's signature in Alaska and Illinois*. In 2021, Illinois original bill, Senate Bill 3616 was a protection for schools ONLY; the new amendment to </a:t>
            </a:r>
            <a:r>
              <a:rPr lang="en-US" dirty="0" err="1"/>
              <a:t>SB3616</a:t>
            </a:r>
            <a:r>
              <a:rPr lang="en-US" dirty="0"/>
              <a:t> would add the protection of workplaces as well.</a:t>
            </a:r>
          </a:p>
          <a:p>
            <a:pPr latinLnBrk="0"/>
            <a:r>
              <a:rPr lang="en-US" dirty="0"/>
              <a:t>On March 18, 2022, the U.S. House of Representatives passed the CROWN Act, and if a companion bill passes in the Senate, it would make hair discrimination based on the texture of natural hair illegal under Titles VI and Title VII of the Civil Rights Act of 1964, the Fair Housing Act, and other Federal civil rights laws.</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38</a:t>
            </a:fld>
            <a:endParaRPr lang="en-US"/>
          </a:p>
        </p:txBody>
      </p:sp>
    </p:spTree>
    <p:extLst>
      <p:ext uri="{BB962C8B-B14F-4D97-AF65-F5344CB8AC3E}">
        <p14:creationId xmlns:p14="http://schemas.microsoft.com/office/powerpoint/2010/main" val="2860595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in February 2022, Congress passed </a:t>
            </a:r>
            <a:r>
              <a:rPr lang="en-US" dirty="0">
                <a:hlinkClick r:id="rId3"/>
              </a:rPr>
              <a:t>H.R. 4445</a:t>
            </a:r>
            <a:r>
              <a:rPr lang="en-US" dirty="0"/>
              <a:t>, the Ending Forced Arbitration of Sexual Assault and Sexual Harassment Act of 2021. This </a:t>
            </a:r>
            <a:r>
              <a:rPr lang="en-US" b="1" dirty="0"/>
              <a:t>law</a:t>
            </a:r>
            <a:r>
              <a:rPr lang="en-US" dirty="0"/>
              <a:t>, signed by President Biden on March 3, 2022, amends the FAA to render unenforceable (at the claimant's option) </a:t>
            </a:r>
            <a:r>
              <a:rPr lang="en-US" dirty="0" err="1"/>
              <a:t>predispute</a:t>
            </a:r>
            <a:r>
              <a:rPr lang="en-US" dirty="0"/>
              <a:t> arbitration agreements and joint-action waivers regarding sexual assault and sexual harassment disputes</a:t>
            </a:r>
          </a:p>
          <a:p>
            <a:endParaRPr lang="en-US" dirty="0"/>
          </a:p>
          <a:p>
            <a:r>
              <a:rPr lang="en-US" dirty="0"/>
              <a:t>Many </a:t>
            </a:r>
            <a:r>
              <a:rPr lang="en-US" b="1" dirty="0"/>
              <a:t>states</a:t>
            </a:r>
            <a:r>
              <a:rPr lang="en-US" dirty="0"/>
              <a:t> have passed </a:t>
            </a:r>
            <a:r>
              <a:rPr lang="en-US" b="1" dirty="0"/>
              <a:t>laws</a:t>
            </a:r>
            <a:r>
              <a:rPr lang="en-US" dirty="0"/>
              <a:t> that provide greater sexual harassment protections to employees and impose more requirements on employers. To bring attention to these claims and prevent employers from shielding wrongdoers, some </a:t>
            </a:r>
            <a:r>
              <a:rPr lang="en-US" b="1" dirty="0"/>
              <a:t>state</a:t>
            </a:r>
            <a:r>
              <a:rPr lang="en-US" dirty="0"/>
              <a:t> </a:t>
            </a:r>
            <a:r>
              <a:rPr lang="en-US" b="1" dirty="0"/>
              <a:t>laws</a:t>
            </a:r>
            <a:r>
              <a:rPr lang="en-US" dirty="0"/>
              <a:t> specifically address settlement agreements and other </a:t>
            </a:r>
            <a:r>
              <a:rPr lang="en-US" b="1" dirty="0"/>
              <a:t>employment</a:t>
            </a:r>
            <a:r>
              <a:rPr lang="en-US" dirty="0"/>
              <a:t>-related agreements that potentially "silence" sexual harassment (or similar) claims</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39</a:t>
            </a:fld>
            <a:endParaRPr lang="en-US"/>
          </a:p>
        </p:txBody>
      </p:sp>
    </p:spTree>
    <p:extLst>
      <p:ext uri="{BB962C8B-B14F-4D97-AF65-F5344CB8AC3E}">
        <p14:creationId xmlns:p14="http://schemas.microsoft.com/office/powerpoint/2010/main" val="321715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Seattle Mariners hosted a Work From The Ballpark Day on September 7th.</a:t>
            </a:r>
          </a:p>
          <a:p>
            <a:r>
              <a:rPr lang="en-US" b="1" dirty="0"/>
              <a:t>It's the latest tactic in the competition to attract remote workers.</a:t>
            </a:r>
          </a:p>
          <a:p>
            <a:r>
              <a:rPr lang="en-US" b="1" dirty="0"/>
              <a:t>It comes as Major League Baseball faces a long-term decline in attendance.</a:t>
            </a:r>
          </a:p>
          <a:p>
            <a:r>
              <a:rPr lang="en-US" dirty="0"/>
              <a:t>On September 7, a Wednesday, the Seattle Mariners hosted a </a:t>
            </a:r>
            <a:r>
              <a:rPr lang="en-US" dirty="0">
                <a:hlinkClick r:id="rId3"/>
              </a:rPr>
              <a:t>Work From The Ballpark Day</a:t>
            </a:r>
            <a:r>
              <a:rPr lang="en-US" dirty="0"/>
              <a:t> during the team's series finale against the Chicago White Sox — becoming the </a:t>
            </a:r>
            <a:r>
              <a:rPr lang="en-US" dirty="0">
                <a:hlinkClick r:id="rId4"/>
              </a:rPr>
              <a:t>first</a:t>
            </a:r>
            <a:r>
              <a:rPr lang="en-US" dirty="0"/>
              <a:t> Major League Baseball team to turn the ballpark into an untraditional </a:t>
            </a:r>
            <a:r>
              <a:rPr lang="en-US" dirty="0" err="1"/>
              <a:t>coworking</a:t>
            </a:r>
            <a:r>
              <a:rPr lang="en-US" dirty="0"/>
              <a:t> space. </a:t>
            </a:r>
          </a:p>
          <a:p>
            <a:r>
              <a:rPr lang="en-US" dirty="0"/>
              <a:t>For </a:t>
            </a:r>
            <a:r>
              <a:rPr lang="en-US" dirty="0">
                <a:hlinkClick r:id="rId5"/>
              </a:rPr>
              <a:t>$50</a:t>
            </a:r>
            <a:r>
              <a:rPr lang="en-US" dirty="0"/>
              <a:t>, fans received a meal, </a:t>
            </a:r>
            <a:r>
              <a:rPr lang="en-US" dirty="0" err="1"/>
              <a:t>wifi</a:t>
            </a:r>
            <a:r>
              <a:rPr lang="en-US" dirty="0"/>
              <a:t> access, and a seat in the stadium's Hit It Here Cafe located in the second deck beyond right field. The workspace was available from 11:00 AM through the end of the 1:10 PM contest — the average baseball game lasts </a:t>
            </a:r>
            <a:r>
              <a:rPr lang="en-US" dirty="0">
                <a:hlinkClick r:id="rId6"/>
              </a:rPr>
              <a:t>just over</a:t>
            </a:r>
            <a:r>
              <a:rPr lang="en-US" dirty="0"/>
              <a:t> three hours.</a:t>
            </a:r>
          </a:p>
          <a:p>
            <a:r>
              <a:rPr lang="en-US" dirty="0"/>
              <a:t>While the Mariners fell by the score of 9-6, the franchise won — </a:t>
            </a:r>
            <a:r>
              <a:rPr lang="en-US" dirty="0">
                <a:hlinkClick r:id="rId4"/>
              </a:rPr>
              <a:t>selling out</a:t>
            </a:r>
            <a:r>
              <a:rPr lang="en-US" dirty="0"/>
              <a:t> each of the 150 passes that were made available. </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a:t>
            </a:fld>
            <a:endParaRPr lang="en-US"/>
          </a:p>
        </p:txBody>
      </p:sp>
    </p:spTree>
    <p:extLst>
      <p:ext uri="{BB962C8B-B14F-4D97-AF65-F5344CB8AC3E}">
        <p14:creationId xmlns:p14="http://schemas.microsoft.com/office/powerpoint/2010/main" val="3771897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no federal requirements for reimbursing remote work costs for your employees, some states and cities have enacted stricter employee expense laws. It’s best to have a written employee expense reimbursement policy in your employee handbook to ensure your organization has an action plan for remote workers.</a:t>
            </a:r>
          </a:p>
          <a:p>
            <a:endParaRPr lang="en-US" dirty="0"/>
          </a:p>
          <a:p>
            <a:r>
              <a:rPr lang="en-US" dirty="0"/>
              <a:t>For example, California requires employers to reimburse employees when they are required to use their personal cellphones for work even if there is no increased cost to the employee.</a:t>
            </a:r>
          </a:p>
          <a:p>
            <a:r>
              <a:rPr lang="en-US" dirty="0"/>
              <a:t> In Minnesota, for example, employees only have to be compensated for certain business expenses at the end of their employment. In New York, on the other hand, employers who fail to reimburse a </a:t>
            </a:r>
            <a:r>
              <a:rPr lang="en-US" dirty="0">
                <a:hlinkClick r:id="rId3"/>
              </a:rPr>
              <a:t>non-exempt employee</a:t>
            </a:r>
            <a:r>
              <a:rPr lang="en-US" dirty="0"/>
              <a:t> for reimbursable expenses can be charged with a misdemeanor crime.</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40</a:t>
            </a:fld>
            <a:endParaRPr lang="en-US"/>
          </a:p>
        </p:txBody>
      </p:sp>
    </p:spTree>
    <p:extLst>
      <p:ext uri="{BB962C8B-B14F-4D97-AF65-F5344CB8AC3E}">
        <p14:creationId xmlns:p14="http://schemas.microsoft.com/office/powerpoint/2010/main" val="217711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offering a remote work stipend to your employees can help you compete with organizations that don’t provide a remote work benefit.</a:t>
            </a:r>
          </a:p>
          <a:p>
            <a:r>
              <a:rPr lang="en-US" dirty="0"/>
              <a:t>With a remote work stipend, you can offer your employees a monthly allowance for their home office costs. This can include phone and internet bills and home office setup costs.</a:t>
            </a:r>
          </a:p>
          <a:p>
            <a:r>
              <a:rPr lang="en-US" dirty="0"/>
              <a:t>It works like this: you set up a monthly benefit allowance for your employees. You can either give all employees the same allowance or give certain employee classes (such as full-time) or employees in certain states a larger allowance. You can also choose to only offer the benefit to employees in certain states or classes.</a:t>
            </a:r>
          </a:p>
          <a:p>
            <a:r>
              <a:rPr lang="en-US" dirty="0"/>
              <a:t>An employee can then request a reimbursement for their remote work expenses. You’ll simply approve these amounts up to their eligible allowance. Typically, you’ll reimburse your employees on their next paycheck.</a:t>
            </a:r>
          </a:p>
          <a:p>
            <a:r>
              <a:rPr lang="en-US" dirty="0"/>
              <a:t>Because remote work employee stipends are taxable income, they have to be reported on their W-2s.</a:t>
            </a:r>
          </a:p>
          <a:p>
            <a:r>
              <a:rPr lang="en-US" dirty="0"/>
              <a:t>Employee stipends allow your remote workers to cover their employee expenses quickly and flexibly, all while satisfying state requirements for remote work expenses.</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41</a:t>
            </a:fld>
            <a:endParaRPr lang="en-US"/>
          </a:p>
        </p:txBody>
      </p:sp>
    </p:spTree>
    <p:extLst>
      <p:ext uri="{BB962C8B-B14F-4D97-AF65-F5344CB8AC3E}">
        <p14:creationId xmlns:p14="http://schemas.microsoft.com/office/powerpoint/2010/main" val="349936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Circumstances can arise, however, when the </a:t>
            </a:r>
            <a:r>
              <a:rPr lang="en-US" b="1" dirty="0"/>
              <a:t>employer</a:t>
            </a:r>
            <a:r>
              <a:rPr lang="en-US" dirty="0"/>
              <a:t> seeks to recover money from an </a:t>
            </a:r>
            <a:r>
              <a:rPr lang="en-US" b="1" dirty="0"/>
              <a:t>employee</a:t>
            </a:r>
            <a:r>
              <a:rPr lang="en-US" dirty="0"/>
              <a:t>, including when the employer:</a:t>
            </a:r>
          </a:p>
          <a:p>
            <a:r>
              <a:rPr lang="en-US" dirty="0"/>
              <a:t>Overpays wages to the employee inadvertently through a mathematical or clerical error.</a:t>
            </a:r>
          </a:p>
          <a:p>
            <a:r>
              <a:rPr lang="en-US" dirty="0"/>
              <a:t>Advances pay to the employee.</a:t>
            </a:r>
          </a:p>
          <a:p>
            <a:r>
              <a:rPr lang="en-US" dirty="0"/>
              <a:t>Loans money to the employee.</a:t>
            </a:r>
          </a:p>
          <a:p>
            <a:r>
              <a:rPr lang="en-US" dirty="0"/>
              <a:t>Employers sometimes seek to recover money from employees in other situations, such as when the employee:</a:t>
            </a:r>
          </a:p>
          <a:p>
            <a:r>
              <a:rPr lang="en-US" dirty="0"/>
              <a:t>Damaged or destroyed the employer's property or equipment through negligence or carelessness.</a:t>
            </a:r>
          </a:p>
          <a:p>
            <a:r>
              <a:rPr lang="en-US" dirty="0"/>
              <a:t>Directly or indirectly took an action (or failed to take an action) that resulted in the employer losing business, customers, or clients.</a:t>
            </a:r>
          </a:p>
          <a:p>
            <a:endParaRPr lang="en-US" dirty="0" smtClean="0"/>
          </a:p>
          <a:p>
            <a:r>
              <a:rPr lang="en-US" dirty="0"/>
              <a:t>According to these </a:t>
            </a:r>
            <a:r>
              <a:rPr lang="en-US" dirty="0" err="1"/>
              <a:t>DOL</a:t>
            </a:r>
            <a:r>
              <a:rPr lang="en-US" dirty="0"/>
              <a:t> opinion letters, the </a:t>
            </a:r>
            <a:r>
              <a:rPr lang="en-US" dirty="0" err="1"/>
              <a:t>FLSA</a:t>
            </a:r>
            <a:r>
              <a:rPr lang="en-US" dirty="0"/>
              <a:t> does </a:t>
            </a:r>
            <a:r>
              <a:rPr lang="en-US" b="1" dirty="0"/>
              <a:t>not prohibit</a:t>
            </a:r>
            <a:r>
              <a:rPr lang="en-US" dirty="0"/>
              <a:t> wage deductions to recover pay advances or loans to an employee, even if the deduction cuts into a </a:t>
            </a:r>
            <a:r>
              <a:rPr lang="en-US" b="1" dirty="0">
                <a:hlinkClick r:id="rId3"/>
              </a:rPr>
              <a:t>nonexempt employee's</a:t>
            </a:r>
            <a:r>
              <a:rPr lang="en-US" dirty="0"/>
              <a:t> minimum wage or </a:t>
            </a:r>
            <a:r>
              <a:rPr lang="en-US" b="1" dirty="0">
                <a:hlinkClick r:id="rId4"/>
              </a:rPr>
              <a:t>overtime pay</a:t>
            </a:r>
            <a:r>
              <a:rPr lang="en-US" dirty="0"/>
              <a:t>. The only requirement imposed by the </a:t>
            </a:r>
            <a:r>
              <a:rPr lang="en-US" dirty="0" err="1"/>
              <a:t>DOL</a:t>
            </a:r>
            <a:r>
              <a:rPr lang="en-US" dirty="0"/>
              <a:t> is that attorneys' fees, interest, and expenses may not be deducted if that deduction brings the employee's pay below the minimum wage or cuts into any overtime pay the employee earned.</a:t>
            </a:r>
          </a:p>
          <a:p>
            <a:r>
              <a:rPr lang="en-US" dirty="0"/>
              <a:t>However, the </a:t>
            </a:r>
            <a:r>
              <a:rPr lang="en-US" dirty="0" err="1"/>
              <a:t>FLSA</a:t>
            </a:r>
            <a:r>
              <a:rPr lang="en-US" dirty="0"/>
              <a:t> does not address the mechanics of how an employer may go about making a wage deduction, beyond the </a:t>
            </a:r>
            <a:r>
              <a:rPr lang="en-US" dirty="0" err="1"/>
              <a:t>DOL</a:t>
            </a:r>
            <a:r>
              <a:rPr lang="en-US" dirty="0"/>
              <a:t> recommending (but not requiring) that employers obtain an agreement in writing in which the employee both:</a:t>
            </a:r>
          </a:p>
          <a:p>
            <a:r>
              <a:rPr lang="en-US" dirty="0"/>
              <a:t>Acknowledges the wage overpayment or advance.</a:t>
            </a:r>
          </a:p>
          <a:p>
            <a:r>
              <a:rPr lang="en-US" dirty="0"/>
              <a:t>Agrees to the deduction.</a:t>
            </a:r>
          </a:p>
          <a:p>
            <a:r>
              <a:rPr lang="en-US" dirty="0"/>
              <a:t>This area is largely governed by state law, so employers must be aware of individual state laws addressing permissible and prohibited wage deductions.</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42</a:t>
            </a:fld>
            <a:endParaRPr lang="en-US"/>
          </a:p>
        </p:txBody>
      </p:sp>
    </p:spTree>
    <p:extLst>
      <p:ext uri="{BB962C8B-B14F-4D97-AF65-F5344CB8AC3E}">
        <p14:creationId xmlns:p14="http://schemas.microsoft.com/office/powerpoint/2010/main" val="1136633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43</a:t>
            </a:fld>
            <a:endParaRPr lang="en-US"/>
          </a:p>
        </p:txBody>
      </p:sp>
    </p:spTree>
    <p:extLst>
      <p:ext uri="{BB962C8B-B14F-4D97-AF65-F5344CB8AC3E}">
        <p14:creationId xmlns:p14="http://schemas.microsoft.com/office/powerpoint/2010/main" val="4246468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permitted deductions with written authorization:</a:t>
            </a:r>
          </a:p>
          <a:p>
            <a:endParaRPr lang="en-US" dirty="0"/>
          </a:p>
          <a:p>
            <a:r>
              <a:rPr lang="en-US" dirty="0"/>
              <a:t>hospitalization and medical insurance;</a:t>
            </a:r>
          </a:p>
          <a:p>
            <a:r>
              <a:rPr lang="en-US" dirty="0"/>
              <a:t>other insurance;</a:t>
            </a:r>
          </a:p>
          <a:p>
            <a:r>
              <a:rPr lang="en-US" dirty="0"/>
              <a:t>savings plans;</a:t>
            </a:r>
          </a:p>
          <a:p>
            <a:r>
              <a:rPr lang="en-US" dirty="0"/>
              <a:t>stock purchases;</a:t>
            </a:r>
          </a:p>
          <a:p>
            <a:r>
              <a:rPr lang="en-US" dirty="0"/>
              <a:t>voluntary </a:t>
            </a:r>
            <a:r>
              <a:rPr lang="en-US" dirty="0">
                <a:hlinkClick r:id="rId3"/>
              </a:rPr>
              <a:t>pension plans</a:t>
            </a:r>
            <a:r>
              <a:rPr lang="en-US" dirty="0"/>
              <a:t>;</a:t>
            </a:r>
          </a:p>
          <a:p>
            <a:r>
              <a:rPr lang="en-US" dirty="0"/>
              <a:t>charities; and</a:t>
            </a:r>
          </a:p>
          <a:p>
            <a:r>
              <a:rPr lang="en-US" dirty="0"/>
              <a:t>deposits to financial institutions.</a:t>
            </a:r>
          </a:p>
          <a:p>
            <a:r>
              <a:rPr lang="en-US" dirty="0" smtClean="0"/>
              <a:t>parking</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44</a:t>
            </a:fld>
            <a:endParaRPr lang="en-US"/>
          </a:p>
        </p:txBody>
      </p:sp>
    </p:spTree>
    <p:extLst>
      <p:ext uri="{BB962C8B-B14F-4D97-AF65-F5344CB8AC3E}">
        <p14:creationId xmlns:p14="http://schemas.microsoft.com/office/powerpoint/2010/main" val="2758599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45</a:t>
            </a:fld>
            <a:endParaRPr lang="en-US"/>
          </a:p>
        </p:txBody>
      </p:sp>
    </p:spTree>
    <p:extLst>
      <p:ext uri="{BB962C8B-B14F-4D97-AF65-F5344CB8AC3E}">
        <p14:creationId xmlns:p14="http://schemas.microsoft.com/office/powerpoint/2010/main" val="1695539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46</a:t>
            </a:fld>
            <a:endParaRPr lang="en-US"/>
          </a:p>
        </p:txBody>
      </p:sp>
    </p:spTree>
    <p:extLst>
      <p:ext uri="{BB962C8B-B14F-4D97-AF65-F5344CB8AC3E}">
        <p14:creationId xmlns:p14="http://schemas.microsoft.com/office/powerpoint/2010/main" val="2706230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47</a:t>
            </a:fld>
            <a:endParaRPr lang="en-US"/>
          </a:p>
        </p:txBody>
      </p:sp>
    </p:spTree>
    <p:extLst>
      <p:ext uri="{BB962C8B-B14F-4D97-AF65-F5344CB8AC3E}">
        <p14:creationId xmlns:p14="http://schemas.microsoft.com/office/powerpoint/2010/main" val="2889838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r>
              <a:rPr lang="en-US" dirty="0" smtClean="0"/>
              <a:t>Employers</a:t>
            </a:r>
            <a:r>
              <a:rPr lang="en-US" baseline="0" dirty="0" smtClean="0"/>
              <a:t> do NOT need to remove any essential job functions </a:t>
            </a:r>
            <a:r>
              <a:rPr lang="en-US" baseline="0" dirty="0" smtClean="0"/>
              <a:t> BUT </a:t>
            </a:r>
            <a:r>
              <a:rPr lang="en-US" b="1" dirty="0" smtClean="0"/>
              <a:t>Marginal or minor job duties may need to be re-assigned if they are the only obstacles to remote work because they cannot be performed outside the workplace</a:t>
            </a:r>
          </a:p>
          <a:p>
            <a:endParaRPr lang="en-US" baseline="0" dirty="0" smtClean="0"/>
          </a:p>
          <a:p>
            <a:endParaRPr lang="en-US" baseline="0" dirty="0" smtClean="0"/>
          </a:p>
          <a:p>
            <a:r>
              <a:rPr lang="en-US" baseline="0" dirty="0" smtClean="0"/>
              <a:t>Courts, for example, have refuse to require an employer to cover </a:t>
            </a:r>
            <a:r>
              <a:rPr lang="en-US" baseline="0" dirty="0" err="1" smtClean="0"/>
              <a:t>4K</a:t>
            </a:r>
            <a:r>
              <a:rPr lang="en-US" baseline="0" dirty="0" smtClean="0"/>
              <a:t> work from home stipend  and a new computer.  One court in Massachusetts, however, found that employer was required to provide an adequate office and technical assistance and adequate computer access. </a:t>
            </a:r>
          </a:p>
          <a:p>
            <a:r>
              <a:rPr lang="en-US" baseline="0" dirty="0" smtClean="0"/>
              <a:t>The EEOC has a </a:t>
            </a:r>
            <a:r>
              <a:rPr lang="en-US" baseline="0" dirty="0" err="1" smtClean="0"/>
              <a:t>veru</a:t>
            </a:r>
            <a:r>
              <a:rPr lang="en-US" baseline="0" dirty="0" smtClean="0"/>
              <a:t> helpful fact sheet on remote work as a reasonable accommodation if you are interested.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48</a:t>
            </a:fld>
            <a:endParaRPr lang="en-US"/>
          </a:p>
        </p:txBody>
      </p:sp>
    </p:spTree>
    <p:extLst>
      <p:ext uri="{BB962C8B-B14F-4D97-AF65-F5344CB8AC3E}">
        <p14:creationId xmlns:p14="http://schemas.microsoft.com/office/powerpoint/2010/main" val="1994261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49</a:t>
            </a:fld>
            <a:endParaRPr lang="en-US"/>
          </a:p>
        </p:txBody>
      </p:sp>
    </p:spTree>
    <p:extLst>
      <p:ext uri="{BB962C8B-B14F-4D97-AF65-F5344CB8AC3E}">
        <p14:creationId xmlns:p14="http://schemas.microsoft.com/office/powerpoint/2010/main" val="65124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perks go beyond a town covering closing costs on a new home, with quirky offerings that suggest a desire to build community. In </a:t>
            </a:r>
            <a:r>
              <a:rPr lang="en-US" dirty="0">
                <a:hlinkClick r:id="rId3"/>
              </a:rPr>
              <a:t>Greensburg, Ind</a:t>
            </a:r>
            <a:r>
              <a:rPr lang="en-US" dirty="0"/>
              <a:t>., parents can take advantage of the “Grandparents on Demand” package, which provides applicants with babysitting hours free of charge. (And not just any babysitter, according to the description on </a:t>
            </a:r>
            <a:r>
              <a:rPr lang="en-US" dirty="0" err="1"/>
              <a:t>MakeMyMove</a:t>
            </a:r>
            <a:r>
              <a:rPr lang="en-US" dirty="0"/>
              <a:t>, but "our friend Tami at the Decatur County Community Foundation and her husband (who also drives the school bus) happily offer babysitting hours and will stand in on Grandparents Day at school.")</a:t>
            </a:r>
          </a:p>
          <a:p>
            <a:r>
              <a:rPr lang="en-US" dirty="0"/>
              <a:t>Other towns offer free </a:t>
            </a:r>
            <a:r>
              <a:rPr lang="en-US" dirty="0">
                <a:hlinkClick r:id="rId4"/>
              </a:rPr>
              <a:t>concert tickets</a:t>
            </a:r>
            <a:r>
              <a:rPr lang="en-US" dirty="0"/>
              <a:t> or lifetime memberships to a </a:t>
            </a:r>
            <a:r>
              <a:rPr lang="en-US" dirty="0">
                <a:hlinkClick r:id="rId5"/>
              </a:rPr>
              <a:t>local deli co-op</a:t>
            </a:r>
            <a:r>
              <a:rPr lang="en-US" dirty="0"/>
              <a:t>.</a:t>
            </a:r>
          </a:p>
          <a:p>
            <a:r>
              <a:rPr lang="en-US" dirty="0"/>
              <a:t>Communities across the U.S. spend $70 billion annually to grow their economy, says Hock. In the past, this money was frequently used to incentivize companies to move, but now townships can go straight to the remote employer instead.</a:t>
            </a:r>
          </a:p>
          <a:p>
            <a:r>
              <a:rPr lang="en-US" dirty="0"/>
              <a:t>“Now that millions of workers are geographical free agents, many of those communities are redirecting their funds to recruit the workers directly. These remote workers bring their families, their income, their spending power, and their taxes. For a modest investment, the returns are enormous,” says Hock.</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5</a:t>
            </a:fld>
            <a:endParaRPr lang="en-US"/>
          </a:p>
        </p:txBody>
      </p:sp>
    </p:spTree>
    <p:extLst>
      <p:ext uri="{BB962C8B-B14F-4D97-AF65-F5344CB8AC3E}">
        <p14:creationId xmlns:p14="http://schemas.microsoft.com/office/powerpoint/2010/main" val="532764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50</a:t>
            </a:fld>
            <a:endParaRPr lang="en-US"/>
          </a:p>
        </p:txBody>
      </p:sp>
    </p:spTree>
    <p:extLst>
      <p:ext uri="{BB962C8B-B14F-4D97-AF65-F5344CB8AC3E}">
        <p14:creationId xmlns:p14="http://schemas.microsoft.com/office/powerpoint/2010/main" val="94406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 people</a:t>
            </a:r>
            <a:r>
              <a:rPr lang="en-US" baseline="0" dirty="0" smtClean="0"/>
              <a:t> need to be involved in these conversations and strategic plans!</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51</a:t>
            </a:fld>
            <a:endParaRPr lang="en-US"/>
          </a:p>
        </p:txBody>
      </p:sp>
    </p:spTree>
    <p:extLst>
      <p:ext uri="{BB962C8B-B14F-4D97-AF65-F5344CB8AC3E}">
        <p14:creationId xmlns:p14="http://schemas.microsoft.com/office/powerpoint/2010/main" val="909834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92374F-F10D-4165-947A-C34341838B37}" type="slidenum">
              <a:rPr lang="en-US" smtClean="0"/>
              <a:pPr/>
              <a:t>52</a:t>
            </a:fld>
            <a:endParaRPr lang="en-US"/>
          </a:p>
        </p:txBody>
      </p:sp>
    </p:spTree>
    <p:extLst>
      <p:ext uri="{BB962C8B-B14F-4D97-AF65-F5344CB8AC3E}">
        <p14:creationId xmlns:p14="http://schemas.microsoft.com/office/powerpoint/2010/main" val="33849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are trying to gain that edge by essentially buying talent. West Virginia is offering $20,000 in cash and incentives to people willing to move to the state and live there for two years. In its first two years, the public-private partnership known as </a:t>
            </a:r>
            <a:r>
              <a:rPr lang="en-US" u="sng" dirty="0">
                <a:hlinkClick r:id="rId3"/>
              </a:rPr>
              <a:t>Ascend West Virginia</a:t>
            </a:r>
            <a:r>
              <a:rPr lang="en-US" dirty="0"/>
              <a:t> says it has accepted 86 new workers among thousands of applicants, many of them relocating with spouses and family members. The program aims to attract more than 1,000 workers to the state over five years.</a:t>
            </a:r>
            <a:endParaRPr lang="en-US" b="1" dirty="0"/>
          </a:p>
          <a:p>
            <a:endParaRPr lang="en-US" b="1" dirty="0"/>
          </a:p>
          <a:p>
            <a:r>
              <a:rPr lang="en-US" b="1" dirty="0"/>
              <a:t>1 &amp; 2. </a:t>
            </a:r>
            <a:r>
              <a:rPr lang="en-US" b="1" dirty="0">
                <a:hlinkClick r:id="rId4"/>
              </a:rPr>
              <a:t>Morgantown</a:t>
            </a:r>
            <a:r>
              <a:rPr lang="en-US" b="1" dirty="0"/>
              <a:t> and </a:t>
            </a:r>
            <a:r>
              <a:rPr lang="en-US" b="1" dirty="0">
                <a:hlinkClick r:id="rId5"/>
              </a:rPr>
              <a:t>Lewisburg</a:t>
            </a:r>
            <a:r>
              <a:rPr lang="en-US" b="1" dirty="0"/>
              <a:t>, West Virginia</a:t>
            </a:r>
          </a:p>
          <a:p>
            <a:r>
              <a:rPr lang="en-US" b="1" dirty="0"/>
              <a:t>Description: </a:t>
            </a:r>
            <a:r>
              <a:rPr lang="en-US" dirty="0"/>
              <a:t>These West Virginia cities have an abundance of hiking and scenic views from the nearby Appalachian mountains. As John Denver once sang, "Take me home, country roads."</a:t>
            </a:r>
          </a:p>
          <a:p>
            <a:r>
              <a:rPr lang="en-US" b="1" dirty="0"/>
              <a:t>Estimated value of incentive: </a:t>
            </a:r>
            <a:r>
              <a:rPr lang="en-US" dirty="0"/>
              <a:t>$20,000</a:t>
            </a:r>
          </a:p>
          <a:p>
            <a:r>
              <a:rPr lang="en-US" b="1" dirty="0"/>
              <a:t>Who qualifies:</a:t>
            </a:r>
            <a:r>
              <a:rPr lang="en-US" dirty="0"/>
              <a:t> Applicants with a full-time remote job in a company not based in West Virginia</a:t>
            </a:r>
          </a:p>
          <a:p>
            <a:r>
              <a:rPr lang="en-US" b="1" dirty="0"/>
              <a:t>Package: </a:t>
            </a:r>
            <a:r>
              <a:rPr lang="en-US" dirty="0"/>
              <a:t>A cash stipend of $12,000 and undisclosed gifts and incentives valued at $8,000</a:t>
            </a:r>
          </a:p>
          <a:p>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6</a:t>
            </a:fld>
            <a:endParaRPr lang="en-US"/>
          </a:p>
        </p:txBody>
      </p:sp>
    </p:spTree>
    <p:extLst>
      <p:ext uri="{BB962C8B-B14F-4D97-AF65-F5344CB8AC3E}">
        <p14:creationId xmlns:p14="http://schemas.microsoft.com/office/powerpoint/2010/main" val="318356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Portugal is the latest country to formally position itself as a haven for “digital nomads,” as it introduces</a:t>
            </a:r>
            <a:r>
              <a:rPr lang="en-US" b="1" dirty="0"/>
              <a:t> </a:t>
            </a:r>
            <a:r>
              <a:rPr lang="en-US" dirty="0"/>
              <a:t>a new visa geared toward remote workers that</a:t>
            </a:r>
            <a:r>
              <a:rPr lang="en-US" b="1" dirty="0"/>
              <a:t> </a:t>
            </a:r>
            <a:r>
              <a:rPr lang="en-US" dirty="0"/>
              <a:t>will become available Oct. 30.</a:t>
            </a:r>
          </a:p>
          <a:p>
            <a:r>
              <a:rPr lang="en-US" dirty="0"/>
              <a:t>With its comparatively low cost of living, temperate weather and proximity to other European destinations, Portugal has grown in popularity as a destination not only for travel but also for longer-term relocation, including retirement.</a:t>
            </a:r>
          </a:p>
          <a:p>
            <a:r>
              <a:rPr lang="en-US" dirty="0"/>
              <a:t>The digital-nomad visa and residence permit will be available for people employed outside of Portugal who are able to provide a contract of employment, tax residency documents and proof of an average monthly income over the past three months equivalent to at least four times the minimum wage in Portugal, or roughly $2,730. For salaried workers, an annual salary of about $32,760 would suffice. That’s just under half of the average annual salary of U.S. remote workers, according to jobseeker site ZipRecruiter.</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7</a:t>
            </a:fld>
            <a:endParaRPr lang="en-US"/>
          </a:p>
        </p:txBody>
      </p:sp>
    </p:spTree>
    <p:extLst>
      <p:ext uri="{BB962C8B-B14F-4D97-AF65-F5344CB8AC3E}">
        <p14:creationId xmlns:p14="http://schemas.microsoft.com/office/powerpoint/2010/main" val="12857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Remote &amp; Hybrid jobs attract</a:t>
            </a:r>
            <a:endParaRPr lang="en-US" dirty="0"/>
          </a:p>
          <a:p>
            <a:r>
              <a:rPr lang="en-US" b="1" i="1" cap="all" dirty="0"/>
              <a:t>seven times</a:t>
            </a:r>
            <a:r>
              <a:rPr lang="en-US" b="1" i="1" dirty="0"/>
              <a:t> more applicants.</a:t>
            </a:r>
            <a:endParaRPr lang="en-US" dirty="0"/>
          </a:p>
          <a:p>
            <a:r>
              <a:rPr lang="en-US" dirty="0"/>
              <a:t> </a:t>
            </a:r>
          </a:p>
          <a:p>
            <a:r>
              <a:rPr lang="en-US" dirty="0"/>
              <a:t>- CNBC 3/4/22 </a:t>
            </a:r>
          </a:p>
          <a:p>
            <a:r>
              <a:rPr lang="en-US" dirty="0"/>
              <a:t>(Career Builder research)</a:t>
            </a:r>
          </a:p>
          <a:p>
            <a:pPr defTabSz="881390">
              <a:defRPr/>
            </a:pPr>
            <a:r>
              <a:rPr lang="en-US" dirty="0"/>
              <a:t>After being forced to adapt to remote work during the pandemic, businesses are now faced with a professional workforce that is largely unwilling to work wholly in-person. Most businesses have responded by allowing remote or hybrid models for certain workers.</a:t>
            </a:r>
            <a:r>
              <a:rPr lang="en-US" b="1" dirty="0"/>
              <a:t> As the job market only gets more competitive, remote work is here to stay.</a:t>
            </a:r>
            <a:endParaRPr lang="en-US" dirty="0"/>
          </a:p>
          <a:p>
            <a:pPr defTabSz="881390">
              <a:defRPr/>
            </a:pPr>
            <a:endParaRPr lang="en-US" dirty="0"/>
          </a:p>
          <a:p>
            <a:r>
              <a:rPr lang="en-US" dirty="0"/>
              <a:t>Remote work provides workers with greater flexibility as to where they live and work. While some workers have relocated or obtained positions in locations far from where they live, others may use the opportunity to travel more often. </a:t>
            </a:r>
          </a:p>
          <a:p>
            <a:r>
              <a:rPr lang="en-US" dirty="0"/>
              <a:t> </a:t>
            </a:r>
          </a:p>
          <a:p>
            <a:r>
              <a:rPr lang="en-US" b="1" i="1" dirty="0"/>
              <a:t>“The idea of a full return is dead.”</a:t>
            </a:r>
            <a:r>
              <a:rPr lang="en-US" b="1" dirty="0"/>
              <a:t> </a:t>
            </a:r>
            <a:endParaRPr lang="en-US" dirty="0"/>
          </a:p>
          <a:p>
            <a:r>
              <a:rPr lang="en-US" dirty="0"/>
              <a:t>– Nicolas Bloom, Stanford Economics Professor (quoted by NBC News) </a:t>
            </a:r>
          </a:p>
          <a:p>
            <a:r>
              <a:rPr lang="en-US" dirty="0"/>
              <a:t>As a result, businesses are increasingly dealing with workers across multiple state lines, making compliance with employment laws more difficult.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292374F-F10D-4165-947A-C34341838B37}" type="slidenum">
              <a:rPr lang="en-US" smtClean="0"/>
              <a:pPr/>
              <a:t>8</a:t>
            </a:fld>
            <a:endParaRPr lang="en-US"/>
          </a:p>
        </p:txBody>
      </p:sp>
    </p:spTree>
    <p:extLst>
      <p:ext uri="{BB962C8B-B14F-4D97-AF65-F5344CB8AC3E}">
        <p14:creationId xmlns:p14="http://schemas.microsoft.com/office/powerpoint/2010/main" val="381105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While most workplaces have continued to allow employees to work remotely over the last year or so, higher education has been slower to come around, largely pining for a return to “normal” that is not only unlikely to ever arrive, but harkens back to inefficiencies centered on tradition rather than the needs of its evolving customers. That traditional model is unable  to attract and retain the talent that  it needs to survive and thrive.</a:t>
            </a:r>
          </a:p>
          <a:p>
            <a:endParaRPr lang="en-US" baseline="0" dirty="0" smtClean="0"/>
          </a:p>
        </p:txBody>
      </p:sp>
      <p:sp>
        <p:nvSpPr>
          <p:cNvPr id="4" name="Slide Number Placeholder 3"/>
          <p:cNvSpPr>
            <a:spLocks noGrp="1"/>
          </p:cNvSpPr>
          <p:nvPr>
            <p:ph type="sldNum" sz="quarter" idx="10"/>
          </p:nvPr>
        </p:nvSpPr>
        <p:spPr/>
        <p:txBody>
          <a:bodyPr/>
          <a:lstStyle/>
          <a:p>
            <a:fld id="{1292374F-F10D-4165-947A-C34341838B37}" type="slidenum">
              <a:rPr lang="en-US" smtClean="0"/>
              <a:pPr/>
              <a:t>9</a:t>
            </a:fld>
            <a:endParaRPr lang="en-US"/>
          </a:p>
        </p:txBody>
      </p:sp>
    </p:spTree>
    <p:extLst>
      <p:ext uri="{BB962C8B-B14F-4D97-AF65-F5344CB8AC3E}">
        <p14:creationId xmlns:p14="http://schemas.microsoft.com/office/powerpoint/2010/main" val="2340911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0" y="60960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3"/>
          </p:nvPr>
        </p:nvSpPr>
        <p:spPr>
          <a:xfrm>
            <a:off x="0" y="0"/>
            <a:ext cx="9144000" cy="5257800"/>
          </a:xfrm>
          <a:solidFill>
            <a:srgbClr val="1B7BC0"/>
          </a:solidFill>
          <a:ln>
            <a:noFill/>
          </a:ln>
          <a:effectLst>
            <a:outerShdw blurRad="203200" dist="50800" dir="5400000" algn="tl" rotWithShape="0">
              <a:prstClr val="black">
                <a:alpha val="30000"/>
              </a:prstClr>
            </a:outerShdw>
          </a:effectLst>
        </p:spPr>
        <p:txBody>
          <a:bodyPr/>
          <a:lstStyle>
            <a:lvl1pPr>
              <a:defRPr>
                <a:ln>
                  <a:noFill/>
                </a:ln>
              </a:defRPr>
            </a:lvl1pPr>
          </a:lstStyle>
          <a:p>
            <a:endParaRPr lang="en-US" dirty="0"/>
          </a:p>
        </p:txBody>
      </p:sp>
      <p:sp>
        <p:nvSpPr>
          <p:cNvPr id="2" name="Title 1"/>
          <p:cNvSpPr>
            <a:spLocks noGrp="1"/>
          </p:cNvSpPr>
          <p:nvPr>
            <p:ph type="ctrTitle"/>
          </p:nvPr>
        </p:nvSpPr>
        <p:spPr>
          <a:xfrm>
            <a:off x="685800" y="2971800"/>
            <a:ext cx="7467600" cy="1295400"/>
          </a:xfrm>
        </p:spPr>
        <p:txBody>
          <a:bodyPr>
            <a:noAutofit/>
          </a:bodyPr>
          <a:lstStyle>
            <a:lvl1pPr>
              <a:defRPr sz="32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467600" cy="762000"/>
          </a:xfrm>
        </p:spPr>
        <p:txBody>
          <a:bodyPr>
            <a:no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19"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endParaRPr lang="en-US" dirty="0"/>
          </a:p>
        </p:txBody>
      </p:sp>
      <p:sp>
        <p:nvSpPr>
          <p:cNvPr id="23" name="Chevron 22">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677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9"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pic>
        <p:nvPicPr>
          <p:cNvPr id="13" name="Picture 12"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344172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DIVIDER-ORANGE">
    <p:spTree>
      <p:nvGrpSpPr>
        <p:cNvPr id="1" name=""/>
        <p:cNvGrpSpPr/>
        <p:nvPr/>
      </p:nvGrpSpPr>
      <p:grpSpPr>
        <a:xfrm>
          <a:off x="0" y="0"/>
          <a:ext cx="0" cy="0"/>
          <a:chOff x="0" y="0"/>
          <a:chExt cx="0" cy="0"/>
        </a:xfrm>
      </p:grpSpPr>
      <p:sp>
        <p:nvSpPr>
          <p:cNvPr id="10" name="Rectangle 9"/>
          <p:cNvSpPr/>
          <p:nvPr userDrawn="1"/>
        </p:nvSpPr>
        <p:spPr>
          <a:xfrm flipV="1">
            <a:off x="0" y="0"/>
            <a:ext cx="9153271" cy="6867144"/>
          </a:xfrm>
          <a:prstGeom prst="rect">
            <a:avLst/>
          </a:prstGeom>
          <a:gradFill flip="none" rotWithShape="1">
            <a:gsLst>
              <a:gs pos="74000">
                <a:srgbClr val="EC6F0A"/>
              </a:gs>
              <a:gs pos="100000">
                <a:srgbClr val="B95708"/>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3" name="Content Placeholder 2"/>
          <p:cNvSpPr>
            <a:spLocks noGrp="1"/>
          </p:cNvSpPr>
          <p:nvPr>
            <p:ph idx="1"/>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1"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176393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9"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313508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_Content-SIDEBAR">
    <p:spTree>
      <p:nvGrpSpPr>
        <p:cNvPr id="1" name=""/>
        <p:cNvGrpSpPr/>
        <p:nvPr/>
      </p:nvGrpSpPr>
      <p:grpSpPr>
        <a:xfrm>
          <a:off x="0" y="0"/>
          <a:ext cx="0" cy="0"/>
          <a:chOff x="0" y="0"/>
          <a:chExt cx="0" cy="0"/>
        </a:xfrm>
      </p:grpSpPr>
      <p:sp>
        <p:nvSpPr>
          <p:cNvPr id="14" name="Rectangle 13"/>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7244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Content Placeholder 3"/>
          <p:cNvSpPr>
            <a:spLocks noGrp="1"/>
          </p:cNvSpPr>
          <p:nvPr>
            <p:ph sz="half" idx="13"/>
          </p:nvPr>
        </p:nvSpPr>
        <p:spPr>
          <a:xfrm>
            <a:off x="47244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7244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15"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pic>
        <p:nvPicPr>
          <p:cNvPr id="17" name="Picture 16"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20" name="Chevron 19">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hevron 20">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86621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imple_Title Slide">
    <p:spTree>
      <p:nvGrpSpPr>
        <p:cNvPr id="1" name=""/>
        <p:cNvGrpSpPr/>
        <p:nvPr/>
      </p:nvGrpSpPr>
      <p:grpSpPr>
        <a:xfrm>
          <a:off x="0" y="0"/>
          <a:ext cx="0" cy="0"/>
          <a:chOff x="0" y="0"/>
          <a:chExt cx="0" cy="0"/>
        </a:xfrm>
      </p:grpSpPr>
      <p:sp>
        <p:nvSpPr>
          <p:cNvPr id="16" name="Rectangle 15"/>
          <p:cNvSpPr/>
          <p:nvPr userDrawn="1"/>
        </p:nvSpPr>
        <p:spPr>
          <a:xfrm>
            <a:off x="0" y="6711696"/>
            <a:ext cx="9144000" cy="1645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24400" y="1905000"/>
            <a:ext cx="4114800" cy="1447800"/>
          </a:xfrm>
        </p:spPr>
        <p:txBody>
          <a:bodyPr>
            <a:noAutofit/>
          </a:bodyPr>
          <a:lstStyle>
            <a:lvl1pPr>
              <a:defRPr sz="2800" b="1">
                <a:solidFill>
                  <a:srgbClr val="1B7B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505200"/>
            <a:ext cx="4114800" cy="1600200"/>
          </a:xfrm>
        </p:spPr>
        <p:txBody>
          <a:bodyPr/>
          <a:lstStyle>
            <a:lvl1pPr marL="0" indent="0" algn="l">
              <a:buNone/>
              <a:defRPr sz="1800"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457200" y="2487168"/>
            <a:ext cx="3643830" cy="838200"/>
          </a:xfrm>
          <a:prstGeom prst="rect">
            <a:avLst/>
          </a:prstGeom>
          <a:effectLst>
            <a:reflection blurRad="6350" stA="20000" endA="300" endPos="28000" dist="38100" dir="5400000" sy="-100000" algn="bl" rotWithShape="0"/>
          </a:effectLst>
        </p:spPr>
      </p:pic>
      <p:cxnSp>
        <p:nvCxnSpPr>
          <p:cNvPr id="9" name="Straight Connector 8"/>
          <p:cNvCxnSpPr/>
          <p:nvPr userDrawn="1"/>
        </p:nvCxnSpPr>
        <p:spPr>
          <a:xfrm>
            <a:off x="4724400" y="3505200"/>
            <a:ext cx="41148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6781800" y="6248400"/>
            <a:ext cx="1676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endParaRPr lang="en-US" dirty="0"/>
          </a:p>
        </p:txBody>
      </p:sp>
    </p:spTree>
    <p:extLst>
      <p:ext uri="{BB962C8B-B14F-4D97-AF65-F5344CB8AC3E}">
        <p14:creationId xmlns:p14="http://schemas.microsoft.com/office/powerpoint/2010/main" val="3183420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pic>
        <p:nvPicPr>
          <p:cNvPr id="7" name="Picture 6"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0"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
        <p:nvSpPr>
          <p:cNvPr id="18" name="Content Placeholder 3"/>
          <p:cNvSpPr>
            <a:spLocks noGrp="1"/>
          </p:cNvSpPr>
          <p:nvPr>
            <p:ph sz="half" idx="2"/>
          </p:nvPr>
        </p:nvSpPr>
        <p:spPr>
          <a:xfrm>
            <a:off x="533400" y="13112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0" name="Content Placeholder 3"/>
          <p:cNvSpPr>
            <a:spLocks noGrp="1"/>
          </p:cNvSpPr>
          <p:nvPr>
            <p:ph sz="half" idx="13"/>
          </p:nvPr>
        </p:nvSpPr>
        <p:spPr>
          <a:xfrm>
            <a:off x="533400" y="25304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1" name="Content Placeholder 3"/>
          <p:cNvSpPr>
            <a:spLocks noGrp="1"/>
          </p:cNvSpPr>
          <p:nvPr>
            <p:ph sz="half" idx="14"/>
          </p:nvPr>
        </p:nvSpPr>
        <p:spPr>
          <a:xfrm>
            <a:off x="533400" y="3779837"/>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133504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2954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2057400"/>
            <a:ext cx="8229600" cy="3505200"/>
          </a:xfrm>
        </p:spPr>
        <p:txBody>
          <a:bodyPr/>
          <a:lstStyle>
            <a:lvl1pPr>
              <a:defRPr b="0"/>
            </a:lvl1pPr>
            <a:lvl3pPr marL="1143000" indent="0">
              <a:buNone/>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
        <p:nvSpPr>
          <p:cNvPr id="12" name="Rectangle 11"/>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pic>
        <p:nvPicPr>
          <p:cNvPr id="13" name="Picture 12"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405426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_Content-SIDEBAR">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81000" y="1676400"/>
            <a:ext cx="3581400" cy="1219200"/>
          </a:xfrm>
        </p:spPr>
        <p:txBody>
          <a:bodyPr anchor="t"/>
          <a:lstStyle>
            <a:lvl1pPr>
              <a:defRPr b="1">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971799"/>
            <a:ext cx="3581400" cy="1096962"/>
          </a:xfrm>
        </p:spPr>
        <p:txBody>
          <a:bodyPr anchor="t">
            <a:noAutofit/>
          </a:bodyPr>
          <a:lstStyle>
            <a:lvl1pPr marL="0" indent="0">
              <a:lnSpc>
                <a:spcPts val="2800"/>
              </a:lnSpc>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676400"/>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
        <p:nvSpPr>
          <p:cNvPr id="31" name="Rectangle 30"/>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pic>
        <p:nvPicPr>
          <p:cNvPr id="32" name="Picture 31"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3" name="Slide Number Placeholder 5"/>
          <p:cNvSpPr>
            <a:spLocks noGrp="1"/>
          </p:cNvSpPr>
          <p:nvPr>
            <p:ph type="sldNum" sz="quarter" idx="4"/>
          </p:nvPr>
        </p:nvSpPr>
        <p:spPr>
          <a:xfrm>
            <a:off x="8327136" y="65532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4192137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Rectangle 10"/>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pic>
        <p:nvPicPr>
          <p:cNvPr id="17" name="Picture 16"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 name="Content Placeholder 2"/>
          <p:cNvSpPr>
            <a:spLocks noGrp="1"/>
          </p:cNvSpPr>
          <p:nvPr>
            <p:ph sz="half" idx="1"/>
          </p:nvPr>
        </p:nvSpPr>
        <p:spPr>
          <a:xfrm>
            <a:off x="457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2"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396864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_Content-SIDEBAR">
    <p:spTree>
      <p:nvGrpSpPr>
        <p:cNvPr id="1" name=""/>
        <p:cNvGrpSpPr/>
        <p:nvPr/>
      </p:nvGrpSpPr>
      <p:grpSpPr>
        <a:xfrm>
          <a:off x="0" y="0"/>
          <a:ext cx="0" cy="0"/>
          <a:chOff x="0" y="0"/>
          <a:chExt cx="0" cy="0"/>
        </a:xfrm>
      </p:grpSpPr>
      <p:sp>
        <p:nvSpPr>
          <p:cNvPr id="23" name="Rectangle 22"/>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Content Placeholder 3"/>
          <p:cNvSpPr>
            <a:spLocks noGrp="1"/>
          </p:cNvSpPr>
          <p:nvPr>
            <p:ph sz="half" idx="13"/>
          </p:nvPr>
        </p:nvSpPr>
        <p:spPr>
          <a:xfrm>
            <a:off x="45720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5720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15"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6"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20" name="Chevron 19">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hevron 20">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pic>
        <p:nvPicPr>
          <p:cNvPr id="24" name="Picture 23"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Tree>
    <p:extLst>
      <p:ext uri="{BB962C8B-B14F-4D97-AF65-F5344CB8AC3E}">
        <p14:creationId xmlns:p14="http://schemas.microsoft.com/office/powerpoint/2010/main" val="110975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_Title Slide">
    <p:spTree>
      <p:nvGrpSpPr>
        <p:cNvPr id="1" name=""/>
        <p:cNvGrpSpPr/>
        <p:nvPr/>
      </p:nvGrpSpPr>
      <p:grpSpPr>
        <a:xfrm>
          <a:off x="0" y="0"/>
          <a:ext cx="0" cy="0"/>
          <a:chOff x="0" y="0"/>
          <a:chExt cx="0" cy="0"/>
        </a:xfrm>
      </p:grpSpPr>
      <p:sp>
        <p:nvSpPr>
          <p:cNvPr id="16" name="Rectangle 15"/>
          <p:cNvSpPr/>
          <p:nvPr userDrawn="1"/>
        </p:nvSpPr>
        <p:spPr>
          <a:xfrm>
            <a:off x="0" y="62484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24400" y="1905000"/>
            <a:ext cx="4114800" cy="1447800"/>
          </a:xfrm>
        </p:spPr>
        <p:txBody>
          <a:bodyPr>
            <a:noAutofit/>
          </a:bodyPr>
          <a:lstStyle>
            <a:lvl1pPr>
              <a:defRPr sz="2800" b="1">
                <a:solidFill>
                  <a:srgbClr val="1B7B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505200"/>
            <a:ext cx="4114800" cy="1600200"/>
          </a:xfrm>
        </p:spPr>
        <p:txBody>
          <a:bodyPr/>
          <a:lstStyle>
            <a:lvl1pPr marL="0" indent="0" algn="l">
              <a:buNone/>
              <a:defRPr sz="1800"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457200" y="2487168"/>
            <a:ext cx="3643830" cy="838200"/>
          </a:xfrm>
          <a:prstGeom prst="rect">
            <a:avLst/>
          </a:prstGeom>
          <a:effectLst>
            <a:reflection blurRad="6350" stA="20000" endA="300" endPos="28000" dist="38100" dir="5400000" sy="-100000" algn="bl" rotWithShape="0"/>
          </a:effectLst>
        </p:spPr>
      </p:pic>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endParaRPr lang="en-US" dirty="0"/>
          </a:p>
        </p:txBody>
      </p:sp>
      <p:sp>
        <p:nvSpPr>
          <p:cNvPr id="14" name="Chevron 13">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userDrawn="1"/>
        </p:nvCxnSpPr>
        <p:spPr>
          <a:xfrm>
            <a:off x="4724400" y="3505200"/>
            <a:ext cx="41148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781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1">
    <p:spTree>
      <p:nvGrpSpPr>
        <p:cNvPr id="1" name=""/>
        <p:cNvGrpSpPr/>
        <p:nvPr/>
      </p:nvGrpSpPr>
      <p:grpSpPr>
        <a:xfrm>
          <a:off x="0" y="0"/>
          <a:ext cx="0" cy="0"/>
          <a:chOff x="0" y="0"/>
          <a:chExt cx="0" cy="0"/>
        </a:xfrm>
      </p:grpSpPr>
      <p:sp>
        <p:nvSpPr>
          <p:cNvPr id="19" name="Rectangle 18"/>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0"/>
            <a:ext cx="8229600" cy="11430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667000"/>
            <a:ext cx="8229600" cy="3505200"/>
          </a:xfrm>
        </p:spPr>
        <p:txBody>
          <a:bodyPr/>
          <a:lstStyle>
            <a:lvl3pPr marL="1143000" indent="0">
              <a:buNone/>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30"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
        <p:nvSpPr>
          <p:cNvPr id="34"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7F7F7F"/>
                </a:solidFill>
              </a:defRPr>
            </a:lvl1pPr>
          </a:lstStyle>
          <a:p>
            <a:pPr algn="ctr"/>
            <a:fld id="{A6D1340B-B320-4949-80C8-72CFFBD72CAA}" type="slidenum">
              <a:rPr lang="en-US" smtClean="0"/>
              <a:pPr algn="ctr"/>
              <a:t>‹#›</a:t>
            </a:fld>
            <a:endParaRPr lang="en-US" b="0" baseline="30000" dirty="0" smtClean="0"/>
          </a:p>
        </p:txBody>
      </p:sp>
    </p:spTree>
    <p:extLst>
      <p:ext uri="{BB962C8B-B14F-4D97-AF65-F5344CB8AC3E}">
        <p14:creationId xmlns:p14="http://schemas.microsoft.com/office/powerpoint/2010/main" val="241435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ALLOUT/DIVIDER-ORANGE">
    <p:spTree>
      <p:nvGrpSpPr>
        <p:cNvPr id="1" name=""/>
        <p:cNvGrpSpPr/>
        <p:nvPr/>
      </p:nvGrpSpPr>
      <p:grpSpPr>
        <a:xfrm>
          <a:off x="0" y="0"/>
          <a:ext cx="0" cy="0"/>
          <a:chOff x="0" y="0"/>
          <a:chExt cx="0" cy="0"/>
        </a:xfrm>
      </p:grpSpPr>
      <p:sp>
        <p:nvSpPr>
          <p:cNvPr id="10" name="Rectangle 9"/>
          <p:cNvSpPr/>
          <p:nvPr userDrawn="1"/>
        </p:nvSpPr>
        <p:spPr>
          <a:xfrm flipV="1">
            <a:off x="0" y="0"/>
            <a:ext cx="9153271" cy="6867144"/>
          </a:xfrm>
          <a:prstGeom prst="rect">
            <a:avLst/>
          </a:prstGeom>
          <a:gradFill flip="none" rotWithShape="1">
            <a:gsLst>
              <a:gs pos="74000">
                <a:srgbClr val="EC6F0A"/>
              </a:gs>
              <a:gs pos="100000">
                <a:srgbClr val="B95708"/>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3" name="Content Placeholder 2"/>
          <p:cNvSpPr>
            <a:spLocks noGrp="1"/>
          </p:cNvSpPr>
          <p:nvPr>
            <p:ph idx="1"/>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pic>
        <p:nvPicPr>
          <p:cNvPr id="9" name="Picture 8"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616" y="210312"/>
            <a:ext cx="2011680" cy="603504"/>
          </a:xfrm>
          <a:prstGeom prst="rect">
            <a:avLst/>
          </a:prstGeom>
        </p:spPr>
      </p:pic>
      <p:sp>
        <p:nvSpPr>
          <p:cNvPr id="17" name="Footer Placeholder 4"/>
          <p:cNvSpPr>
            <a:spLocks noGrp="1"/>
          </p:cNvSpPr>
          <p:nvPr>
            <p:ph type="ftr" sz="quarter" idx="3"/>
          </p:nvPr>
        </p:nvSpPr>
        <p:spPr>
          <a:xfrm>
            <a:off x="457200" y="6324599"/>
            <a:ext cx="4495800" cy="381001"/>
          </a:xfrm>
          <a:prstGeom prst="rect">
            <a:avLst/>
          </a:prstGeom>
        </p:spPr>
        <p:txBody>
          <a:bodyPr/>
          <a:lstStyle>
            <a:lvl1pPr>
              <a:defRPr sz="1000">
                <a:solidFill>
                  <a:srgbClr val="FFFFFF"/>
                </a:solidFill>
              </a:defRPr>
            </a:lvl1pPr>
          </a:lstStyle>
          <a:p>
            <a:r>
              <a:rPr lang="en-US" dirty="0" smtClean="0"/>
              <a:t>Dinsmore &amp; Shohl LLP | UofL Health, Inc.</a:t>
            </a:r>
            <a:endParaRPr lang="en-US" dirty="0"/>
          </a:p>
        </p:txBody>
      </p:sp>
      <p:sp>
        <p:nvSpPr>
          <p:cNvPr id="21"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FFFFFF"/>
                </a:solidFill>
              </a:defRPr>
            </a:lvl1pPr>
          </a:lstStyle>
          <a:p>
            <a:fld id="{A6D1340B-B320-4949-80C8-72CFFBD72CAA}" type="slidenum">
              <a:rPr lang="en-US" smtClean="0"/>
              <a:pPr/>
              <a:t>‹#›</a:t>
            </a:fld>
            <a:endParaRPr lang="en-US" b="0" baseline="30000" dirty="0" smtClean="0"/>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0089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1435467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pic>
        <p:nvPicPr>
          <p:cNvPr id="9" name="Picture 8"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616" y="210312"/>
            <a:ext cx="2011680" cy="603504"/>
          </a:xfrm>
          <a:prstGeom prst="rect">
            <a:avLst/>
          </a:prstGeom>
        </p:spPr>
      </p:pic>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4"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solidFill>
              </a:defRPr>
            </a:lvl1pPr>
          </a:lstStyle>
          <a:p>
            <a:r>
              <a:rPr lang="en-US" dirty="0" smtClean="0"/>
              <a:t>Dinsmore &amp; Shohl LLP | UofL Health, Inc.</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665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descr="LMA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40" y="3048000"/>
            <a:ext cx="7661160" cy="850900"/>
          </a:xfrm>
          <a:prstGeom prst="rect">
            <a:avLst/>
          </a:prstGeom>
        </p:spPr>
      </p:pic>
      <p:sp>
        <p:nvSpPr>
          <p:cNvPr id="10" name="Rectangle 9"/>
          <p:cNvSpPr/>
          <p:nvPr userDrawn="1"/>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evron 10">
            <a:hlinkClick r:id="" action="ppaction://hlinkshowjump?jump=endshow"/>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0959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pic>
        <p:nvPicPr>
          <p:cNvPr id="9" name="Picture 8" descr="LMA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40" y="3048000"/>
            <a:ext cx="7661160" cy="850900"/>
          </a:xfrm>
          <a:prstGeom prst="rect">
            <a:avLst/>
          </a:prstGeom>
        </p:spPr>
      </p:pic>
      <p:sp>
        <p:nvSpPr>
          <p:cNvPr id="10" name="Rectangle 9"/>
          <p:cNvSpPr/>
          <p:nvPr userDrawn="1"/>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evron 10">
            <a:hlinkClick r:id="" action="ppaction://hlinkshowjump?jump=endshow"/>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7145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327" descr="PSW-014_PPT_footer_ah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33" descr="PSW-014_PPT_eagleSmall_ah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45349" t="45360"/>
          <a:stretch>
            <a:fillRect/>
          </a:stretch>
        </p:blipFill>
        <p:spPr bwMode="auto">
          <a:xfrm>
            <a:off x="304800" y="1665288"/>
            <a:ext cx="883920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34" descr="PSW-Logo_RGB_NO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2423"/>
          <a:stretch>
            <a:fillRect/>
          </a:stretch>
        </p:blipFill>
        <p:spPr bwMode="auto">
          <a:xfrm>
            <a:off x="-41275" y="228600"/>
            <a:ext cx="25558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30"/>
          <p:cNvSpPr>
            <a:spLocks noGrp="1" noChangeArrowheads="1"/>
          </p:cNvSpPr>
          <p:nvPr>
            <p:ph type="sldNum" sz="quarter" idx="10"/>
          </p:nvPr>
        </p:nvSpPr>
        <p:spPr/>
        <p:txBody>
          <a:bodyPr/>
          <a:lstStyle>
            <a:lvl1pPr>
              <a:defRPr b="0"/>
            </a:lvl1pPr>
          </a:lstStyle>
          <a:p>
            <a:pPr>
              <a:defRPr/>
            </a:pPr>
            <a:fld id="{5F0D12EC-A04A-42A5-8E92-08606F3C436E}" type="slidenum">
              <a:rPr lang="en-US"/>
              <a:pPr>
                <a:defRPr/>
              </a:pPr>
              <a:t>‹#›</a:t>
            </a:fld>
            <a:endParaRPr lang="en-US"/>
          </a:p>
        </p:txBody>
      </p:sp>
    </p:spTree>
    <p:extLst>
      <p:ext uri="{BB962C8B-B14F-4D97-AF65-F5344CB8AC3E}">
        <p14:creationId xmlns:p14="http://schemas.microsoft.com/office/powerpoint/2010/main" val="30432406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_Title Slide">
    <p:spTree>
      <p:nvGrpSpPr>
        <p:cNvPr id="1" name=""/>
        <p:cNvGrpSpPr/>
        <p:nvPr/>
      </p:nvGrpSpPr>
      <p:grpSpPr>
        <a:xfrm>
          <a:off x="0" y="0"/>
          <a:ext cx="0" cy="0"/>
          <a:chOff x="0" y="0"/>
          <a:chExt cx="0" cy="0"/>
        </a:xfrm>
      </p:grpSpPr>
      <p:sp>
        <p:nvSpPr>
          <p:cNvPr id="16" name="Rectangle 15"/>
          <p:cNvSpPr/>
          <p:nvPr userDrawn="1"/>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71600"/>
            <a:ext cx="7467600" cy="1524000"/>
          </a:xfrm>
        </p:spPr>
        <p:txBody>
          <a:bodyPr>
            <a:noAutofit/>
          </a:bodyPr>
          <a:lstStyle>
            <a:lvl1pPr>
              <a:defRPr sz="3200" b="1">
                <a:solidFill>
                  <a:srgbClr val="40404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971800"/>
            <a:ext cx="7467600" cy="762000"/>
          </a:xfrm>
        </p:spPr>
        <p:txBody>
          <a:bodyPr/>
          <a:lstStyle>
            <a:lvl1pPr marL="0" indent="0" algn="l">
              <a:buNone/>
              <a:defRPr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endParaRPr lang="en-US" dirty="0"/>
          </a:p>
        </p:txBody>
      </p:sp>
      <p:sp>
        <p:nvSpPr>
          <p:cNvPr id="14" name="Chevron 13">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08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ALLOUT/DIVIDER-BLUE ">
    <p:spTree>
      <p:nvGrpSpPr>
        <p:cNvPr id="1" name=""/>
        <p:cNvGrpSpPr/>
        <p:nvPr/>
      </p:nvGrpSpPr>
      <p:grpSpPr>
        <a:xfrm>
          <a:off x="0" y="0"/>
          <a:ext cx="0" cy="0"/>
          <a:chOff x="0" y="0"/>
          <a:chExt cx="0" cy="0"/>
        </a:xfrm>
      </p:grpSpPr>
      <p:sp>
        <p:nvSpPr>
          <p:cNvPr id="10" name="Rectangle 9"/>
          <p:cNvSpPr/>
          <p:nvPr userDrawn="1"/>
        </p:nvSpPr>
        <p:spPr>
          <a:xfrm flipV="1">
            <a:off x="0" y="7257"/>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9" name="Title 1"/>
          <p:cNvSpPr>
            <a:spLocks noGrp="1"/>
          </p:cNvSpPr>
          <p:nvPr>
            <p:ph type="ctrTitle" hasCustomPrompt="1"/>
          </p:nvPr>
        </p:nvSpPr>
        <p:spPr>
          <a:xfrm>
            <a:off x="1295400" y="1828800"/>
            <a:ext cx="5715000" cy="1524000"/>
          </a:xfrm>
        </p:spPr>
        <p:txBody>
          <a:bodyPr>
            <a:noAutofit/>
          </a:bodyPr>
          <a:lstStyle>
            <a:lvl1pPr>
              <a:defRPr sz="2800" b="1">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1295400" y="3436257"/>
            <a:ext cx="5715000" cy="7620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Footer Placeholder 4"/>
          <p:cNvSpPr>
            <a:spLocks noGrp="1"/>
          </p:cNvSpPr>
          <p:nvPr>
            <p:ph type="ftr" sz="quarter" idx="3"/>
          </p:nvPr>
        </p:nvSpPr>
        <p:spPr>
          <a:xfrm>
            <a:off x="533400" y="228599"/>
            <a:ext cx="8229600" cy="381001"/>
          </a:xfrm>
          <a:prstGeom prst="rect">
            <a:avLst/>
          </a:prstGeom>
        </p:spPr>
        <p:txBody>
          <a:bodyPr/>
          <a:lstStyle>
            <a:lvl1pPr>
              <a:defRPr sz="1000">
                <a:solidFill>
                  <a:schemeClr val="bg1">
                    <a:lumMod val="85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33829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RESENTER Slide">
    <p:spTree>
      <p:nvGrpSpPr>
        <p:cNvPr id="1" name=""/>
        <p:cNvGrpSpPr/>
        <p:nvPr/>
      </p:nvGrpSpPr>
      <p:grpSpPr>
        <a:xfrm>
          <a:off x="0" y="0"/>
          <a:ext cx="0" cy="0"/>
          <a:chOff x="0" y="0"/>
          <a:chExt cx="0" cy="0"/>
        </a:xfrm>
      </p:grpSpPr>
      <p:sp>
        <p:nvSpPr>
          <p:cNvPr id="20" name="Rectangle 19"/>
          <p:cNvSpPr/>
          <p:nvPr userDrawn="1"/>
        </p:nvSpPr>
        <p:spPr>
          <a:xfrm flipV="1">
            <a:off x="0" y="0"/>
            <a:ext cx="9144000" cy="5257800"/>
          </a:xfrm>
          <a:prstGeom prst="rect">
            <a:avLst/>
          </a:prstGeom>
          <a:solidFill>
            <a:srgbClr val="1B7BC0"/>
          </a:solidFill>
          <a:ln>
            <a:noFill/>
          </a:ln>
          <a:effectLst>
            <a:outerShdw blurRad="203200" dist="508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18" name="Rectangle 17"/>
          <p:cNvSpPr/>
          <p:nvPr userDrawn="1"/>
        </p:nvSpPr>
        <p:spPr>
          <a:xfrm>
            <a:off x="0" y="61722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3"/>
          <p:cNvSpPr>
            <a:spLocks noGrp="1"/>
          </p:cNvSpPr>
          <p:nvPr>
            <p:ph sz="half" idx="2"/>
          </p:nvPr>
        </p:nvSpPr>
        <p:spPr>
          <a:xfrm>
            <a:off x="1295400" y="838200"/>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4" name="Content Placeholder 3"/>
          <p:cNvSpPr>
            <a:spLocks noGrp="1"/>
          </p:cNvSpPr>
          <p:nvPr>
            <p:ph sz="half" idx="13"/>
          </p:nvPr>
        </p:nvSpPr>
        <p:spPr>
          <a:xfrm>
            <a:off x="1295400" y="2057400"/>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5" name="Content Placeholder 3"/>
          <p:cNvSpPr>
            <a:spLocks noGrp="1"/>
          </p:cNvSpPr>
          <p:nvPr>
            <p:ph sz="half" idx="14"/>
          </p:nvPr>
        </p:nvSpPr>
        <p:spPr>
          <a:xfrm>
            <a:off x="1295400" y="3306763"/>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pic>
        <p:nvPicPr>
          <p:cNvPr id="27" name="Picture 26"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31"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
        <p:nvSpPr>
          <p:cNvPr id="32" name="Chevron 31">
            <a:hlinkClick r:id="" action="ppaction://hlinkshowjump?jump=nextslide"/>
          </p:cNvPr>
          <p:cNvSpPr>
            <a:spLocks noChangeAspect="1"/>
          </p:cNvSpPr>
          <p:nvPr userDrawn="1"/>
        </p:nvSpPr>
        <p:spPr>
          <a:xfrm>
            <a:off x="85516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hevron 32">
            <a:hlinkClick r:id="" action="ppaction://hlinkshowjump?jump=previousslide"/>
          </p:cNvPr>
          <p:cNvSpPr>
            <a:spLocks noChangeAspect="1"/>
          </p:cNvSpPr>
          <p:nvPr userDrawn="1"/>
        </p:nvSpPr>
        <p:spPr>
          <a:xfrm flipH="1">
            <a:off x="8045682"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398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8" name="Content Placeholder 3"/>
          <p:cNvSpPr>
            <a:spLocks noGrp="1"/>
          </p:cNvSpPr>
          <p:nvPr>
            <p:ph sz="half" idx="2"/>
          </p:nvPr>
        </p:nvSpPr>
        <p:spPr>
          <a:xfrm>
            <a:off x="533400" y="13112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0" name="Content Placeholder 3"/>
          <p:cNvSpPr>
            <a:spLocks noGrp="1"/>
          </p:cNvSpPr>
          <p:nvPr>
            <p:ph sz="half" idx="13"/>
          </p:nvPr>
        </p:nvSpPr>
        <p:spPr>
          <a:xfrm>
            <a:off x="533400" y="25304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1" name="Content Placeholder 3"/>
          <p:cNvSpPr>
            <a:spLocks noGrp="1"/>
          </p:cNvSpPr>
          <p:nvPr>
            <p:ph sz="half" idx="14"/>
          </p:nvPr>
        </p:nvSpPr>
        <p:spPr>
          <a:xfrm>
            <a:off x="533400" y="3779837"/>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
        <p:nvSpPr>
          <p:cNvPr id="25"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122404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2" name="Title 1"/>
          <p:cNvSpPr>
            <a:spLocks noGrp="1"/>
          </p:cNvSpPr>
          <p:nvPr>
            <p:ph type="title"/>
          </p:nvPr>
        </p:nvSpPr>
        <p:spPr>
          <a:xfrm>
            <a:off x="533400" y="609600"/>
            <a:ext cx="8229600" cy="12954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2057400"/>
            <a:ext cx="8229600" cy="3505200"/>
          </a:xfrm>
        </p:spPr>
        <p:txBody>
          <a:bodyPr/>
          <a:lstStyle>
            <a:lvl1pPr>
              <a:lnSpc>
                <a:spcPct val="100000"/>
              </a:lnSpc>
              <a:defRPr b="0"/>
            </a:lvl1pPr>
            <a:lvl2pPr marL="803275" indent="-346075">
              <a:lnSpc>
                <a:spcPct val="100000"/>
              </a:lnSpc>
              <a:buSzPct val="100000"/>
              <a:buFont typeface="Helvetica" panose="020B0604020202020204" pitchFamily="34" charset="0"/>
              <a:buChar char="»"/>
              <a:defRPr/>
            </a:lvl2pPr>
            <a:lvl3pPr marL="1371600" indent="-346075">
              <a:lnSpc>
                <a:spcPct val="100000"/>
              </a:lnSpc>
              <a:buSzPct val="100000"/>
              <a:buFont typeface="Helvetica" panose="020B0604020202020204" pitchFamily="34" charset="0"/>
              <a:buChar char="»"/>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9" name="Chevron 8">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hevron 9">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ooter Placeholder 4"/>
          <p:cNvSpPr>
            <a:spLocks noGrp="1"/>
          </p:cNvSpPr>
          <p:nvPr>
            <p:ph type="ftr" sz="quarter" idx="3"/>
          </p:nvPr>
        </p:nvSpPr>
        <p:spPr>
          <a:xfrm>
            <a:off x="533400" y="228599"/>
            <a:ext cx="82296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186338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2" name="Title 1"/>
          <p:cNvSpPr>
            <a:spLocks noGrp="1"/>
          </p:cNvSpPr>
          <p:nvPr>
            <p:ph type="title"/>
          </p:nvPr>
        </p:nvSpPr>
        <p:spPr>
          <a:xfrm>
            <a:off x="533400" y="762000"/>
            <a:ext cx="8229600" cy="457200"/>
          </a:xfrm>
        </p:spPr>
        <p:txBody>
          <a:bodyPr/>
          <a:lstStyle>
            <a:lvl1pPr>
              <a:defRPr sz="2400">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295400"/>
            <a:ext cx="8229600" cy="4724400"/>
          </a:xfrm>
        </p:spPr>
        <p:txBody>
          <a:bodyPr>
            <a:normAutofit/>
          </a:bodyPr>
          <a:lstStyle>
            <a:lvl1pPr marL="342900" indent="-342900">
              <a:lnSpc>
                <a:spcPct val="100000"/>
              </a:lnSpc>
              <a:spcBef>
                <a:spcPts val="0"/>
              </a:spcBef>
              <a:buClr>
                <a:srgbClr val="0067AC"/>
              </a:buClr>
              <a:buSzPct val="100000"/>
              <a:buFont typeface="Helvetica" panose="020B0604020202020204" pitchFamily="34" charset="0"/>
              <a:buChar char="»"/>
              <a:defRPr sz="1800" b="1"/>
            </a:lvl1pPr>
            <a:lvl2pPr marL="803275" indent="-346075">
              <a:lnSpc>
                <a:spcPct val="100000"/>
              </a:lnSpc>
              <a:spcBef>
                <a:spcPts val="0"/>
              </a:spcBef>
              <a:buSzPct val="100000"/>
              <a:buFont typeface="Helvetica" panose="020B0604020202020204" pitchFamily="34" charset="0"/>
              <a:buChar char="»"/>
              <a:defRPr sz="1800" b="0"/>
            </a:lvl2pPr>
            <a:lvl3pPr marL="1371600" indent="-346075">
              <a:lnSpc>
                <a:spcPct val="100000"/>
              </a:lnSpc>
              <a:spcBef>
                <a:spcPts val="0"/>
              </a:spcBef>
              <a:buSzPct val="100000"/>
              <a:buFont typeface="Helvetica" panose="020B0604020202020204" pitchFamily="34" charset="0"/>
              <a:buChar char="»"/>
              <a:defRPr sz="1600"/>
            </a:lvl3pPr>
            <a:lvl4pPr>
              <a:lnSpc>
                <a:spcPct val="100000"/>
              </a:lnSpc>
              <a:spcBef>
                <a:spcPts val="0"/>
              </a:spcBef>
              <a:defRPr sz="1600"/>
            </a:lvl4pPr>
            <a:lvl5pPr>
              <a:lnSpc>
                <a:spcPct val="100000"/>
              </a:lnSpc>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9" name="Chevron 8">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hevron 9">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ooter Placeholder 4"/>
          <p:cNvSpPr>
            <a:spLocks noGrp="1"/>
          </p:cNvSpPr>
          <p:nvPr>
            <p:ph type="ftr" sz="quarter" idx="3"/>
          </p:nvPr>
        </p:nvSpPr>
        <p:spPr>
          <a:xfrm>
            <a:off x="533400" y="152400"/>
            <a:ext cx="8229600" cy="2286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205753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_Content-SIDEBAR">
    <p:spTree>
      <p:nvGrpSpPr>
        <p:cNvPr id="1" name=""/>
        <p:cNvGrpSpPr/>
        <p:nvPr/>
      </p:nvGrpSpPr>
      <p:grpSpPr>
        <a:xfrm>
          <a:off x="0" y="0"/>
          <a:ext cx="0" cy="0"/>
          <a:chOff x="0" y="0"/>
          <a:chExt cx="0" cy="0"/>
        </a:xfrm>
      </p:grpSpPr>
      <p:sp>
        <p:nvSpPr>
          <p:cNvPr id="9" name="Rectangle 8"/>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26"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0"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81000" y="1676400"/>
            <a:ext cx="3581400" cy="1219200"/>
          </a:xfrm>
        </p:spPr>
        <p:txBody>
          <a:bodyPr anchor="t"/>
          <a:lstStyle>
            <a:lvl1pPr>
              <a:defRPr b="1">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971799"/>
            <a:ext cx="3581400" cy="1096962"/>
          </a:xfrm>
        </p:spPr>
        <p:txBody>
          <a:bodyPr anchor="t">
            <a:noAutofit/>
          </a:bodyPr>
          <a:lstStyle>
            <a:lvl1pPr marL="0" indent="0">
              <a:lnSpc>
                <a:spcPts val="2800"/>
              </a:lnSpc>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676400"/>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Tree>
    <p:extLst>
      <p:ext uri="{BB962C8B-B14F-4D97-AF65-F5344CB8AC3E}">
        <p14:creationId xmlns:p14="http://schemas.microsoft.com/office/powerpoint/2010/main" val="283744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781800"/>
            <a:ext cx="9144000" cy="914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1B7BC0"/>
              </a:solidFill>
            </a:endParaRPr>
          </a:p>
        </p:txBody>
      </p:sp>
      <p:sp>
        <p:nvSpPr>
          <p:cNvPr id="2" name="Title Placeholder 1"/>
          <p:cNvSpPr>
            <a:spLocks noGrp="1"/>
          </p:cNvSpPr>
          <p:nvPr>
            <p:ph type="title"/>
          </p:nvPr>
        </p:nvSpPr>
        <p:spPr>
          <a:xfrm>
            <a:off x="457200" y="533400"/>
            <a:ext cx="8229600" cy="13716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3810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UofL Health, Inc.</a:t>
            </a:r>
            <a:endParaRPr lang="en-US" dirty="0"/>
          </a:p>
        </p:txBody>
      </p:sp>
      <p:sp>
        <p:nvSpPr>
          <p:cNvPr id="13"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7F7F7F"/>
                </a:solidFill>
                <a:latin typeface="Helvetica"/>
                <a:cs typeface="Helvetica"/>
              </a:defRPr>
            </a:lvl1pPr>
          </a:lstStyle>
          <a:p>
            <a:fld id="{A6D1340B-B320-4949-80C8-72CFFBD72CAA}" type="slidenum">
              <a:rPr lang="en-US" smtClean="0"/>
              <a:pPr/>
              <a:t>‹#›</a:t>
            </a:fld>
            <a:endParaRPr lang="en-US" b="0" baseline="30000" dirty="0" smtClean="0"/>
          </a:p>
        </p:txBody>
      </p:sp>
      <p:sp>
        <p:nvSpPr>
          <p:cNvPr id="18" name="Chevron 17">
            <a:hlinkClick r:id="" action="ppaction://hlinkshowjump?jump=nextslide"/>
          </p:cNvPr>
          <p:cNvSpPr>
            <a:spLocks noChangeAspect="1"/>
          </p:cNvSpPr>
          <p:nvPr userDrawn="1"/>
        </p:nvSpPr>
        <p:spPr>
          <a:xfrm>
            <a:off x="85516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hevron 19">
            <a:hlinkClick r:id="" action="ppaction://hlinkshowjump?jump=previousslide"/>
          </p:cNvPr>
          <p:cNvSpPr>
            <a:spLocks noChangeAspect="1"/>
          </p:cNvSpPr>
          <p:nvPr userDrawn="1"/>
        </p:nvSpPr>
        <p:spPr>
          <a:xfrm flipH="1">
            <a:off x="80944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99724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94"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92" r:id="rId24"/>
    <p:sldLayoutId id="2147483661" r:id="rId25"/>
    <p:sldLayoutId id="2147483695" r:id="rId26"/>
  </p:sldLayoutIdLst>
  <p:hf hdr="0" dt="0"/>
  <p:txStyles>
    <p:titleStyle>
      <a:lvl1pPr algn="l" defTabSz="914400" rtl="0" eaLnBrk="1" latinLnBrk="0" hangingPunct="1">
        <a:spcBef>
          <a:spcPct val="0"/>
        </a:spcBef>
        <a:buNone/>
        <a:defRPr sz="2600" b="1" kern="1200">
          <a:solidFill>
            <a:schemeClr val="tx1">
              <a:lumMod val="75000"/>
              <a:lumOff val="25000"/>
            </a:schemeClr>
          </a:solidFill>
          <a:latin typeface="Helvetica"/>
          <a:ea typeface="+mj-ea"/>
          <a:cs typeface="Helvetica"/>
        </a:defRPr>
      </a:lvl1pPr>
    </p:titleStyle>
    <p:bodyStyle>
      <a:lvl1pPr marL="0" indent="0" algn="l" defTabSz="914400" rtl="0" eaLnBrk="1" latinLnBrk="0" hangingPunct="1">
        <a:lnSpc>
          <a:spcPct val="125000"/>
        </a:lnSpc>
        <a:spcBef>
          <a:spcPct val="20000"/>
        </a:spcBef>
        <a:spcAft>
          <a:spcPts val="600"/>
        </a:spcAft>
        <a:buFont typeface="Wingdings 3" pitchFamily="18" charset="2"/>
        <a:buNone/>
        <a:defRPr sz="2000" b="1" kern="1200">
          <a:solidFill>
            <a:srgbClr val="404040"/>
          </a:solidFill>
          <a:latin typeface="Helvetica"/>
          <a:ea typeface="+mn-ea"/>
          <a:cs typeface="Helvetica"/>
        </a:defRPr>
      </a:lvl1pPr>
      <a:lvl2pPr marL="742950" indent="-285750" algn="l" defTabSz="914400" rtl="0" eaLnBrk="1" latinLnBrk="0" hangingPunct="1">
        <a:lnSpc>
          <a:spcPct val="125000"/>
        </a:lnSpc>
        <a:spcBef>
          <a:spcPct val="20000"/>
        </a:spcBef>
        <a:spcAft>
          <a:spcPts val="600"/>
        </a:spcAft>
        <a:buClr>
          <a:srgbClr val="009AE2"/>
        </a:buClr>
        <a:buSzPct val="75000"/>
        <a:buFont typeface="Lucida Grande"/>
        <a:buChar char="»"/>
        <a:defRPr sz="2000" kern="1200">
          <a:solidFill>
            <a:srgbClr val="404040"/>
          </a:solidFill>
          <a:latin typeface="Helvetica"/>
          <a:ea typeface="+mn-ea"/>
          <a:cs typeface="Helvetica"/>
        </a:defRPr>
      </a:lvl2pPr>
      <a:lvl3pPr marL="1143000" indent="0" algn="l" defTabSz="914400" rtl="0" eaLnBrk="1" latinLnBrk="0" hangingPunct="1">
        <a:lnSpc>
          <a:spcPct val="125000"/>
        </a:lnSpc>
        <a:spcBef>
          <a:spcPct val="20000"/>
        </a:spcBef>
        <a:spcAft>
          <a:spcPts val="600"/>
        </a:spcAft>
        <a:buClr>
          <a:schemeClr val="accent6">
            <a:lumMod val="75000"/>
          </a:schemeClr>
        </a:buClr>
        <a:buSzPct val="75000"/>
        <a:buFont typeface="Lucida Grande"/>
        <a:buNone/>
        <a:defRPr sz="1800" kern="1200">
          <a:solidFill>
            <a:srgbClr val="404040"/>
          </a:solidFill>
          <a:latin typeface="Helvetica"/>
          <a:ea typeface="+mn-ea"/>
          <a:cs typeface="Helvetica"/>
        </a:defRPr>
      </a:lvl3pPr>
      <a:lvl4pPr marL="1600200" indent="-228600" algn="l" defTabSz="914400" rtl="0" eaLnBrk="1" latinLnBrk="0" hangingPunct="1">
        <a:lnSpc>
          <a:spcPct val="125000"/>
        </a:lnSpc>
        <a:spcBef>
          <a:spcPct val="20000"/>
        </a:spcBef>
        <a:spcAft>
          <a:spcPts val="600"/>
        </a:spcAft>
        <a:buClr>
          <a:srgbClr val="004BAE"/>
        </a:buClr>
        <a:buSzPct val="75000"/>
        <a:buFont typeface="Lucida Grande"/>
        <a:buChar char="»"/>
        <a:defRPr sz="1800" kern="1200">
          <a:solidFill>
            <a:srgbClr val="404040"/>
          </a:solidFill>
          <a:latin typeface="Helvetica"/>
          <a:ea typeface="+mn-ea"/>
          <a:cs typeface="Helvetica"/>
        </a:defRPr>
      </a:lvl4pPr>
      <a:lvl5pPr marL="2057400" indent="-228600" algn="l" defTabSz="914400" rtl="0" eaLnBrk="1" latinLnBrk="0" hangingPunct="1">
        <a:lnSpc>
          <a:spcPct val="125000"/>
        </a:lnSpc>
        <a:spcBef>
          <a:spcPct val="20000"/>
        </a:spcBef>
        <a:spcAft>
          <a:spcPts val="600"/>
        </a:spcAft>
        <a:buClr>
          <a:schemeClr val="bg1">
            <a:lumMod val="65000"/>
          </a:schemeClr>
        </a:buClr>
        <a:buSzPct val="75000"/>
        <a:buFont typeface="Lucida Grande"/>
        <a:buChar char="»"/>
        <a:defRPr sz="1800" kern="1200">
          <a:solidFill>
            <a:srgbClr val="404040"/>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67AC"/>
                </a:solidFill>
              </a:rPr>
              <a:t>Beyond Borders:</a:t>
            </a:r>
            <a:endParaRPr lang="en-US" dirty="0">
              <a:solidFill>
                <a:srgbClr val="0067AC"/>
              </a:solidFill>
            </a:endParaRPr>
          </a:p>
        </p:txBody>
      </p:sp>
      <p:sp>
        <p:nvSpPr>
          <p:cNvPr id="3" name="Subtitle 2"/>
          <p:cNvSpPr>
            <a:spLocks noGrp="1"/>
          </p:cNvSpPr>
          <p:nvPr>
            <p:ph type="subTitle" idx="1"/>
          </p:nvPr>
        </p:nvSpPr>
        <p:spPr/>
        <p:txBody>
          <a:bodyPr/>
          <a:lstStyle/>
          <a:p>
            <a:r>
              <a:rPr lang="en-US" dirty="0" smtClean="0">
                <a:solidFill>
                  <a:srgbClr val="0067AC"/>
                </a:solidFill>
              </a:rPr>
              <a:t>A Step by Step Guide to Hiring and Employing Remote Workers</a:t>
            </a:r>
          </a:p>
          <a:p>
            <a:endParaRPr lang="en-US" dirty="0">
              <a:solidFill>
                <a:srgbClr val="0067AC"/>
              </a:solidFill>
            </a:endParaRPr>
          </a:p>
          <a:p>
            <a:pPr algn="ctr"/>
            <a:endParaRPr lang="en-US" b="1" dirty="0" smtClean="0">
              <a:solidFill>
                <a:srgbClr val="0067AC"/>
              </a:solidFill>
            </a:endParaRPr>
          </a:p>
          <a:p>
            <a:pPr algn="ctr"/>
            <a:endParaRPr lang="en-US" b="1" dirty="0" smtClean="0">
              <a:solidFill>
                <a:srgbClr val="0067AC"/>
              </a:solidFill>
            </a:endParaRPr>
          </a:p>
          <a:p>
            <a:endParaRPr lang="en-US" dirty="0" smtClean="0"/>
          </a:p>
        </p:txBody>
      </p:sp>
    </p:spTree>
    <p:extLst>
      <p:ext uri="{BB962C8B-B14F-4D97-AF65-F5344CB8AC3E}">
        <p14:creationId xmlns:p14="http://schemas.microsoft.com/office/powerpoint/2010/main" val="346985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Where does the employee actually work?</a:t>
            </a:r>
          </a:p>
          <a:p>
            <a:pPr marL="1085850" lvl="1" indent="-342900">
              <a:buClr>
                <a:srgbClr val="0067AC"/>
              </a:buClr>
              <a:buFont typeface="Wingdings" panose="05000000000000000000" pitchFamily="2" charset="2"/>
              <a:buChar char="§"/>
            </a:pPr>
            <a:r>
              <a:rPr lang="en-US" b="1" dirty="0" smtClean="0"/>
              <a:t>Generally, where he or she performs work.</a:t>
            </a: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10</a:t>
            </a:fld>
            <a:endParaRPr lang="en-US" b="0" baseline="30000" dirty="0" smtClean="0"/>
          </a:p>
        </p:txBody>
      </p:sp>
    </p:spTree>
    <p:extLst>
      <p:ext uri="{BB962C8B-B14F-4D97-AF65-F5344CB8AC3E}">
        <p14:creationId xmlns:p14="http://schemas.microsoft.com/office/powerpoint/2010/main" val="1818984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Salary History Restrictions</a:t>
            </a:r>
          </a:p>
          <a:p>
            <a:pPr marL="1085850" lvl="1" indent="-342900">
              <a:buClr>
                <a:srgbClr val="0067AC"/>
              </a:buClr>
              <a:buFont typeface="Wingdings" panose="05000000000000000000" pitchFamily="2" charset="2"/>
              <a:buChar char="§"/>
            </a:pPr>
            <a:r>
              <a:rPr lang="en-US" b="1" dirty="0" smtClean="0"/>
              <a:t>Colorado – cannot seek applicant’s wage history or use it as basis for future salary; cannot be used to justify wage disparity</a:t>
            </a:r>
          </a:p>
          <a:p>
            <a:pPr marL="1085850" lvl="1" indent="-342900">
              <a:buClr>
                <a:srgbClr val="0067AC"/>
              </a:buClr>
              <a:buFont typeface="Wingdings" panose="05000000000000000000" pitchFamily="2" charset="2"/>
              <a:buChar char="§"/>
            </a:pPr>
            <a:r>
              <a:rPr lang="en-US" b="1" dirty="0" smtClean="0"/>
              <a:t>Illinois – cannot screen applicants by requiring their salary history; cannot be required as part of condition of employment</a:t>
            </a:r>
          </a:p>
          <a:p>
            <a:pPr marL="1485900" lvl="2" indent="-342900">
              <a:buClr>
                <a:srgbClr val="0067AC"/>
              </a:buClr>
              <a:buFont typeface="Wingdings" panose="05000000000000000000" pitchFamily="2" charset="2"/>
              <a:buChar char="§"/>
            </a:pPr>
            <a:r>
              <a:rPr lang="en-US" b="1" dirty="0" smtClean="0"/>
              <a:t>In the event of voluntary disclosure, salary history may not be used to determine future wages or whether to hire</a:t>
            </a:r>
          </a:p>
        </p:txBody>
      </p:sp>
      <p:sp>
        <p:nvSpPr>
          <p:cNvPr id="5" name="Slide Number Placeholder 4"/>
          <p:cNvSpPr>
            <a:spLocks noGrp="1"/>
          </p:cNvSpPr>
          <p:nvPr>
            <p:ph type="sldNum" sz="quarter" idx="4"/>
          </p:nvPr>
        </p:nvSpPr>
        <p:spPr/>
        <p:txBody>
          <a:bodyPr/>
          <a:lstStyle/>
          <a:p>
            <a:fld id="{A6D1340B-B320-4949-80C8-72CFFBD72CAA}" type="slidenum">
              <a:rPr lang="en-US" smtClean="0"/>
              <a:pPr/>
              <a:t>11</a:t>
            </a:fld>
            <a:endParaRPr lang="en-US" b="0" baseline="30000" dirty="0" smtClean="0"/>
          </a:p>
        </p:txBody>
      </p:sp>
    </p:spTree>
    <p:extLst>
      <p:ext uri="{BB962C8B-B14F-4D97-AF65-F5344CB8AC3E}">
        <p14:creationId xmlns:p14="http://schemas.microsoft.com/office/powerpoint/2010/main" val="3584828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Salary History Restrictions</a:t>
            </a:r>
          </a:p>
          <a:p>
            <a:pPr marL="1085850" lvl="1" indent="-342900">
              <a:buClr>
                <a:srgbClr val="0067AC"/>
              </a:buClr>
              <a:buFont typeface="Wingdings" panose="05000000000000000000" pitchFamily="2" charset="2"/>
              <a:buChar char="§"/>
            </a:pPr>
            <a:r>
              <a:rPr lang="en-US" b="1" dirty="0" smtClean="0"/>
              <a:t>Alabama – employer may inquire into wage history and use it to determine compensation, but may not use information to refuse to interview, hire or promote employer; no retaliation </a:t>
            </a:r>
          </a:p>
          <a:p>
            <a:pPr marL="1085850" lvl="1" indent="-342900">
              <a:buClr>
                <a:srgbClr val="0067AC"/>
              </a:buClr>
              <a:buFont typeface="Wingdings" panose="05000000000000000000" pitchFamily="2" charset="2"/>
              <a:buChar char="§"/>
            </a:pPr>
            <a:r>
              <a:rPr lang="en-US" b="1" dirty="0" smtClean="0"/>
              <a:t>Ohio (Cincinnati and Toledo only) – In Cincinnati, may not inquire about salary history or search public records; screen applicants; or rely on history to determine future wage (does not apply to voluntary disclosures) </a:t>
            </a:r>
          </a:p>
        </p:txBody>
      </p:sp>
      <p:sp>
        <p:nvSpPr>
          <p:cNvPr id="5" name="Slide Number Placeholder 4"/>
          <p:cNvSpPr>
            <a:spLocks noGrp="1"/>
          </p:cNvSpPr>
          <p:nvPr>
            <p:ph type="sldNum" sz="quarter" idx="4"/>
          </p:nvPr>
        </p:nvSpPr>
        <p:spPr/>
        <p:txBody>
          <a:bodyPr/>
          <a:lstStyle/>
          <a:p>
            <a:fld id="{A6D1340B-B320-4949-80C8-72CFFBD72CAA}" type="slidenum">
              <a:rPr lang="en-US" smtClean="0"/>
              <a:pPr/>
              <a:t>12</a:t>
            </a:fld>
            <a:endParaRPr lang="en-US" b="0" baseline="30000" dirty="0" smtClean="0"/>
          </a:p>
        </p:txBody>
      </p:sp>
    </p:spTree>
    <p:extLst>
      <p:ext uri="{BB962C8B-B14F-4D97-AF65-F5344CB8AC3E}">
        <p14:creationId xmlns:p14="http://schemas.microsoft.com/office/powerpoint/2010/main" val="3993971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Social networking and other online searches</a:t>
            </a:r>
          </a:p>
          <a:p>
            <a:pPr marL="1085850" lvl="1" indent="-342900">
              <a:buClr>
                <a:srgbClr val="0067AC"/>
              </a:buClr>
              <a:buFont typeface="Wingdings" panose="05000000000000000000" pitchFamily="2" charset="2"/>
              <a:buChar char="§"/>
            </a:pPr>
            <a:r>
              <a:rPr lang="en-US" b="1" dirty="0" smtClean="0"/>
              <a:t> Arkansas – may not request or require employees or applicants to provide social media information </a:t>
            </a:r>
          </a:p>
          <a:p>
            <a:pPr marL="1085850" lvl="1" indent="-342900">
              <a:buClr>
                <a:srgbClr val="0067AC"/>
              </a:buClr>
              <a:buFont typeface="Wingdings" panose="05000000000000000000" pitchFamily="2" charset="2"/>
              <a:buChar char="§"/>
            </a:pPr>
            <a:r>
              <a:rPr lang="en-US" b="1" dirty="0" smtClean="0"/>
              <a:t>California – same but with limited exceptions </a:t>
            </a:r>
          </a:p>
          <a:p>
            <a:pPr marL="1085850" lvl="1" indent="-342900">
              <a:buClr>
                <a:srgbClr val="0067AC"/>
              </a:buClr>
              <a:buFont typeface="Wingdings" panose="05000000000000000000" pitchFamily="2" charset="2"/>
              <a:buChar char="§"/>
            </a:pPr>
            <a:r>
              <a:rPr lang="en-US" b="1" dirty="0" smtClean="0"/>
              <a:t>Colorado and Virginia – also prohibit employers from suggesting or requiring employees “add” anyone else</a:t>
            </a:r>
          </a:p>
          <a:p>
            <a:pPr marL="342900" indent="-342900">
              <a:buClr>
                <a:srgbClr val="0067AC"/>
              </a:buClr>
              <a:buFont typeface="Wingdings" panose="05000000000000000000" pitchFamily="2" charset="2"/>
              <a:buChar char="§"/>
            </a:pPr>
            <a:r>
              <a:rPr lang="en-US" b="1" dirty="0" smtClean="0"/>
              <a:t>Several states do not regulate this area, including Florida, Indiana and Ohio </a:t>
            </a:r>
          </a:p>
        </p:txBody>
      </p:sp>
      <p:sp>
        <p:nvSpPr>
          <p:cNvPr id="5" name="Slide Number Placeholder 4"/>
          <p:cNvSpPr>
            <a:spLocks noGrp="1"/>
          </p:cNvSpPr>
          <p:nvPr>
            <p:ph type="sldNum" sz="quarter" idx="4"/>
          </p:nvPr>
        </p:nvSpPr>
        <p:spPr/>
        <p:txBody>
          <a:bodyPr/>
          <a:lstStyle/>
          <a:p>
            <a:fld id="{A6D1340B-B320-4949-80C8-72CFFBD72CAA}" type="slidenum">
              <a:rPr lang="en-US" smtClean="0"/>
              <a:pPr/>
              <a:t>13</a:t>
            </a:fld>
            <a:endParaRPr lang="en-US" b="0" baseline="30000" dirty="0" smtClean="0"/>
          </a:p>
        </p:txBody>
      </p:sp>
    </p:spTree>
    <p:extLst>
      <p:ext uri="{BB962C8B-B14F-4D97-AF65-F5344CB8AC3E}">
        <p14:creationId xmlns:p14="http://schemas.microsoft.com/office/powerpoint/2010/main" val="3904621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Consider Workers’ Compensation</a:t>
            </a:r>
          </a:p>
          <a:p>
            <a:pPr marL="1085850" lvl="1" indent="-342900">
              <a:buClr>
                <a:srgbClr val="0067AC"/>
              </a:buClr>
              <a:buFont typeface="Wingdings" panose="05000000000000000000" pitchFamily="2" charset="2"/>
              <a:buChar char="§"/>
            </a:pPr>
            <a:r>
              <a:rPr lang="en-US" b="1" dirty="0" smtClean="0"/>
              <a:t>Most states require private employers with at least one employer to carry worker’s compensation insurance</a:t>
            </a:r>
          </a:p>
          <a:p>
            <a:pPr marL="1485900" lvl="2" indent="-342900">
              <a:buClr>
                <a:srgbClr val="0067AC"/>
              </a:buClr>
              <a:buFont typeface="Wingdings" panose="05000000000000000000" pitchFamily="2" charset="2"/>
              <a:buChar char="§"/>
            </a:pPr>
            <a:r>
              <a:rPr lang="en-US" b="1" dirty="0" smtClean="0"/>
              <a:t>Some exceptions for small employers</a:t>
            </a:r>
          </a:p>
          <a:p>
            <a:pPr marL="1485900" lvl="2" indent="-342900">
              <a:buClr>
                <a:srgbClr val="0067AC"/>
              </a:buClr>
              <a:buFont typeface="Wingdings" panose="05000000000000000000" pitchFamily="2" charset="2"/>
              <a:buChar char="§"/>
            </a:pPr>
            <a:r>
              <a:rPr lang="en-US" b="1" dirty="0" smtClean="0"/>
              <a:t>Workers’ compensation coverage is optional in Texas</a:t>
            </a:r>
          </a:p>
        </p:txBody>
      </p:sp>
      <p:sp>
        <p:nvSpPr>
          <p:cNvPr id="5" name="Slide Number Placeholder 4"/>
          <p:cNvSpPr>
            <a:spLocks noGrp="1"/>
          </p:cNvSpPr>
          <p:nvPr>
            <p:ph type="sldNum" sz="quarter" idx="4"/>
          </p:nvPr>
        </p:nvSpPr>
        <p:spPr/>
        <p:txBody>
          <a:bodyPr/>
          <a:lstStyle/>
          <a:p>
            <a:fld id="{A6D1340B-B320-4949-80C8-72CFFBD72CAA}" type="slidenum">
              <a:rPr lang="en-US" smtClean="0"/>
              <a:pPr/>
              <a:t>14</a:t>
            </a:fld>
            <a:endParaRPr lang="en-US" b="0" baseline="30000" dirty="0" smtClean="0"/>
          </a:p>
        </p:txBody>
      </p:sp>
    </p:spTree>
    <p:extLst>
      <p:ext uri="{BB962C8B-B14F-4D97-AF65-F5344CB8AC3E}">
        <p14:creationId xmlns:p14="http://schemas.microsoft.com/office/powerpoint/2010/main" val="3431483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Consider Unemployment Insurance </a:t>
            </a:r>
          </a:p>
          <a:p>
            <a:pPr marL="1085850" lvl="1" indent="-342900">
              <a:buClr>
                <a:srgbClr val="0067AC"/>
              </a:buClr>
              <a:buFont typeface="Wingdings" panose="05000000000000000000" pitchFamily="2" charset="2"/>
              <a:buChar char="§"/>
            </a:pPr>
            <a:r>
              <a:rPr lang="en-US" b="1" dirty="0" smtClean="0"/>
              <a:t>Ohio – $530 maximum weekly benefit if no dependents; $642 for up to two dependents and $715 for three or more; up to 26 weeks</a:t>
            </a:r>
          </a:p>
          <a:p>
            <a:pPr marL="1085850" lvl="1" indent="-342900">
              <a:buClr>
                <a:srgbClr val="0067AC"/>
              </a:buClr>
              <a:buFont typeface="Wingdings" panose="05000000000000000000" pitchFamily="2" charset="2"/>
              <a:buChar char="§"/>
            </a:pPr>
            <a:r>
              <a:rPr lang="en-US" b="1" dirty="0" smtClean="0"/>
              <a:t>North Carolina – $350 for 12 to 20 weeks (depending on state unemployment rate)</a:t>
            </a:r>
          </a:p>
          <a:p>
            <a:pPr marL="1085850" lvl="1" indent="-342900">
              <a:buClr>
                <a:srgbClr val="0067AC"/>
              </a:buClr>
              <a:buFont typeface="Wingdings" panose="05000000000000000000" pitchFamily="2" charset="2"/>
              <a:buChar char="§"/>
            </a:pPr>
            <a:r>
              <a:rPr lang="en-US" b="1" dirty="0" smtClean="0"/>
              <a:t>Massachusetts – $974 plus $35 per child for 30 weeks</a:t>
            </a:r>
          </a:p>
          <a:p>
            <a:pPr marL="1085850" lvl="1" indent="-342900">
              <a:buClr>
                <a:srgbClr val="0067AC"/>
              </a:buClr>
              <a:buFont typeface="Wingdings" panose="05000000000000000000" pitchFamily="2" charset="2"/>
              <a:buChar char="§"/>
            </a:pPr>
            <a:r>
              <a:rPr lang="en-US" b="1" dirty="0" smtClean="0"/>
              <a:t>Florida – $275 for 12 weeks </a:t>
            </a:r>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15</a:t>
            </a:fld>
            <a:endParaRPr lang="en-US" b="0" baseline="30000" dirty="0" smtClean="0"/>
          </a:p>
        </p:txBody>
      </p:sp>
    </p:spTree>
    <p:extLst>
      <p:ext uri="{BB962C8B-B14F-4D97-AF65-F5344CB8AC3E}">
        <p14:creationId xmlns:p14="http://schemas.microsoft.com/office/powerpoint/2010/main" val="290585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Background checks</a:t>
            </a:r>
          </a:p>
          <a:p>
            <a:pPr marL="1085850" lvl="1" indent="-342900">
              <a:buClr>
                <a:srgbClr val="0067AC"/>
              </a:buClr>
              <a:buFont typeface="Wingdings" panose="05000000000000000000" pitchFamily="2" charset="2"/>
              <a:buChar char="§"/>
            </a:pPr>
            <a:r>
              <a:rPr lang="en-US" b="1" dirty="0" smtClean="0"/>
              <a:t>Electronic signatures comply with </a:t>
            </a:r>
            <a:r>
              <a:rPr lang="en-US" b="1" dirty="0" err="1" smtClean="0"/>
              <a:t>FCRA</a:t>
            </a:r>
            <a:endParaRPr lang="en-US" b="1" dirty="0" smtClean="0"/>
          </a:p>
          <a:p>
            <a:pPr marL="1085850" lvl="1" indent="-342900">
              <a:buClr>
                <a:srgbClr val="0067AC"/>
              </a:buClr>
              <a:buFont typeface="Wingdings" panose="05000000000000000000" pitchFamily="2" charset="2"/>
              <a:buChar char="§"/>
            </a:pPr>
            <a:r>
              <a:rPr lang="en-US" b="1" dirty="0" smtClean="0"/>
              <a:t>Does the state have its own equivalent to the </a:t>
            </a:r>
            <a:r>
              <a:rPr lang="en-US" b="1" dirty="0" err="1" smtClean="0"/>
              <a:t>FCRA</a:t>
            </a:r>
            <a:r>
              <a:rPr lang="en-US" b="1" dirty="0" smtClean="0"/>
              <a:t>?</a:t>
            </a:r>
          </a:p>
          <a:p>
            <a:pPr marL="1485900" lvl="2" indent="-342900">
              <a:buClr>
                <a:srgbClr val="0067AC"/>
              </a:buClr>
              <a:buFont typeface="Wingdings" panose="05000000000000000000" pitchFamily="2" charset="2"/>
              <a:buChar char="§"/>
            </a:pPr>
            <a:r>
              <a:rPr lang="en-US" b="1" dirty="0" smtClean="0"/>
              <a:t>Yes: Texas, Arizona, California, Colorado </a:t>
            </a:r>
          </a:p>
          <a:p>
            <a:pPr marL="1485900" lvl="2" indent="-342900">
              <a:buClr>
                <a:srgbClr val="0067AC"/>
              </a:buClr>
              <a:buFont typeface="Wingdings" panose="05000000000000000000" pitchFamily="2" charset="2"/>
              <a:buChar char="§"/>
            </a:pPr>
            <a:r>
              <a:rPr lang="en-US" b="1" dirty="0" smtClean="0"/>
              <a:t>No: Florida, Ohio, Indiana, Illinois, Michigan</a:t>
            </a:r>
          </a:p>
        </p:txBody>
      </p:sp>
      <p:sp>
        <p:nvSpPr>
          <p:cNvPr id="5" name="Slide Number Placeholder 4"/>
          <p:cNvSpPr>
            <a:spLocks noGrp="1"/>
          </p:cNvSpPr>
          <p:nvPr>
            <p:ph type="sldNum" sz="quarter" idx="4"/>
          </p:nvPr>
        </p:nvSpPr>
        <p:spPr/>
        <p:txBody>
          <a:bodyPr/>
          <a:lstStyle/>
          <a:p>
            <a:fld id="{A6D1340B-B320-4949-80C8-72CFFBD72CAA}" type="slidenum">
              <a:rPr lang="en-US" smtClean="0"/>
              <a:pPr/>
              <a:t>16</a:t>
            </a:fld>
            <a:endParaRPr lang="en-US" b="0" baseline="30000" dirty="0" smtClean="0"/>
          </a:p>
        </p:txBody>
      </p:sp>
    </p:spTree>
    <p:extLst>
      <p:ext uri="{BB962C8B-B14F-4D97-AF65-F5344CB8AC3E}">
        <p14:creationId xmlns:p14="http://schemas.microsoft.com/office/powerpoint/2010/main" val="226798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Tax Considerations</a:t>
            </a:r>
          </a:p>
          <a:p>
            <a:pPr marL="1085850" lvl="1" indent="-342900">
              <a:buClr>
                <a:srgbClr val="0067AC"/>
              </a:buClr>
              <a:buFont typeface="Wingdings" panose="05000000000000000000" pitchFamily="2" charset="2"/>
              <a:buChar char="§"/>
            </a:pPr>
            <a:r>
              <a:rPr lang="en-US" b="1" dirty="0" smtClean="0"/>
              <a:t>Duration of the remote work arrangement </a:t>
            </a:r>
            <a:r>
              <a:rPr lang="en-US" b="1" dirty="0" smtClean="0"/>
              <a:t>will </a:t>
            </a:r>
            <a:r>
              <a:rPr lang="en-US" b="1" dirty="0" smtClean="0"/>
              <a:t>impact tax </a:t>
            </a:r>
            <a:r>
              <a:rPr lang="en-US" b="1" dirty="0" smtClean="0"/>
              <a:t>withholding</a:t>
            </a:r>
          </a:p>
          <a:p>
            <a:pPr marL="1085850" lvl="1" indent="-342900">
              <a:buClr>
                <a:srgbClr val="0067AC"/>
              </a:buClr>
              <a:buFont typeface="Wingdings" panose="05000000000000000000" pitchFamily="2" charset="2"/>
              <a:buChar char="§"/>
            </a:pPr>
            <a:r>
              <a:rPr lang="en-US" b="1" dirty="0" smtClean="0"/>
              <a:t>Instruct employee to seek independent legal advice regarding their own tax liability </a:t>
            </a:r>
          </a:p>
          <a:p>
            <a:pPr marL="1485900" lvl="2" indent="-342900">
              <a:buClr>
                <a:srgbClr val="0067AC"/>
              </a:buClr>
              <a:buFont typeface="Wingdings" panose="05000000000000000000" pitchFamily="2" charset="2"/>
              <a:buChar char="§"/>
            </a:pPr>
            <a:r>
              <a:rPr lang="en-US" b="1" dirty="0" smtClean="0"/>
              <a:t>States that do not charge income tax: </a:t>
            </a:r>
            <a:r>
              <a:rPr lang="en-US" dirty="0"/>
              <a:t>Alaska, Florida, Nevada, New Hampshire, South Dakota, Tennessee, Texas, Washington, and Wyoming.</a:t>
            </a:r>
            <a:endParaRPr lang="en-US" b="1" dirty="0" smtClean="0"/>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17</a:t>
            </a:fld>
            <a:endParaRPr lang="en-US" b="0" baseline="30000" dirty="0" smtClean="0"/>
          </a:p>
        </p:txBody>
      </p:sp>
    </p:spTree>
    <p:extLst>
      <p:ext uri="{BB962C8B-B14F-4D97-AF65-F5344CB8AC3E}">
        <p14:creationId xmlns:p14="http://schemas.microsoft.com/office/powerpoint/2010/main" val="2583687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Tax Considerations</a:t>
            </a:r>
          </a:p>
          <a:p>
            <a:pPr marL="1085850" lvl="1" indent="-342900">
              <a:buClr>
                <a:srgbClr val="0067AC"/>
              </a:buClr>
              <a:buFont typeface="Wingdings" panose="05000000000000000000" pitchFamily="2" charset="2"/>
              <a:buChar char="§"/>
            </a:pPr>
            <a:r>
              <a:rPr lang="en-US" b="1" dirty="0" smtClean="0"/>
              <a:t>Consider </a:t>
            </a:r>
            <a:r>
              <a:rPr lang="en-US" b="1" dirty="0" smtClean="0"/>
              <a:t>state reciprocity rules to avoid double </a:t>
            </a:r>
            <a:r>
              <a:rPr lang="en-US" b="1" dirty="0" smtClean="0"/>
              <a:t>taxation</a:t>
            </a:r>
          </a:p>
          <a:p>
            <a:pPr marL="1485900" lvl="2" indent="-342900">
              <a:buClr>
                <a:srgbClr val="0067AC"/>
              </a:buClr>
              <a:buFont typeface="Wingdings" panose="05000000000000000000" pitchFamily="2" charset="2"/>
              <a:buChar char="§"/>
            </a:pPr>
            <a:r>
              <a:rPr lang="en-US" b="1" dirty="0" smtClean="0"/>
              <a:t>Applies to employer and employee</a:t>
            </a:r>
          </a:p>
          <a:p>
            <a:pPr marL="1085850" lvl="1" indent="-342900">
              <a:buClr>
                <a:srgbClr val="0067AC"/>
              </a:buClr>
              <a:buFont typeface="Wingdings" panose="05000000000000000000" pitchFamily="2" charset="2"/>
              <a:buChar char="§"/>
            </a:pPr>
            <a:r>
              <a:rPr lang="en-US" b="1" dirty="0" smtClean="0"/>
              <a:t>Several states apply a “convenience of employer” test to determine taxation of employee’s wages</a:t>
            </a:r>
          </a:p>
          <a:p>
            <a:pPr marL="1485900" lvl="2" indent="-342900">
              <a:buClr>
                <a:srgbClr val="0067AC"/>
              </a:buClr>
              <a:buFont typeface="Wingdings" panose="05000000000000000000" pitchFamily="2" charset="2"/>
              <a:buChar char="§"/>
            </a:pPr>
            <a:r>
              <a:rPr lang="en-US" b="1" dirty="0" smtClean="0"/>
              <a:t>Arkansas, Delaware, Nebraska and Pennsylvania</a:t>
            </a:r>
            <a:r>
              <a:rPr lang="en-US" b="1" dirty="0" smtClean="0"/>
              <a:t> </a:t>
            </a:r>
            <a:endParaRPr lang="en-US" b="1" dirty="0" smtClean="0"/>
          </a:p>
          <a:p>
            <a:pPr>
              <a:buClr>
                <a:srgbClr val="0067AC"/>
              </a:buClr>
            </a:pPr>
            <a:endParaRPr lang="en-US" b="1" dirty="0" smtClean="0"/>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18</a:t>
            </a:fld>
            <a:endParaRPr lang="en-US" b="0" baseline="30000" dirty="0" smtClean="0"/>
          </a:p>
        </p:txBody>
      </p:sp>
    </p:spTree>
    <p:extLst>
      <p:ext uri="{BB962C8B-B14F-4D97-AF65-F5344CB8AC3E}">
        <p14:creationId xmlns:p14="http://schemas.microsoft.com/office/powerpoint/2010/main" val="88878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Corporate tax obligation</a:t>
            </a:r>
          </a:p>
          <a:p>
            <a:pPr marL="1085850" lvl="1" indent="-342900">
              <a:buClr>
                <a:srgbClr val="0067AC"/>
              </a:buClr>
              <a:buFont typeface="Wingdings" panose="05000000000000000000" pitchFamily="2" charset="2"/>
              <a:buChar char="§"/>
            </a:pPr>
            <a:r>
              <a:rPr lang="en-US" b="1" dirty="0" smtClean="0"/>
              <a:t>Triggered when company is “doing business” in a particular jurisdiction but differs by state </a:t>
            </a:r>
            <a:r>
              <a:rPr lang="en-US" b="1" u="sng" dirty="0" smtClean="0"/>
              <a:t>and</a:t>
            </a:r>
            <a:r>
              <a:rPr lang="en-US" b="1" i="1" dirty="0" smtClean="0"/>
              <a:t> </a:t>
            </a:r>
            <a:r>
              <a:rPr lang="en-US" b="1" dirty="0" smtClean="0"/>
              <a:t>locality</a:t>
            </a:r>
          </a:p>
          <a:p>
            <a:pPr marL="342900" indent="-342900">
              <a:buClr>
                <a:srgbClr val="0067AC"/>
              </a:buClr>
              <a:buFont typeface="Wingdings" panose="05000000000000000000" pitchFamily="2" charset="2"/>
              <a:buChar char="§"/>
            </a:pPr>
            <a:r>
              <a:rPr lang="en-US" b="1" dirty="0" smtClean="0"/>
              <a:t>General rules:</a:t>
            </a:r>
          </a:p>
          <a:p>
            <a:pPr marL="1085850" lvl="1" indent="-342900">
              <a:buClr>
                <a:srgbClr val="0067AC"/>
              </a:buClr>
              <a:buFont typeface="Wingdings" panose="05000000000000000000" pitchFamily="2" charset="2"/>
              <a:buChar char="§"/>
            </a:pPr>
            <a:r>
              <a:rPr lang="en-US" b="1" dirty="0" smtClean="0"/>
              <a:t>Payroll for single remote worker is usually insufficient to trigger tax liability (unless a bona fide place of business exists in the state/locality)</a:t>
            </a:r>
          </a:p>
          <a:p>
            <a:pPr marL="1085850" lvl="1" indent="-342900">
              <a:buClr>
                <a:srgbClr val="0067AC"/>
              </a:buClr>
              <a:buFont typeface="Wingdings" panose="05000000000000000000" pitchFamily="2" charset="2"/>
              <a:buChar char="§"/>
            </a:pPr>
            <a:r>
              <a:rPr lang="en-US" b="1" dirty="0" smtClean="0"/>
              <a:t>Sale of services in a state will trigger liability </a:t>
            </a:r>
            <a:endParaRPr lang="en-US" b="1" dirty="0" smtClean="0"/>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19</a:t>
            </a:fld>
            <a:endParaRPr lang="en-US" b="0" baseline="30000" dirty="0" smtClean="0"/>
          </a:p>
        </p:txBody>
      </p:sp>
    </p:spTree>
    <p:extLst>
      <p:ext uri="{BB962C8B-B14F-4D97-AF65-F5344CB8AC3E}">
        <p14:creationId xmlns:p14="http://schemas.microsoft.com/office/powerpoint/2010/main" val="1868554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6D1340B-B320-4949-80C8-72CFFBD72CAA}" type="slidenum">
              <a:rPr lang="en-US" smtClean="0"/>
              <a:pPr/>
              <a:t>2</a:t>
            </a:fld>
            <a:endParaRPr lang="en-US" b="0" baseline="30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914402"/>
            <a:ext cx="5616460" cy="429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22529" y="1459274"/>
            <a:ext cx="4290142" cy="3200400"/>
          </a:xfrm>
          <a:prstGeom prst="rect">
            <a:avLst/>
          </a:prstGeom>
        </p:spPr>
      </p:pic>
    </p:spTree>
    <p:extLst>
      <p:ext uri="{BB962C8B-B14F-4D97-AF65-F5344CB8AC3E}">
        <p14:creationId xmlns:p14="http://schemas.microsoft.com/office/powerpoint/2010/main" val="184975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Pre-Hiring Phase</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International considerations</a:t>
            </a:r>
          </a:p>
          <a:p>
            <a:pPr marL="1085850" lvl="1" indent="-342900">
              <a:buClr>
                <a:srgbClr val="0067AC"/>
              </a:buClr>
              <a:buFont typeface="Wingdings" panose="05000000000000000000" pitchFamily="2" charset="2"/>
              <a:buChar char="§"/>
            </a:pPr>
            <a:r>
              <a:rPr lang="en-US" b="1" dirty="0" smtClean="0"/>
              <a:t>How </a:t>
            </a:r>
            <a:r>
              <a:rPr lang="en-US" b="1" dirty="0" smtClean="0"/>
              <a:t>long should employee remain abroad</a:t>
            </a:r>
            <a:r>
              <a:rPr lang="en-US" b="1" dirty="0" smtClean="0"/>
              <a:t>? </a:t>
            </a:r>
          </a:p>
          <a:p>
            <a:pPr marL="1485900" lvl="2" indent="-342900">
              <a:buClr>
                <a:srgbClr val="0067AC"/>
              </a:buClr>
              <a:buFont typeface="Wingdings" panose="05000000000000000000" pitchFamily="2" charset="2"/>
              <a:buChar char="§"/>
            </a:pPr>
            <a:r>
              <a:rPr lang="en-US" b="1" dirty="0" smtClean="0"/>
              <a:t>Must countries require individual to file as a tax resident and pay income taxes if they stay for more than six consecutive months.</a:t>
            </a:r>
          </a:p>
          <a:p>
            <a:pPr marL="1085850" lvl="1" indent="-342900">
              <a:buClr>
                <a:srgbClr val="0067AC"/>
              </a:buClr>
              <a:buFont typeface="Wingdings" panose="05000000000000000000" pitchFamily="2" charset="2"/>
              <a:buChar char="§"/>
            </a:pPr>
            <a:r>
              <a:rPr lang="en-US" b="1" dirty="0" smtClean="0"/>
              <a:t>U.S. has entered into tax treaties will many countries to avoid double taxation for employee overseas</a:t>
            </a:r>
          </a:p>
          <a:p>
            <a:pPr marL="1085850" lvl="1" indent="-342900">
              <a:buClr>
                <a:srgbClr val="0067AC"/>
              </a:buClr>
              <a:buFont typeface="Wingdings" panose="05000000000000000000" pitchFamily="2" charset="2"/>
              <a:buChar char="§"/>
            </a:pPr>
            <a:r>
              <a:rPr lang="en-US" b="1" dirty="0" smtClean="0"/>
              <a:t>Consider employer of record (</a:t>
            </a:r>
            <a:r>
              <a:rPr lang="en-US" b="1" dirty="0" err="1" smtClean="0"/>
              <a:t>EOR</a:t>
            </a:r>
            <a:r>
              <a:rPr lang="en-US" b="1" dirty="0" smtClean="0"/>
              <a:t>) that specializes in these issues</a:t>
            </a: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20</a:t>
            </a:fld>
            <a:endParaRPr lang="en-US" b="0" baseline="30000" dirty="0" smtClean="0"/>
          </a:p>
        </p:txBody>
      </p:sp>
    </p:spTree>
    <p:extLst>
      <p:ext uri="{BB962C8B-B14F-4D97-AF65-F5344CB8AC3E}">
        <p14:creationId xmlns:p14="http://schemas.microsoft.com/office/powerpoint/2010/main" val="383241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State Reporting Obligations</a:t>
            </a:r>
          </a:p>
          <a:p>
            <a:pPr marL="1085850" lvl="1" indent="-342900">
              <a:buClr>
                <a:srgbClr val="0067AC"/>
              </a:buClr>
              <a:buFont typeface="Wingdings" panose="05000000000000000000" pitchFamily="2" charset="2"/>
              <a:buChar char="§"/>
            </a:pPr>
            <a:r>
              <a:rPr lang="en-US" b="1" dirty="0" smtClean="0"/>
              <a:t>New York: </a:t>
            </a:r>
            <a:r>
              <a:rPr lang="en-US" b="1" dirty="0" err="1" smtClean="0"/>
              <a:t>NYS</a:t>
            </a:r>
            <a:r>
              <a:rPr lang="en-US" b="1" dirty="0" smtClean="0"/>
              <a:t> registration Form 100 and report identifying information about employees to Department of Taxation and Finance within 20 calendar days of hiring date</a:t>
            </a:r>
          </a:p>
          <a:p>
            <a:pPr marL="1085850" lvl="1" indent="-342900">
              <a:buClr>
                <a:srgbClr val="0067AC"/>
              </a:buClr>
              <a:buFont typeface="Wingdings" panose="05000000000000000000" pitchFamily="2" charset="2"/>
              <a:buChar char="§"/>
            </a:pPr>
            <a:r>
              <a:rPr lang="en-US" b="1" dirty="0" smtClean="0"/>
              <a:t>California – report all new or rehired employees to New Employee Registry within 20 days of first day of work</a:t>
            </a:r>
          </a:p>
          <a:p>
            <a:pPr marL="1085850" lvl="1" indent="-342900">
              <a:buClr>
                <a:srgbClr val="0067AC"/>
              </a:buClr>
              <a:buFont typeface="Wingdings" panose="05000000000000000000" pitchFamily="2" charset="2"/>
              <a:buChar char="§"/>
            </a:pPr>
            <a:endParaRPr lang="en-US" b="1" dirty="0"/>
          </a:p>
          <a:p>
            <a:pPr marL="1085850" lvl="1"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21</a:t>
            </a:fld>
            <a:endParaRPr lang="en-US" b="0" baseline="30000" dirty="0" smtClean="0"/>
          </a:p>
        </p:txBody>
      </p:sp>
    </p:spTree>
    <p:extLst>
      <p:ext uri="{BB962C8B-B14F-4D97-AF65-F5344CB8AC3E}">
        <p14:creationId xmlns:p14="http://schemas.microsoft.com/office/powerpoint/2010/main" val="2335247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Establish system for obtaining and managing electronic documents and signatures</a:t>
            </a:r>
          </a:p>
          <a:p>
            <a:pPr marL="1085850" lvl="1" indent="-342900">
              <a:buClr>
                <a:srgbClr val="0067AC"/>
              </a:buClr>
              <a:buFont typeface="Wingdings" panose="05000000000000000000" pitchFamily="2" charset="2"/>
              <a:buChar char="§"/>
            </a:pPr>
            <a:r>
              <a:rPr lang="en-US" b="1" dirty="0" smtClean="0"/>
              <a:t>New hire paperwork, including benefits enrollment forms, handbook, immigration compliance through deputized agent</a:t>
            </a:r>
          </a:p>
          <a:p>
            <a:pPr marL="1085850" lvl="1" indent="-342900">
              <a:buClr>
                <a:srgbClr val="0067AC"/>
              </a:buClr>
              <a:buFont typeface="Wingdings" panose="05000000000000000000" pitchFamily="2" charset="2"/>
              <a:buChar char="§"/>
            </a:pPr>
            <a:r>
              <a:rPr lang="en-US" b="1" dirty="0" smtClean="0"/>
              <a:t>Timekeeping records</a:t>
            </a:r>
          </a:p>
          <a:p>
            <a:pPr marL="1085850" lvl="1" indent="-342900">
              <a:buClr>
                <a:srgbClr val="0067AC"/>
              </a:buClr>
              <a:buFont typeface="Wingdings" panose="05000000000000000000" pitchFamily="2" charset="2"/>
              <a:buChar char="§"/>
            </a:pPr>
            <a:r>
              <a:rPr lang="en-US" b="1" dirty="0" smtClean="0"/>
              <a:t>Ensure that online systems are accessible to individuals with disabilities </a:t>
            </a:r>
          </a:p>
        </p:txBody>
      </p:sp>
      <p:sp>
        <p:nvSpPr>
          <p:cNvPr id="5" name="Slide Number Placeholder 4"/>
          <p:cNvSpPr>
            <a:spLocks noGrp="1"/>
          </p:cNvSpPr>
          <p:nvPr>
            <p:ph type="sldNum" sz="quarter" idx="4"/>
          </p:nvPr>
        </p:nvSpPr>
        <p:spPr/>
        <p:txBody>
          <a:bodyPr/>
          <a:lstStyle/>
          <a:p>
            <a:fld id="{A6D1340B-B320-4949-80C8-72CFFBD72CAA}" type="slidenum">
              <a:rPr lang="en-US" smtClean="0"/>
              <a:pPr/>
              <a:t>22</a:t>
            </a:fld>
            <a:endParaRPr lang="en-US" b="0" baseline="30000" dirty="0" smtClean="0"/>
          </a:p>
        </p:txBody>
      </p:sp>
    </p:spTree>
    <p:extLst>
      <p:ext uri="{BB962C8B-B14F-4D97-AF65-F5344CB8AC3E}">
        <p14:creationId xmlns:p14="http://schemas.microsoft.com/office/powerpoint/2010/main" val="1464430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Wage Theft Prevention Acts</a:t>
            </a:r>
          </a:p>
          <a:p>
            <a:pPr marL="1085850" lvl="1" indent="-342900">
              <a:buClr>
                <a:srgbClr val="0067AC"/>
              </a:buClr>
              <a:buFont typeface="Wingdings" panose="05000000000000000000" pitchFamily="2" charset="2"/>
              <a:buChar char="§"/>
            </a:pPr>
            <a:r>
              <a:rPr lang="en-US" b="1" dirty="0" smtClean="0"/>
              <a:t>Enacted in at least 12 states, including New York, New Jersey, California, Connecticut and Illinois, and D.C.</a:t>
            </a:r>
          </a:p>
          <a:p>
            <a:pPr marL="1085850" lvl="1" indent="-342900">
              <a:buClr>
                <a:srgbClr val="0067AC"/>
              </a:buClr>
              <a:buFont typeface="Wingdings" panose="05000000000000000000" pitchFamily="2" charset="2"/>
              <a:buChar char="§"/>
            </a:pPr>
            <a:r>
              <a:rPr lang="en-US" b="1" dirty="0" smtClean="0"/>
              <a:t>Requires:</a:t>
            </a:r>
          </a:p>
          <a:p>
            <a:pPr marL="1485900" lvl="2" indent="-342900">
              <a:buClr>
                <a:srgbClr val="0067AC"/>
              </a:buClr>
              <a:buFont typeface="Wingdings" panose="05000000000000000000" pitchFamily="2" charset="2"/>
              <a:buChar char="§"/>
            </a:pPr>
            <a:r>
              <a:rPr lang="en-US" b="1" dirty="0"/>
              <a:t>W</a:t>
            </a:r>
            <a:r>
              <a:rPr lang="en-US" b="1" dirty="0" smtClean="0"/>
              <a:t>ritten notice of certain wage-related information such as wage rates and pay period</a:t>
            </a:r>
          </a:p>
          <a:p>
            <a:pPr marL="1485900" lvl="2" indent="-342900">
              <a:buClr>
                <a:srgbClr val="0067AC"/>
              </a:buClr>
              <a:buFont typeface="Wingdings" panose="05000000000000000000" pitchFamily="2" charset="2"/>
              <a:buChar char="§"/>
            </a:pPr>
            <a:r>
              <a:rPr lang="en-US" b="1" dirty="0" smtClean="0"/>
              <a:t>“Doing business” name of employer and contact information </a:t>
            </a:r>
          </a:p>
          <a:p>
            <a:pPr lvl="1" indent="0">
              <a:buClr>
                <a:srgbClr val="0067AC"/>
              </a:buClr>
              <a:buNone/>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23</a:t>
            </a:fld>
            <a:endParaRPr lang="en-US" b="0" baseline="30000" dirty="0" smtClean="0"/>
          </a:p>
        </p:txBody>
      </p:sp>
    </p:spTree>
    <p:extLst>
      <p:ext uri="{BB962C8B-B14F-4D97-AF65-F5344CB8AC3E}">
        <p14:creationId xmlns:p14="http://schemas.microsoft.com/office/powerpoint/2010/main" val="336819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Pay Frequency</a:t>
            </a:r>
            <a:endParaRPr lang="en-US" b="1" dirty="0"/>
          </a:p>
          <a:p>
            <a:pPr marL="1085850" lvl="1" indent="-342900">
              <a:buClr>
                <a:srgbClr val="0067AC"/>
              </a:buClr>
              <a:buFont typeface="Wingdings" panose="05000000000000000000" pitchFamily="2" charset="2"/>
              <a:buChar char="§"/>
            </a:pPr>
            <a:r>
              <a:rPr lang="en-US" b="1" dirty="0" smtClean="0"/>
              <a:t>At least semi-monthly – Nevada</a:t>
            </a:r>
          </a:p>
          <a:p>
            <a:pPr marL="1085850" lvl="1" indent="-342900">
              <a:buClr>
                <a:srgbClr val="0067AC"/>
              </a:buClr>
              <a:buFont typeface="Wingdings" panose="05000000000000000000" pitchFamily="2" charset="2"/>
              <a:buChar char="§"/>
            </a:pPr>
            <a:r>
              <a:rPr lang="en-US" b="1" dirty="0" smtClean="0"/>
              <a:t>Employer must designate two or more days each month as fixed pay days and cannot be more than 16 days apart – Arizona </a:t>
            </a:r>
          </a:p>
          <a:p>
            <a:pPr marL="1085850" lvl="1" indent="-342900">
              <a:buClr>
                <a:srgbClr val="0067AC"/>
              </a:buClr>
              <a:buFont typeface="Wingdings" panose="05000000000000000000" pitchFamily="2" charset="2"/>
              <a:buChar char="§"/>
            </a:pPr>
            <a:r>
              <a:rPr lang="en-US" b="1" dirty="0" smtClean="0"/>
              <a:t>Monthly or semi-monthly </a:t>
            </a:r>
            <a:r>
              <a:rPr lang="en-US" b="1" u="sng" dirty="0" smtClean="0"/>
              <a:t>at the election of the employee </a:t>
            </a:r>
            <a:r>
              <a:rPr lang="en-US" b="1" dirty="0" smtClean="0"/>
              <a:t>– Alaska</a:t>
            </a:r>
          </a:p>
          <a:p>
            <a:pPr marL="1085850" lvl="1" indent="-342900">
              <a:buClr>
                <a:srgbClr val="0067AC"/>
              </a:buClr>
              <a:buFont typeface="Wingdings" panose="05000000000000000000" pitchFamily="2" charset="2"/>
              <a:buChar char="§"/>
            </a:pPr>
            <a:r>
              <a:rPr lang="en-US" b="1" dirty="0" smtClean="0"/>
              <a:t>Weekly or bi-weekly – Massachusetts </a:t>
            </a:r>
          </a:p>
        </p:txBody>
      </p:sp>
      <p:sp>
        <p:nvSpPr>
          <p:cNvPr id="5" name="Slide Number Placeholder 4"/>
          <p:cNvSpPr>
            <a:spLocks noGrp="1"/>
          </p:cNvSpPr>
          <p:nvPr>
            <p:ph type="sldNum" sz="quarter" idx="4"/>
          </p:nvPr>
        </p:nvSpPr>
        <p:spPr/>
        <p:txBody>
          <a:bodyPr/>
          <a:lstStyle/>
          <a:p>
            <a:fld id="{A6D1340B-B320-4949-80C8-72CFFBD72CAA}" type="slidenum">
              <a:rPr lang="en-US" smtClean="0"/>
              <a:pPr/>
              <a:t>24</a:t>
            </a:fld>
            <a:endParaRPr lang="en-US" b="0" baseline="30000" dirty="0" smtClean="0"/>
          </a:p>
        </p:txBody>
      </p:sp>
    </p:spTree>
    <p:extLst>
      <p:ext uri="{BB962C8B-B14F-4D97-AF65-F5344CB8AC3E}">
        <p14:creationId xmlns:p14="http://schemas.microsoft.com/office/powerpoint/2010/main" val="2973139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Workplace posters</a:t>
            </a:r>
            <a:endParaRPr lang="en-US" b="1" dirty="0"/>
          </a:p>
          <a:p>
            <a:pPr marL="1085850" lvl="1" indent="-342900">
              <a:buClr>
                <a:srgbClr val="0067AC"/>
              </a:buClr>
              <a:buFont typeface="Wingdings" panose="05000000000000000000" pitchFamily="2" charset="2"/>
              <a:buChar char="§"/>
            </a:pPr>
            <a:r>
              <a:rPr lang="en-US" b="1" dirty="0" smtClean="0"/>
              <a:t>If the employer regularly visits campus or a particular location, required posters in that location are sufficient.</a:t>
            </a:r>
          </a:p>
          <a:p>
            <a:pPr marL="1085850" lvl="1" indent="-342900">
              <a:buClr>
                <a:srgbClr val="0067AC"/>
              </a:buClr>
              <a:buFont typeface="Wingdings" panose="05000000000000000000" pitchFamily="2" charset="2"/>
              <a:buChar char="§"/>
            </a:pPr>
            <a:r>
              <a:rPr lang="en-US" b="1" dirty="0" smtClean="0"/>
              <a:t>“Electronic posting” on website or intranet, direct mail and e-mail distribution are generally permitted</a:t>
            </a:r>
          </a:p>
          <a:p>
            <a:pPr marL="1085850" lvl="1" indent="-342900">
              <a:buClr>
                <a:srgbClr val="0067AC"/>
              </a:buClr>
              <a:buFont typeface="Wingdings" panose="05000000000000000000" pitchFamily="2" charset="2"/>
              <a:buChar char="§"/>
            </a:pPr>
            <a:r>
              <a:rPr lang="en-US" b="1" dirty="0" err="1" smtClean="0"/>
              <a:t>DOL</a:t>
            </a:r>
            <a:r>
              <a:rPr lang="en-US" b="1" dirty="0" smtClean="0"/>
              <a:t> suggests posting notices and links to posters on website where job postings are listed</a:t>
            </a:r>
          </a:p>
        </p:txBody>
      </p:sp>
      <p:sp>
        <p:nvSpPr>
          <p:cNvPr id="5" name="Slide Number Placeholder 4"/>
          <p:cNvSpPr>
            <a:spLocks noGrp="1"/>
          </p:cNvSpPr>
          <p:nvPr>
            <p:ph type="sldNum" sz="quarter" idx="4"/>
          </p:nvPr>
        </p:nvSpPr>
        <p:spPr/>
        <p:txBody>
          <a:bodyPr/>
          <a:lstStyle/>
          <a:p>
            <a:fld id="{A6D1340B-B320-4949-80C8-72CFFBD72CAA}" type="slidenum">
              <a:rPr lang="en-US" smtClean="0"/>
              <a:pPr/>
              <a:t>25</a:t>
            </a:fld>
            <a:endParaRPr lang="en-US" b="0" baseline="30000" dirty="0" smtClean="0"/>
          </a:p>
        </p:txBody>
      </p:sp>
    </p:spTree>
    <p:extLst>
      <p:ext uri="{BB962C8B-B14F-4D97-AF65-F5344CB8AC3E}">
        <p14:creationId xmlns:p14="http://schemas.microsoft.com/office/powerpoint/2010/main" val="2434484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Workplace posters</a:t>
            </a:r>
            <a:endParaRPr lang="en-US" b="1" dirty="0"/>
          </a:p>
          <a:p>
            <a:pPr marL="1085850" lvl="1" indent="-342900">
              <a:buClr>
                <a:srgbClr val="0067AC"/>
              </a:buClr>
              <a:buFont typeface="Wingdings" panose="05000000000000000000" pitchFamily="2" charset="2"/>
              <a:buChar char="§"/>
            </a:pPr>
            <a:r>
              <a:rPr lang="en-US" b="1" dirty="0" smtClean="0"/>
              <a:t>Most states have their own required posters that may include:</a:t>
            </a:r>
          </a:p>
          <a:p>
            <a:pPr marL="1485900" lvl="2" indent="-342900">
              <a:buClr>
                <a:srgbClr val="0067AC"/>
              </a:buClr>
              <a:buFont typeface="Wingdings" panose="05000000000000000000" pitchFamily="2" charset="2"/>
              <a:buChar char="§"/>
            </a:pPr>
            <a:r>
              <a:rPr lang="en-US" b="1" dirty="0" smtClean="0"/>
              <a:t>Minimum wage</a:t>
            </a:r>
          </a:p>
          <a:p>
            <a:pPr marL="1485900" lvl="2" indent="-342900">
              <a:buClr>
                <a:srgbClr val="0067AC"/>
              </a:buClr>
              <a:buFont typeface="Wingdings" panose="05000000000000000000" pitchFamily="2" charset="2"/>
              <a:buChar char="§"/>
            </a:pPr>
            <a:r>
              <a:rPr lang="en-US" b="1" dirty="0" smtClean="0"/>
              <a:t>Workers’ compensation and unemployment insurance notices  </a:t>
            </a:r>
          </a:p>
          <a:p>
            <a:pPr marL="1485900" lvl="2" indent="-342900">
              <a:buClr>
                <a:srgbClr val="0067AC"/>
              </a:buClr>
              <a:buFont typeface="Wingdings" panose="05000000000000000000" pitchFamily="2" charset="2"/>
              <a:buChar char="§"/>
            </a:pPr>
            <a:r>
              <a:rPr lang="en-US" b="1" dirty="0" smtClean="0"/>
              <a:t>Written notice of pay rate, hours of employment and pay schedule (see Wage Theft Prevention)</a:t>
            </a:r>
          </a:p>
          <a:p>
            <a:pPr marL="1485900" lvl="2" indent="-342900">
              <a:buClr>
                <a:srgbClr val="0067AC"/>
              </a:buClr>
              <a:buFont typeface="Wingdings" panose="05000000000000000000" pitchFamily="2" charset="2"/>
              <a:buChar char="§"/>
            </a:pPr>
            <a:r>
              <a:rPr lang="en-US" b="1" dirty="0" smtClean="0"/>
              <a:t>Protected and/or paid leave, if applicable </a:t>
            </a:r>
          </a:p>
        </p:txBody>
      </p:sp>
      <p:sp>
        <p:nvSpPr>
          <p:cNvPr id="5" name="Slide Number Placeholder 4"/>
          <p:cNvSpPr>
            <a:spLocks noGrp="1"/>
          </p:cNvSpPr>
          <p:nvPr>
            <p:ph type="sldNum" sz="quarter" idx="4"/>
          </p:nvPr>
        </p:nvSpPr>
        <p:spPr/>
        <p:txBody>
          <a:bodyPr/>
          <a:lstStyle/>
          <a:p>
            <a:fld id="{A6D1340B-B320-4949-80C8-72CFFBD72CAA}" type="slidenum">
              <a:rPr lang="en-US" smtClean="0"/>
              <a:pPr/>
              <a:t>26</a:t>
            </a:fld>
            <a:endParaRPr lang="en-US" b="0" baseline="30000" dirty="0" smtClean="0"/>
          </a:p>
        </p:txBody>
      </p:sp>
    </p:spTree>
    <p:extLst>
      <p:ext uri="{BB962C8B-B14F-4D97-AF65-F5344CB8AC3E}">
        <p14:creationId xmlns:p14="http://schemas.microsoft.com/office/powerpoint/2010/main" val="3609704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Restrictive covenants</a:t>
            </a:r>
          </a:p>
          <a:p>
            <a:pPr marL="1085850" lvl="1" indent="-342900">
              <a:buClr>
                <a:srgbClr val="0067AC"/>
              </a:buClr>
              <a:buFont typeface="Wingdings" panose="05000000000000000000" pitchFamily="2" charset="2"/>
              <a:buChar char="§"/>
            </a:pPr>
            <a:r>
              <a:rPr lang="en-US" b="1" dirty="0" smtClean="0"/>
              <a:t>State law varies</a:t>
            </a:r>
            <a:r>
              <a:rPr lang="en-US" b="1" dirty="0"/>
              <a:t> </a:t>
            </a:r>
            <a:r>
              <a:rPr lang="en-US" b="1" dirty="0" smtClean="0"/>
              <a:t>regarding enforceability and scope</a:t>
            </a:r>
          </a:p>
          <a:p>
            <a:pPr marL="1085850" lvl="1" indent="-342900">
              <a:buClr>
                <a:srgbClr val="0067AC"/>
              </a:buClr>
              <a:buFont typeface="Wingdings" panose="05000000000000000000" pitchFamily="2" charset="2"/>
              <a:buChar char="§"/>
            </a:pPr>
            <a:r>
              <a:rPr lang="en-US" b="1" dirty="0" smtClean="0"/>
              <a:t>Some states require additional consideration for obligations in the agreements</a:t>
            </a:r>
          </a:p>
        </p:txBody>
      </p:sp>
      <p:sp>
        <p:nvSpPr>
          <p:cNvPr id="5" name="Slide Number Placeholder 4"/>
          <p:cNvSpPr>
            <a:spLocks noGrp="1"/>
          </p:cNvSpPr>
          <p:nvPr>
            <p:ph type="sldNum" sz="quarter" idx="4"/>
          </p:nvPr>
        </p:nvSpPr>
        <p:spPr/>
        <p:txBody>
          <a:bodyPr/>
          <a:lstStyle/>
          <a:p>
            <a:fld id="{A6D1340B-B320-4949-80C8-72CFFBD72CAA}" type="slidenum">
              <a:rPr lang="en-US" smtClean="0"/>
              <a:pPr/>
              <a:t>27</a:t>
            </a:fld>
            <a:endParaRPr lang="en-US" b="0" baseline="30000" dirty="0" smtClean="0"/>
          </a:p>
        </p:txBody>
      </p:sp>
    </p:spTree>
    <p:extLst>
      <p:ext uri="{BB962C8B-B14F-4D97-AF65-F5344CB8AC3E}">
        <p14:creationId xmlns:p14="http://schemas.microsoft.com/office/powerpoint/2010/main" val="1736446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Classification laws</a:t>
            </a:r>
          </a:p>
          <a:p>
            <a:pPr marL="1085850" lvl="1" indent="-342900">
              <a:buClr>
                <a:srgbClr val="0067AC"/>
              </a:buClr>
              <a:buFont typeface="Wingdings" panose="05000000000000000000" pitchFamily="2" charset="2"/>
              <a:buChar char="§"/>
            </a:pPr>
            <a:r>
              <a:rPr lang="en-US" b="1" dirty="0" smtClean="0"/>
              <a:t>States have different tests for salary thresholds and job duties for exempt classifications </a:t>
            </a:r>
          </a:p>
          <a:p>
            <a:pPr marL="342900" indent="-342900">
              <a:buClr>
                <a:srgbClr val="0067AC"/>
              </a:buClr>
              <a:buFont typeface="Wingdings" panose="05000000000000000000" pitchFamily="2" charset="2"/>
              <a:buChar char="§"/>
            </a:pPr>
            <a:r>
              <a:rPr lang="en-US" b="1" dirty="0" smtClean="0"/>
              <a:t>Independent contractors</a:t>
            </a:r>
          </a:p>
          <a:p>
            <a:pPr marL="1085850" lvl="1" indent="-342900">
              <a:buClr>
                <a:srgbClr val="0067AC"/>
              </a:buClr>
              <a:buFont typeface="Wingdings" panose="05000000000000000000" pitchFamily="2" charset="2"/>
              <a:buChar char="§"/>
            </a:pPr>
            <a:r>
              <a:rPr lang="en-US" b="1" dirty="0" smtClean="0"/>
              <a:t>Some states, including New Hampshire and Massachusetts, have their own tests </a:t>
            </a: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28</a:t>
            </a:fld>
            <a:endParaRPr lang="en-US" b="0" baseline="30000" dirty="0" smtClean="0"/>
          </a:p>
        </p:txBody>
      </p:sp>
    </p:spTree>
    <p:extLst>
      <p:ext uri="{BB962C8B-B14F-4D97-AF65-F5344CB8AC3E}">
        <p14:creationId xmlns:p14="http://schemas.microsoft.com/office/powerpoint/2010/main" val="2035863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Minimum Wage  </a:t>
            </a:r>
          </a:p>
          <a:p>
            <a:pPr marL="1085850" lvl="1" indent="-342900">
              <a:buClr>
                <a:srgbClr val="0067AC"/>
              </a:buClr>
              <a:buFont typeface="Wingdings" panose="05000000000000000000" pitchFamily="2" charset="2"/>
              <a:buChar char="§"/>
            </a:pPr>
            <a:r>
              <a:rPr lang="en-US" b="1" dirty="0" smtClean="0"/>
              <a:t>The minimum wage in many states and localities exceed the current federal minimum wage of $7.25 for non-exempt employees. </a:t>
            </a:r>
          </a:p>
          <a:p>
            <a:pPr marL="1085850" lvl="1" indent="-342900">
              <a:buClr>
                <a:srgbClr val="0067AC"/>
              </a:buClr>
              <a:buFont typeface="Wingdings" panose="05000000000000000000" pitchFamily="2" charset="2"/>
              <a:buChar char="§"/>
            </a:pPr>
            <a:r>
              <a:rPr lang="en-US" b="1" dirty="0" smtClean="0"/>
              <a:t>Must pay the greater of all applicable minimum wages.</a:t>
            </a:r>
          </a:p>
          <a:p>
            <a:pPr marL="342900"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29</a:t>
            </a:fld>
            <a:endParaRPr lang="en-US" b="0" baseline="30000" dirty="0" smtClean="0"/>
          </a:p>
        </p:txBody>
      </p:sp>
    </p:spTree>
    <p:extLst>
      <p:ext uri="{BB962C8B-B14F-4D97-AF65-F5344CB8AC3E}">
        <p14:creationId xmlns:p14="http://schemas.microsoft.com/office/powerpoint/2010/main" val="1341762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8600" y="228600"/>
            <a:ext cx="8630635" cy="5791200"/>
          </a:xfrm>
          <a:prstGeom prst="rect">
            <a:avLst/>
          </a:prstGeom>
        </p:spPr>
      </p:pic>
      <p:sp>
        <p:nvSpPr>
          <p:cNvPr id="5" name="Slide Number Placeholder 4"/>
          <p:cNvSpPr>
            <a:spLocks noGrp="1"/>
          </p:cNvSpPr>
          <p:nvPr>
            <p:ph type="sldNum" sz="quarter" idx="4"/>
          </p:nvPr>
        </p:nvSpPr>
        <p:spPr/>
        <p:txBody>
          <a:bodyPr/>
          <a:lstStyle/>
          <a:p>
            <a:fld id="{A6D1340B-B320-4949-80C8-72CFFBD72CAA}" type="slidenum">
              <a:rPr lang="en-US" smtClean="0"/>
              <a:pPr/>
              <a:t>3</a:t>
            </a:fld>
            <a:endParaRPr lang="en-US" b="0" baseline="30000" dirty="0" smtClean="0"/>
          </a:p>
        </p:txBody>
      </p:sp>
    </p:spTree>
    <p:extLst>
      <p:ext uri="{BB962C8B-B14F-4D97-AF65-F5344CB8AC3E}">
        <p14:creationId xmlns:p14="http://schemas.microsoft.com/office/powerpoint/2010/main" val="502168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Ohio </a:t>
            </a:r>
            <a:r>
              <a:rPr lang="en-US" b="1" dirty="0"/>
              <a:t>– $9.30 for most employers; $7.25 for employers that gross less than $342,000 annually</a:t>
            </a:r>
          </a:p>
          <a:p>
            <a:pPr marL="342900" indent="-342900">
              <a:buClr>
                <a:srgbClr val="0067AC"/>
              </a:buClr>
              <a:buFont typeface="Wingdings" panose="05000000000000000000" pitchFamily="2" charset="2"/>
              <a:buChar char="§"/>
            </a:pPr>
            <a:r>
              <a:rPr lang="en-US" b="1" dirty="0"/>
              <a:t>Indiana, Texas and North Carolina – $7.25 </a:t>
            </a:r>
          </a:p>
          <a:p>
            <a:pPr marL="342900" indent="-342900">
              <a:buClr>
                <a:srgbClr val="0067AC"/>
              </a:buClr>
              <a:buFont typeface="Wingdings" panose="05000000000000000000" pitchFamily="2" charset="2"/>
              <a:buChar char="§"/>
            </a:pPr>
            <a:r>
              <a:rPr lang="en-US" b="1" dirty="0"/>
              <a:t>Illinois – currently $12, increases to $15 by 2025</a:t>
            </a:r>
          </a:p>
          <a:p>
            <a:pPr marL="1085850" lvl="1" indent="-342900">
              <a:buClr>
                <a:srgbClr val="0067AC"/>
              </a:buClr>
              <a:buFont typeface="Wingdings" panose="05000000000000000000" pitchFamily="2" charset="2"/>
              <a:buChar char="§"/>
            </a:pPr>
            <a:r>
              <a:rPr lang="en-US" b="1" dirty="0"/>
              <a:t>Higher in Chicago</a:t>
            </a:r>
          </a:p>
          <a:p>
            <a:pPr marL="342900" indent="-342900">
              <a:buClr>
                <a:srgbClr val="0067AC"/>
              </a:buClr>
              <a:buFont typeface="Wingdings" panose="05000000000000000000" pitchFamily="2" charset="2"/>
              <a:buChar char="§"/>
            </a:pPr>
            <a:r>
              <a:rPr lang="en-US" b="1" dirty="0"/>
              <a:t>New York – $15 in several counties, $13.20 for remainder of state (with annual increases to $15)</a:t>
            </a:r>
          </a:p>
          <a:p>
            <a:pPr marL="342900" indent="-342900">
              <a:buClr>
                <a:srgbClr val="0067AC"/>
              </a:buClr>
              <a:buFont typeface="Wingdings" panose="05000000000000000000" pitchFamily="2" charset="2"/>
              <a:buChar char="§"/>
            </a:pPr>
            <a:endParaRPr lang="en-US" b="1" dirty="0" smtClean="0"/>
          </a:p>
          <a:p>
            <a:pPr marL="342900"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30</a:t>
            </a:fld>
            <a:endParaRPr lang="en-US" b="0" baseline="30000" dirty="0" smtClean="0"/>
          </a:p>
        </p:txBody>
      </p:sp>
    </p:spTree>
    <p:extLst>
      <p:ext uri="{BB962C8B-B14F-4D97-AF65-F5344CB8AC3E}">
        <p14:creationId xmlns:p14="http://schemas.microsoft.com/office/powerpoint/2010/main" val="1166960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Hours worked and overtime</a:t>
            </a:r>
          </a:p>
          <a:p>
            <a:pPr marL="1085850" lvl="1" indent="-342900">
              <a:buClr>
                <a:srgbClr val="0067AC"/>
              </a:buClr>
              <a:buFont typeface="Wingdings" panose="05000000000000000000" pitchFamily="2" charset="2"/>
              <a:buChar char="§"/>
            </a:pPr>
            <a:r>
              <a:rPr lang="en-US" b="1" dirty="0" smtClean="0"/>
              <a:t>Compensable time if employer knows or has reasonable belief that work is being performed (including unauthorized work)</a:t>
            </a:r>
          </a:p>
          <a:p>
            <a:pPr marL="1085850" lvl="1" indent="-342900">
              <a:buClr>
                <a:srgbClr val="0067AC"/>
              </a:buClr>
              <a:buFont typeface="Wingdings" panose="05000000000000000000" pitchFamily="2" charset="2"/>
              <a:buChar char="§"/>
            </a:pPr>
            <a:r>
              <a:rPr lang="en-US" b="1" dirty="0" smtClean="0"/>
              <a:t>Employer bears responsibility to maintain accurate time records </a:t>
            </a:r>
          </a:p>
          <a:p>
            <a:pPr marL="1485900" lvl="2" indent="-342900">
              <a:buClr>
                <a:srgbClr val="0067AC"/>
              </a:buClr>
              <a:buFont typeface="Wingdings" panose="05000000000000000000" pitchFamily="2" charset="2"/>
              <a:buChar char="§"/>
            </a:pPr>
            <a:r>
              <a:rPr lang="en-US" b="1" dirty="0" smtClean="0"/>
              <a:t>Providing a reasonable procedure for reporting working time (including unscheduled work) is generally sufficient </a:t>
            </a: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31</a:t>
            </a:fld>
            <a:endParaRPr lang="en-US" b="0" baseline="30000" dirty="0" smtClean="0"/>
          </a:p>
        </p:txBody>
      </p:sp>
    </p:spTree>
    <p:extLst>
      <p:ext uri="{BB962C8B-B14F-4D97-AF65-F5344CB8AC3E}">
        <p14:creationId xmlns:p14="http://schemas.microsoft.com/office/powerpoint/2010/main" val="1945720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Paid Sick Leave</a:t>
            </a:r>
          </a:p>
          <a:p>
            <a:pPr marL="1085850" lvl="1" indent="-342900">
              <a:buClr>
                <a:srgbClr val="0067AC"/>
              </a:buClr>
              <a:buFont typeface="Wingdings" panose="05000000000000000000" pitchFamily="2" charset="2"/>
              <a:buChar char="§"/>
            </a:pPr>
            <a:r>
              <a:rPr lang="en-US" b="1" dirty="0" smtClean="0"/>
              <a:t>No federal law requires mandatory paid sick leave (some exceptions for federal contractors)</a:t>
            </a:r>
          </a:p>
          <a:p>
            <a:pPr marL="1085850" lvl="1" indent="-342900">
              <a:buClr>
                <a:srgbClr val="0067AC"/>
              </a:buClr>
              <a:buFont typeface="Wingdings" panose="05000000000000000000" pitchFamily="2" charset="2"/>
              <a:buChar char="§"/>
            </a:pPr>
            <a:r>
              <a:rPr lang="en-US" b="1" dirty="0" smtClean="0"/>
              <a:t>Maine and Nevada allow paid leave for any reason – not just sick leave</a:t>
            </a:r>
          </a:p>
          <a:p>
            <a:pPr marL="1085850" lvl="1" indent="-342900">
              <a:buClr>
                <a:srgbClr val="0067AC"/>
              </a:buClr>
              <a:buFont typeface="Wingdings" panose="05000000000000000000" pitchFamily="2" charset="2"/>
              <a:buChar char="§"/>
            </a:pPr>
            <a:r>
              <a:rPr lang="en-US" b="1" dirty="0" smtClean="0"/>
              <a:t>More than 30 states and localities require paid sick leave</a:t>
            </a:r>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32</a:t>
            </a:fld>
            <a:endParaRPr lang="en-US" b="0" baseline="30000" dirty="0" smtClean="0"/>
          </a:p>
        </p:txBody>
      </p:sp>
    </p:spTree>
    <p:extLst>
      <p:ext uri="{BB962C8B-B14F-4D97-AF65-F5344CB8AC3E}">
        <p14:creationId xmlns:p14="http://schemas.microsoft.com/office/powerpoint/2010/main" val="3008829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Paid Sick Leave</a:t>
            </a:r>
          </a:p>
          <a:p>
            <a:pPr marL="1085850" lvl="1" indent="-342900">
              <a:buClr>
                <a:srgbClr val="0067AC"/>
              </a:buClr>
              <a:buFont typeface="Wingdings" panose="05000000000000000000" pitchFamily="2" charset="2"/>
              <a:buChar char="§"/>
            </a:pPr>
            <a:r>
              <a:rPr lang="en-US" b="1" dirty="0" smtClean="0"/>
              <a:t>Arizona – accrual of 1 hour of leave for every 30 hours worked (capped at 40 hours for large employees and 24 for small employers)</a:t>
            </a:r>
          </a:p>
          <a:p>
            <a:pPr marL="1085850" lvl="1" indent="-342900">
              <a:buClr>
                <a:srgbClr val="0067AC"/>
              </a:buClr>
              <a:buFont typeface="Wingdings" panose="05000000000000000000" pitchFamily="2" charset="2"/>
              <a:buChar char="§"/>
            </a:pPr>
            <a:r>
              <a:rPr lang="en-US" b="1" dirty="0" smtClean="0"/>
              <a:t>California – frontloaded grant of 24 hours per year or allow employees to accrue over time (additional sick leave for </a:t>
            </a:r>
            <a:r>
              <a:rPr lang="en-US" b="1" dirty="0" err="1" smtClean="0"/>
              <a:t>COVID</a:t>
            </a:r>
            <a:r>
              <a:rPr lang="en-US" b="1" dirty="0" smtClean="0"/>
              <a:t>) plus MANY different local ordinances </a:t>
            </a:r>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33</a:t>
            </a:fld>
            <a:endParaRPr lang="en-US" b="0" baseline="30000" dirty="0" smtClean="0"/>
          </a:p>
        </p:txBody>
      </p:sp>
    </p:spTree>
    <p:extLst>
      <p:ext uri="{BB962C8B-B14F-4D97-AF65-F5344CB8AC3E}">
        <p14:creationId xmlns:p14="http://schemas.microsoft.com/office/powerpoint/2010/main" val="1448237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Paid Sick Leave</a:t>
            </a:r>
          </a:p>
          <a:p>
            <a:pPr marL="1085850" lvl="1" indent="-342900">
              <a:buClr>
                <a:srgbClr val="0067AC"/>
              </a:buClr>
              <a:buFont typeface="Wingdings" panose="05000000000000000000" pitchFamily="2" charset="2"/>
              <a:buChar char="§"/>
            </a:pPr>
            <a:r>
              <a:rPr lang="en-US" b="1" dirty="0" smtClean="0"/>
              <a:t>Georgia – up to 5 sick days to care for immediate family member for </a:t>
            </a:r>
            <a:r>
              <a:rPr lang="en-US" b="1" u="sng" dirty="0" smtClean="0"/>
              <a:t>employers with more than 25 employees</a:t>
            </a:r>
          </a:p>
          <a:p>
            <a:pPr marL="1085850" lvl="1" indent="-342900">
              <a:buClr>
                <a:srgbClr val="0067AC"/>
              </a:buClr>
              <a:buFont typeface="Wingdings" panose="05000000000000000000" pitchFamily="2" charset="2"/>
              <a:buChar char="§"/>
            </a:pPr>
            <a:r>
              <a:rPr lang="en-US" b="1" dirty="0" smtClean="0"/>
              <a:t>Michigan – accrual of 1 hour of paid leave for every 35 hours worked (may be capped at 40 hours) for </a:t>
            </a:r>
            <a:r>
              <a:rPr lang="en-US" b="1" u="sng" dirty="0" smtClean="0"/>
              <a:t>employers with more than 50 employees</a:t>
            </a:r>
          </a:p>
          <a:p>
            <a:pPr marL="1085850" lvl="1" indent="-342900">
              <a:buClr>
                <a:srgbClr val="0067AC"/>
              </a:buClr>
              <a:buFont typeface="Wingdings" panose="05000000000000000000" pitchFamily="2" charset="2"/>
              <a:buChar char="§"/>
            </a:pPr>
            <a:r>
              <a:rPr lang="en-US" b="1" dirty="0" smtClean="0"/>
              <a:t>Texas – statewide law enjoined but local ordinances require different amounts </a:t>
            </a:r>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34</a:t>
            </a:fld>
            <a:endParaRPr lang="en-US" b="0" baseline="30000" dirty="0" smtClean="0"/>
          </a:p>
        </p:txBody>
      </p:sp>
    </p:spTree>
    <p:extLst>
      <p:ext uri="{BB962C8B-B14F-4D97-AF65-F5344CB8AC3E}">
        <p14:creationId xmlns:p14="http://schemas.microsoft.com/office/powerpoint/2010/main" val="53512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Paid Family Leave</a:t>
            </a:r>
          </a:p>
          <a:p>
            <a:pPr marL="1085850" lvl="1" indent="-342900">
              <a:buClr>
                <a:srgbClr val="0067AC"/>
              </a:buClr>
              <a:buFont typeface="Wingdings" panose="05000000000000000000" pitchFamily="2" charset="2"/>
              <a:buChar char="§"/>
            </a:pPr>
            <a:r>
              <a:rPr lang="en-US" b="1" dirty="0" smtClean="0"/>
              <a:t>New Jersey – 12 weeks of additional bonding leave that applies to “all employees” of an “employer”</a:t>
            </a:r>
          </a:p>
          <a:p>
            <a:pPr marL="1485900" lvl="2" indent="-342900">
              <a:buClr>
                <a:srgbClr val="0067AC"/>
              </a:buClr>
              <a:buFont typeface="Wingdings" panose="05000000000000000000" pitchFamily="2" charset="2"/>
              <a:buChar char="§"/>
            </a:pPr>
            <a:r>
              <a:rPr lang="en-US" b="1" dirty="0" smtClean="0"/>
              <a:t>Could potentially apply to employees in different states</a:t>
            </a:r>
          </a:p>
          <a:p>
            <a:pPr marL="1085850" lvl="1" indent="-342900">
              <a:buClr>
                <a:srgbClr val="0067AC"/>
              </a:buClr>
              <a:buFont typeface="Wingdings" panose="05000000000000000000" pitchFamily="2" charset="2"/>
              <a:buChar char="§"/>
            </a:pPr>
            <a:r>
              <a:rPr lang="en-US" b="1" dirty="0" smtClean="0"/>
              <a:t>Oregon’s family leave law only applies to employers with 25 or more employees </a:t>
            </a:r>
            <a:r>
              <a:rPr lang="en-US" b="1" u="sng" dirty="0" smtClean="0"/>
              <a:t>within the state</a:t>
            </a:r>
          </a:p>
          <a:p>
            <a:pPr marL="1085850" lvl="1" indent="-342900">
              <a:buClr>
                <a:srgbClr val="0067AC"/>
              </a:buClr>
              <a:buFont typeface="Wingdings" panose="05000000000000000000" pitchFamily="2" charset="2"/>
              <a:buChar char="§"/>
            </a:pPr>
            <a:r>
              <a:rPr lang="en-US" b="1" dirty="0" smtClean="0"/>
              <a:t>Georgia’s Kin Care law applies to employers with 25 employees </a:t>
            </a:r>
            <a:r>
              <a:rPr lang="en-US" b="1" u="sng" dirty="0" smtClean="0"/>
              <a:t>regardless of location </a:t>
            </a:r>
          </a:p>
          <a:p>
            <a:pPr marL="1085850" lvl="1"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35</a:t>
            </a:fld>
            <a:endParaRPr lang="en-US" b="0" baseline="30000" dirty="0" smtClean="0"/>
          </a:p>
        </p:txBody>
      </p:sp>
    </p:spTree>
    <p:extLst>
      <p:ext uri="{BB962C8B-B14F-4D97-AF65-F5344CB8AC3E}">
        <p14:creationId xmlns:p14="http://schemas.microsoft.com/office/powerpoint/2010/main" val="1820959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Paid Family Leave</a:t>
            </a:r>
          </a:p>
          <a:p>
            <a:pPr marL="1085850" lvl="1" indent="-342900">
              <a:buClr>
                <a:srgbClr val="0067AC"/>
              </a:buClr>
              <a:buFont typeface="Wingdings" panose="05000000000000000000" pitchFamily="2" charset="2"/>
              <a:buChar char="§"/>
            </a:pPr>
            <a:r>
              <a:rPr lang="en-US" b="1" dirty="0" smtClean="0"/>
              <a:t>Connecticut – only applies if employer has 75 or more employees within Connecticut </a:t>
            </a:r>
          </a:p>
          <a:p>
            <a:pPr marL="1085850" lvl="1" indent="-342900">
              <a:buClr>
                <a:srgbClr val="0067AC"/>
              </a:buClr>
              <a:buFont typeface="Wingdings" panose="05000000000000000000" pitchFamily="2" charset="2"/>
              <a:buChar char="§"/>
            </a:pPr>
            <a:r>
              <a:rPr lang="en-US" b="1" dirty="0" smtClean="0"/>
              <a:t>Florida does not have family/medical leave provision but Miami-Dade County does (must have at least 50 employees in the county)</a:t>
            </a:r>
          </a:p>
          <a:p>
            <a:pPr marL="342900"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36</a:t>
            </a:fld>
            <a:endParaRPr lang="en-US" b="0" baseline="30000" dirty="0" smtClean="0"/>
          </a:p>
        </p:txBody>
      </p:sp>
    </p:spTree>
    <p:extLst>
      <p:ext uri="{BB962C8B-B14F-4D97-AF65-F5344CB8AC3E}">
        <p14:creationId xmlns:p14="http://schemas.microsoft.com/office/powerpoint/2010/main" val="4282915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Anti-discrimination laws and ordinances</a:t>
            </a:r>
          </a:p>
          <a:p>
            <a:pPr marL="1085850" lvl="1" indent="-342900">
              <a:buClr>
                <a:srgbClr val="0067AC"/>
              </a:buClr>
              <a:buFont typeface="Wingdings" panose="05000000000000000000" pitchFamily="2" charset="2"/>
              <a:buChar char="§"/>
            </a:pPr>
            <a:r>
              <a:rPr lang="en-US" b="1" dirty="0" smtClean="0"/>
              <a:t>Kentucky –</a:t>
            </a:r>
            <a:r>
              <a:rPr lang="en-US" b="1" dirty="0"/>
              <a:t> </a:t>
            </a:r>
            <a:r>
              <a:rPr lang="en-US" b="1" dirty="0" smtClean="0"/>
              <a:t>status as smoker or non-smoker</a:t>
            </a:r>
          </a:p>
          <a:p>
            <a:pPr marL="1085850" lvl="1" indent="-342900">
              <a:buClr>
                <a:srgbClr val="0067AC"/>
              </a:buClr>
              <a:buFont typeface="Wingdings" panose="05000000000000000000" pitchFamily="2" charset="2"/>
              <a:buChar char="§"/>
            </a:pPr>
            <a:r>
              <a:rPr lang="en-US" b="1" dirty="0" smtClean="0"/>
              <a:t>Florida – has </a:t>
            </a:r>
            <a:r>
              <a:rPr lang="en-US" b="1" dirty="0"/>
              <a:t>or is perceived to have AIDS or </a:t>
            </a:r>
            <a:r>
              <a:rPr lang="en-US" b="1" dirty="0" smtClean="0"/>
              <a:t>HIV</a:t>
            </a:r>
          </a:p>
          <a:p>
            <a:pPr marL="1085850" lvl="1" indent="-342900">
              <a:buClr>
                <a:srgbClr val="0067AC"/>
              </a:buClr>
              <a:buFont typeface="Wingdings" panose="05000000000000000000" pitchFamily="2" charset="2"/>
              <a:buChar char="§"/>
            </a:pPr>
            <a:r>
              <a:rPr lang="en-US" b="1" dirty="0" smtClean="0"/>
              <a:t>Miami-Dade County – </a:t>
            </a:r>
            <a:r>
              <a:rPr lang="en-US" b="1" dirty="0"/>
              <a:t>s</a:t>
            </a:r>
            <a:r>
              <a:rPr lang="en-US" b="1" dirty="0" smtClean="0"/>
              <a:t>ource </a:t>
            </a:r>
            <a:r>
              <a:rPr lang="en-US" b="1" dirty="0"/>
              <a:t>of </a:t>
            </a:r>
            <a:r>
              <a:rPr lang="en-US" b="1" dirty="0" smtClean="0"/>
              <a:t>income; actual </a:t>
            </a:r>
            <a:r>
              <a:rPr lang="en-US" b="1" dirty="0"/>
              <a:t>or perceived status as a victim of domestic violence, dating violence, or </a:t>
            </a:r>
            <a:r>
              <a:rPr lang="en-US" b="1" dirty="0" smtClean="0"/>
              <a:t>stalking</a:t>
            </a:r>
          </a:p>
          <a:p>
            <a:pPr marL="1085850" lvl="1" indent="-342900">
              <a:buClr>
                <a:srgbClr val="0067AC"/>
              </a:buClr>
              <a:buFont typeface="Wingdings" panose="05000000000000000000" pitchFamily="2" charset="2"/>
              <a:buChar char="§"/>
            </a:pPr>
            <a:r>
              <a:rPr lang="en-US" b="1" dirty="0" smtClean="0"/>
              <a:t>Michigan – arrest record; height and weight</a:t>
            </a:r>
            <a:endParaRPr lang="en-US" b="1" dirty="0"/>
          </a:p>
          <a:p>
            <a:pPr marL="1085850" lvl="1" indent="-342900">
              <a:buClr>
                <a:srgbClr val="0067AC"/>
              </a:buClr>
              <a:buFont typeface="Wingdings" panose="05000000000000000000" pitchFamily="2" charset="2"/>
              <a:buChar char="§"/>
            </a:pPr>
            <a:endParaRPr lang="en-US" b="1" dirty="0" smtClean="0"/>
          </a:p>
          <a:p>
            <a:pPr marL="342900"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37</a:t>
            </a:fld>
            <a:endParaRPr lang="en-US" b="0" baseline="30000" dirty="0" smtClean="0"/>
          </a:p>
        </p:txBody>
      </p:sp>
    </p:spTree>
    <p:extLst>
      <p:ext uri="{BB962C8B-B14F-4D97-AF65-F5344CB8AC3E}">
        <p14:creationId xmlns:p14="http://schemas.microsoft.com/office/powerpoint/2010/main" val="2816378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CROWN Acts</a:t>
            </a:r>
          </a:p>
          <a:p>
            <a:pPr marL="1085850" lvl="1" indent="-342900">
              <a:buClr>
                <a:srgbClr val="0067AC"/>
              </a:buClr>
              <a:buFont typeface="Wingdings" panose="05000000000000000000" pitchFamily="2" charset="2"/>
              <a:buChar char="§"/>
            </a:pPr>
            <a:r>
              <a:rPr lang="en-US" b="1" dirty="0" smtClean="0"/>
              <a:t>No </a:t>
            </a:r>
            <a:r>
              <a:rPr lang="en-US" b="1" dirty="0"/>
              <a:t>discrimination based on natural or traditional hair styles, such as </a:t>
            </a:r>
            <a:r>
              <a:rPr lang="en-US" b="1" dirty="0" err="1"/>
              <a:t>locs</a:t>
            </a:r>
            <a:r>
              <a:rPr lang="en-US" b="1" dirty="0"/>
              <a:t>, braids, and </a:t>
            </a:r>
            <a:r>
              <a:rPr lang="en-US" b="1" dirty="0" smtClean="0"/>
              <a:t>twists.</a:t>
            </a:r>
            <a:endParaRPr lang="en-US" sz="1400" b="1" dirty="0"/>
          </a:p>
          <a:p>
            <a:pPr marL="1085850" lvl="1" indent="-342900">
              <a:buClr>
                <a:srgbClr val="0067AC"/>
              </a:buClr>
              <a:buFont typeface="Wingdings" panose="05000000000000000000" pitchFamily="2" charset="2"/>
              <a:buChar char="§"/>
            </a:pPr>
            <a:r>
              <a:rPr lang="en-US" b="1" dirty="0" smtClean="0"/>
              <a:t>Enacted </a:t>
            </a:r>
            <a:r>
              <a:rPr lang="en-US" b="1" dirty="0"/>
              <a:t>in California, New York, New Jersey, Virginia, Colorado, Washington, Maryland, Connecticut, New Mexico, Delaware, Nebraska, </a:t>
            </a:r>
            <a:r>
              <a:rPr lang="en-US" b="1" dirty="0" smtClean="0"/>
              <a:t>Nevada, and other states.</a:t>
            </a:r>
            <a:endParaRPr lang="en-US" sz="1400" b="1" dirty="0"/>
          </a:p>
          <a:p>
            <a:pPr marL="1085850" lvl="1" indent="-342900">
              <a:buClr>
                <a:srgbClr val="0067AC"/>
              </a:buClr>
              <a:buFont typeface="Wingdings" panose="05000000000000000000" pitchFamily="2" charset="2"/>
              <a:buChar char="§"/>
            </a:pPr>
            <a:r>
              <a:rPr lang="en-US" b="1" dirty="0" smtClean="0"/>
              <a:t>In </a:t>
            </a:r>
            <a:r>
              <a:rPr lang="en-US" b="1" dirty="0"/>
              <a:t>Kentucky: Covington &amp; Louisville</a:t>
            </a:r>
            <a:endParaRPr lang="en-US" b="1" dirty="0" smtClean="0"/>
          </a:p>
          <a:p>
            <a:pPr marL="342900"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38</a:t>
            </a:fld>
            <a:endParaRPr lang="en-US" b="0" baseline="30000" dirty="0" smtClean="0"/>
          </a:p>
        </p:txBody>
      </p:sp>
    </p:spTree>
    <p:extLst>
      <p:ext uri="{BB962C8B-B14F-4D97-AF65-F5344CB8AC3E}">
        <p14:creationId xmlns:p14="http://schemas.microsoft.com/office/powerpoint/2010/main" val="235334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Contractual limitations</a:t>
            </a:r>
          </a:p>
          <a:p>
            <a:pPr marL="1085850" lvl="1" indent="-342900">
              <a:buClr>
                <a:srgbClr val="0067AC"/>
              </a:buClr>
              <a:buFont typeface="Wingdings" panose="05000000000000000000" pitchFamily="2" charset="2"/>
              <a:buChar char="§"/>
            </a:pPr>
            <a:r>
              <a:rPr lang="en-US" b="1" dirty="0" smtClean="0"/>
              <a:t>Illinois – may not prohibit employee from making truthful statements or disclosure regarding unlawful employment practices </a:t>
            </a:r>
          </a:p>
          <a:p>
            <a:pPr marL="1085850" lvl="1" indent="-342900">
              <a:buClr>
                <a:srgbClr val="0067AC"/>
              </a:buClr>
              <a:buFont typeface="Wingdings" panose="05000000000000000000" pitchFamily="2" charset="2"/>
              <a:buChar char="§"/>
            </a:pPr>
            <a:r>
              <a:rPr lang="en-US" b="1" dirty="0" smtClean="0"/>
              <a:t>Tennessee – may not require employer to sign non-disclosure agreement regarding sexual harassment in workplace as a condition of employment </a:t>
            </a:r>
          </a:p>
          <a:p>
            <a:pPr marL="1085850" lvl="1" indent="-342900">
              <a:buClr>
                <a:srgbClr val="0067AC"/>
              </a:buClr>
              <a:buFont typeface="Wingdings" panose="05000000000000000000" pitchFamily="2" charset="2"/>
              <a:buChar char="§"/>
            </a:pPr>
            <a:r>
              <a:rPr lang="en-US" b="1" dirty="0" smtClean="0"/>
              <a:t>Virginia – may not force employer to conceal details of sexual assault claim </a:t>
            </a: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39</a:t>
            </a:fld>
            <a:endParaRPr lang="en-US" b="0" baseline="30000" dirty="0" smtClean="0"/>
          </a:p>
        </p:txBody>
      </p:sp>
    </p:spTree>
    <p:extLst>
      <p:ext uri="{BB962C8B-B14F-4D97-AF65-F5344CB8AC3E}">
        <p14:creationId xmlns:p14="http://schemas.microsoft.com/office/powerpoint/2010/main" val="1349298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6D1340B-B320-4949-80C8-72CFFBD72CAA}" type="slidenum">
              <a:rPr lang="en-US" smtClean="0"/>
              <a:pPr/>
              <a:t>4</a:t>
            </a:fld>
            <a:endParaRPr lang="en-US" b="0" baseline="30000" dirty="0" smtClean="0"/>
          </a:p>
        </p:txBody>
      </p:sp>
      <p:pic>
        <p:nvPicPr>
          <p:cNvPr id="6" name="Picture 5"/>
          <p:cNvPicPr>
            <a:picLocks noChangeAspect="1"/>
          </p:cNvPicPr>
          <p:nvPr/>
        </p:nvPicPr>
        <p:blipFill>
          <a:blip r:embed="rId3"/>
          <a:stretch>
            <a:fillRect/>
          </a:stretch>
        </p:blipFill>
        <p:spPr>
          <a:xfrm>
            <a:off x="381000" y="609600"/>
            <a:ext cx="8354907" cy="4657725"/>
          </a:xfrm>
          <a:prstGeom prst="rect">
            <a:avLst/>
          </a:prstGeom>
        </p:spPr>
      </p:pic>
    </p:spTree>
    <p:extLst>
      <p:ext uri="{BB962C8B-B14F-4D97-AF65-F5344CB8AC3E}">
        <p14:creationId xmlns:p14="http://schemas.microsoft.com/office/powerpoint/2010/main" val="3384695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Reimbursements for business expenses</a:t>
            </a:r>
          </a:p>
          <a:p>
            <a:pPr marL="1085850" lvl="1" indent="-342900">
              <a:buClr>
                <a:srgbClr val="0067AC"/>
              </a:buClr>
              <a:buFont typeface="Wingdings" panose="05000000000000000000" pitchFamily="2" charset="2"/>
              <a:buChar char="§"/>
            </a:pPr>
            <a:r>
              <a:rPr lang="en-US" b="1" dirty="0" smtClean="0"/>
              <a:t>Not required under </a:t>
            </a:r>
            <a:r>
              <a:rPr lang="en-US" b="1" dirty="0" err="1" smtClean="0"/>
              <a:t>FSLA</a:t>
            </a:r>
            <a:r>
              <a:rPr lang="en-US" b="1" dirty="0" smtClean="0"/>
              <a:t> (unless work expenses cause employee to drop below minimum wag</a:t>
            </a:r>
            <a:r>
              <a:rPr lang="en-US" b="1" dirty="0" smtClean="0"/>
              <a:t>e)</a:t>
            </a:r>
            <a:endParaRPr lang="en-US" b="1" dirty="0" smtClean="0"/>
          </a:p>
          <a:p>
            <a:pPr marL="1085850" lvl="1" indent="-342900">
              <a:buClr>
                <a:srgbClr val="0067AC"/>
              </a:buClr>
              <a:buFont typeface="Wingdings" panose="05000000000000000000" pitchFamily="2" charset="2"/>
              <a:buChar char="§"/>
            </a:pPr>
            <a:r>
              <a:rPr lang="en-US" b="1" dirty="0" smtClean="0"/>
              <a:t>At </a:t>
            </a:r>
            <a:r>
              <a:rPr lang="en-US" b="1" dirty="0" smtClean="0"/>
              <a:t>least fifteen states and some cities require reimbursement for “reasonable” or “necessary” costs of job performance, including California, Illinois, Montana, </a:t>
            </a:r>
            <a:r>
              <a:rPr lang="en-US" b="1" dirty="0" smtClean="0"/>
              <a:t>New York, and Iowa</a:t>
            </a:r>
          </a:p>
          <a:p>
            <a:pPr marL="1485900" lvl="2" indent="-342900">
              <a:buClr>
                <a:srgbClr val="0067AC"/>
              </a:buClr>
              <a:buFont typeface="Wingdings" panose="05000000000000000000" pitchFamily="2" charset="2"/>
              <a:buChar char="§"/>
            </a:pPr>
            <a:r>
              <a:rPr lang="en-US" b="1" dirty="0" smtClean="0"/>
              <a:t>Courts in California and Illinois have held that remote work expenses fall within reimbursement laws</a:t>
            </a:r>
            <a:endParaRPr lang="en-US" b="1" dirty="0" smtClean="0"/>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40</a:t>
            </a:fld>
            <a:endParaRPr lang="en-US" b="0" baseline="30000" dirty="0" smtClean="0"/>
          </a:p>
        </p:txBody>
      </p:sp>
    </p:spTree>
    <p:extLst>
      <p:ext uri="{BB962C8B-B14F-4D97-AF65-F5344CB8AC3E}">
        <p14:creationId xmlns:p14="http://schemas.microsoft.com/office/powerpoint/2010/main" val="755635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Stipend?</a:t>
            </a:r>
          </a:p>
          <a:p>
            <a:pPr marL="1085850" lvl="1" indent="-342900">
              <a:buClr>
                <a:srgbClr val="0067AC"/>
              </a:buClr>
              <a:buFont typeface="Wingdings" panose="05000000000000000000" pitchFamily="2" charset="2"/>
              <a:buChar char="§"/>
            </a:pPr>
            <a:r>
              <a:rPr lang="en-US" b="1" dirty="0" smtClean="0"/>
              <a:t>Some employers offer a monthly stipend for remote work expenses </a:t>
            </a:r>
          </a:p>
          <a:p>
            <a:pPr marL="1085850" lvl="1" indent="-342900">
              <a:buClr>
                <a:srgbClr val="0067AC"/>
              </a:buClr>
              <a:buFont typeface="Wingdings" panose="05000000000000000000" pitchFamily="2" charset="2"/>
              <a:buChar char="§"/>
            </a:pPr>
            <a:r>
              <a:rPr lang="en-US" b="1" dirty="0" smtClean="0"/>
              <a:t>Allows employees to request (and document) reimbursement for approved expenses such as phone, internet, home office supplies, etc.</a:t>
            </a:r>
          </a:p>
          <a:p>
            <a:pPr marL="1085850" lvl="1" indent="-342900">
              <a:buClr>
                <a:srgbClr val="0067AC"/>
              </a:buClr>
              <a:buFont typeface="Wingdings" panose="05000000000000000000" pitchFamily="2" charset="2"/>
              <a:buChar char="§"/>
            </a:pPr>
            <a:r>
              <a:rPr lang="en-US" b="1" dirty="0" smtClean="0"/>
              <a:t>Reimbursements are generally taxable</a:t>
            </a:r>
          </a:p>
          <a:p>
            <a:pPr marL="1085850" lvl="1" indent="-342900">
              <a:buClr>
                <a:srgbClr val="0067AC"/>
              </a:buClr>
              <a:buFont typeface="Wingdings" panose="05000000000000000000" pitchFamily="2" charset="2"/>
              <a:buChar char="§"/>
            </a:pPr>
            <a:endParaRPr lang="en-US" b="1" dirty="0" smtClean="0"/>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41</a:t>
            </a:fld>
            <a:endParaRPr lang="en-US" b="0" baseline="30000" dirty="0" smtClean="0"/>
          </a:p>
        </p:txBody>
      </p:sp>
    </p:spTree>
    <p:extLst>
      <p:ext uri="{BB962C8B-B14F-4D97-AF65-F5344CB8AC3E}">
        <p14:creationId xmlns:p14="http://schemas.microsoft.com/office/powerpoint/2010/main" val="1056717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Paycheck deductions under </a:t>
            </a:r>
            <a:r>
              <a:rPr lang="en-US" b="1" dirty="0" err="1" smtClean="0"/>
              <a:t>FLSA</a:t>
            </a:r>
            <a:r>
              <a:rPr lang="en-US" b="1" dirty="0" smtClean="0"/>
              <a:t>:</a:t>
            </a:r>
          </a:p>
          <a:p>
            <a:pPr marL="1085850" lvl="1" indent="-342900">
              <a:buClr>
                <a:srgbClr val="0067AC"/>
              </a:buClr>
              <a:buFont typeface="Wingdings" panose="05000000000000000000" pitchFamily="2" charset="2"/>
              <a:buChar char="§"/>
            </a:pPr>
            <a:r>
              <a:rPr lang="en-US" b="1" dirty="0" smtClean="0"/>
              <a:t>Violation if </a:t>
            </a:r>
            <a:r>
              <a:rPr lang="en-US" b="1" dirty="0"/>
              <a:t>wages minus expenses are below minimum wage for non-overtime workweek. </a:t>
            </a:r>
            <a:r>
              <a:rPr lang="en-US" b="1" i="1" dirty="0" smtClean="0"/>
              <a:t> </a:t>
            </a:r>
          </a:p>
          <a:p>
            <a:pPr marL="1085850" lvl="1" indent="-342900">
              <a:buClr>
                <a:srgbClr val="0067AC"/>
              </a:buClr>
              <a:buFont typeface="Wingdings" panose="05000000000000000000" pitchFamily="2" charset="2"/>
              <a:buChar char="§"/>
            </a:pPr>
            <a:r>
              <a:rPr lang="en-US" b="1" dirty="0" smtClean="0"/>
              <a:t>Permits deductions to recover advances or loans to employees even if the deduction cuts into a non-exempt employee’s minimum wage or overtime pay</a:t>
            </a:r>
          </a:p>
          <a:p>
            <a:pPr marL="1485900" lvl="2" indent="-342900">
              <a:buClr>
                <a:srgbClr val="0067AC"/>
              </a:buClr>
              <a:buFont typeface="Wingdings" panose="05000000000000000000" pitchFamily="2" charset="2"/>
              <a:buChar char="§"/>
            </a:pPr>
            <a:r>
              <a:rPr lang="en-US" b="1" dirty="0" smtClean="0"/>
              <a:t>Cannot deduct attorneys’ fees, interests or expenses if they bring pay below minimum wage/impact overtime wages</a:t>
            </a:r>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42</a:t>
            </a:fld>
            <a:endParaRPr lang="en-US" b="0" baseline="30000" dirty="0" smtClean="0"/>
          </a:p>
        </p:txBody>
      </p:sp>
    </p:spTree>
    <p:extLst>
      <p:ext uri="{BB962C8B-B14F-4D97-AF65-F5344CB8AC3E}">
        <p14:creationId xmlns:p14="http://schemas.microsoft.com/office/powerpoint/2010/main" val="1997020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Paycheck deductions</a:t>
            </a:r>
          </a:p>
          <a:p>
            <a:pPr marL="1085850" lvl="1" indent="-342900">
              <a:buClr>
                <a:srgbClr val="0067AC"/>
              </a:buClr>
              <a:buFont typeface="Wingdings" panose="05000000000000000000" pitchFamily="2" charset="2"/>
              <a:buChar char="§"/>
            </a:pPr>
            <a:r>
              <a:rPr lang="en-US" b="1" dirty="0" smtClean="0"/>
              <a:t>Most states permit garnishments for legal obligations such as child support  </a:t>
            </a:r>
          </a:p>
          <a:p>
            <a:pPr marL="1485900" lvl="2" indent="-342900">
              <a:buClr>
                <a:srgbClr val="0067AC"/>
              </a:buClr>
              <a:buFont typeface="Wingdings" panose="05000000000000000000" pitchFamily="2" charset="2"/>
              <a:buChar char="§"/>
            </a:pPr>
            <a:r>
              <a:rPr lang="en-US" b="1" dirty="0" smtClean="0"/>
              <a:t>Many limit the garnishment to no more than 25% of the employer’s wages </a:t>
            </a:r>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43</a:t>
            </a:fld>
            <a:endParaRPr lang="en-US" b="0" baseline="30000" dirty="0" smtClean="0"/>
          </a:p>
        </p:txBody>
      </p:sp>
    </p:spTree>
    <p:extLst>
      <p:ext uri="{BB962C8B-B14F-4D97-AF65-F5344CB8AC3E}">
        <p14:creationId xmlns:p14="http://schemas.microsoft.com/office/powerpoint/2010/main" val="2813377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Paycheck deductions</a:t>
            </a:r>
          </a:p>
          <a:p>
            <a:pPr marL="1085850" lvl="1" indent="-342900">
              <a:buClr>
                <a:srgbClr val="0067AC"/>
              </a:buClr>
              <a:buFont typeface="Wingdings" panose="05000000000000000000" pitchFamily="2" charset="2"/>
              <a:buChar char="§"/>
            </a:pPr>
            <a:r>
              <a:rPr lang="en-US" b="1" dirty="0" smtClean="0"/>
              <a:t>Many states prohibit withholding any </a:t>
            </a:r>
            <a:r>
              <a:rPr lang="en-US" b="1" dirty="0"/>
              <a:t>portion of an employee's wages </a:t>
            </a:r>
            <a:r>
              <a:rPr lang="en-US" b="1" dirty="0" smtClean="0"/>
              <a:t>without his or her </a:t>
            </a:r>
            <a:r>
              <a:rPr lang="en-US" b="1" u="sng" dirty="0" smtClean="0"/>
              <a:t>prior written authorization</a:t>
            </a:r>
            <a:r>
              <a:rPr lang="en-US" b="1" dirty="0"/>
              <a:t> </a:t>
            </a:r>
            <a:r>
              <a:rPr lang="en-US" b="1" dirty="0" smtClean="0"/>
              <a:t>(and only for certain deductions)</a:t>
            </a:r>
          </a:p>
          <a:p>
            <a:pPr marL="1485900" lvl="2" indent="-342900">
              <a:buClr>
                <a:srgbClr val="0067AC"/>
              </a:buClr>
              <a:buFont typeface="Wingdings" panose="05000000000000000000" pitchFamily="2" charset="2"/>
              <a:buChar char="§"/>
            </a:pPr>
            <a:r>
              <a:rPr lang="en-US" b="1" dirty="0" smtClean="0"/>
              <a:t>Indiana – permits employee to revoke authorization for deductions at any time and specifically requires employer to provide written authorization within 10 days of execution of deduction</a:t>
            </a:r>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44</a:t>
            </a:fld>
            <a:endParaRPr lang="en-US" b="0" baseline="30000" dirty="0" smtClean="0"/>
          </a:p>
        </p:txBody>
      </p:sp>
    </p:spTree>
    <p:extLst>
      <p:ext uri="{BB962C8B-B14F-4D97-AF65-F5344CB8AC3E}">
        <p14:creationId xmlns:p14="http://schemas.microsoft.com/office/powerpoint/2010/main" val="4055044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Examples of prohibited deductions in Arkansas:</a:t>
            </a:r>
            <a:endParaRPr lang="en-US" b="1" dirty="0"/>
          </a:p>
          <a:p>
            <a:pPr marL="1085850" lvl="1" indent="-342900">
              <a:buClr>
                <a:srgbClr val="0067AC"/>
              </a:buClr>
              <a:buFont typeface="Wingdings" panose="05000000000000000000" pitchFamily="2" charset="2"/>
              <a:buChar char="§"/>
            </a:pPr>
            <a:r>
              <a:rPr lang="en-US" b="1" dirty="0" smtClean="0"/>
              <a:t>Spoilage </a:t>
            </a:r>
            <a:r>
              <a:rPr lang="en-US" b="1" dirty="0"/>
              <a:t>or </a:t>
            </a:r>
            <a:r>
              <a:rPr lang="en-US" b="1" dirty="0" smtClean="0"/>
              <a:t>breakage.</a:t>
            </a:r>
          </a:p>
          <a:p>
            <a:pPr marL="1085850" lvl="1" indent="-342900">
              <a:buClr>
                <a:srgbClr val="0067AC"/>
              </a:buClr>
              <a:buFont typeface="Wingdings" panose="05000000000000000000" pitchFamily="2" charset="2"/>
              <a:buChar char="§"/>
            </a:pPr>
            <a:r>
              <a:rPr lang="en-US" b="1" dirty="0" smtClean="0"/>
              <a:t>Cash </a:t>
            </a:r>
            <a:r>
              <a:rPr lang="en-US" b="1" dirty="0"/>
              <a:t>or inventory shortages or </a:t>
            </a:r>
            <a:r>
              <a:rPr lang="en-US" b="1" dirty="0" smtClean="0"/>
              <a:t>losses.</a:t>
            </a:r>
          </a:p>
          <a:p>
            <a:pPr marL="1085850" lvl="1" indent="-342900">
              <a:buClr>
                <a:srgbClr val="0067AC"/>
              </a:buClr>
              <a:buFont typeface="Wingdings" panose="05000000000000000000" pitchFamily="2" charset="2"/>
              <a:buChar char="§"/>
            </a:pPr>
            <a:r>
              <a:rPr lang="en-US" b="1" dirty="0" smtClean="0"/>
              <a:t>Fines </a:t>
            </a:r>
            <a:r>
              <a:rPr lang="en-US" b="1" dirty="0"/>
              <a:t>or penalties for </a:t>
            </a:r>
            <a:r>
              <a:rPr lang="en-US" b="1" dirty="0" smtClean="0"/>
              <a:t>lateness.</a:t>
            </a:r>
          </a:p>
          <a:p>
            <a:pPr marL="1085850" lvl="1" indent="-342900">
              <a:buClr>
                <a:srgbClr val="0067AC"/>
              </a:buClr>
              <a:buFont typeface="Wingdings" panose="05000000000000000000" pitchFamily="2" charset="2"/>
              <a:buChar char="§"/>
            </a:pPr>
            <a:r>
              <a:rPr lang="en-US" b="1" dirty="0" smtClean="0"/>
              <a:t>Misconduct.</a:t>
            </a:r>
          </a:p>
          <a:p>
            <a:pPr marL="1085850" lvl="1" indent="-342900">
              <a:buClr>
                <a:srgbClr val="0067AC"/>
              </a:buClr>
              <a:buFont typeface="Wingdings" panose="05000000000000000000" pitchFamily="2" charset="2"/>
              <a:buChar char="§"/>
            </a:pPr>
            <a:r>
              <a:rPr lang="en-US" b="1" dirty="0" smtClean="0"/>
              <a:t>Quitting </a:t>
            </a:r>
            <a:r>
              <a:rPr lang="en-US" b="1" dirty="0"/>
              <a:t>by an employee without notice.</a:t>
            </a:r>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45</a:t>
            </a:fld>
            <a:endParaRPr lang="en-US" b="0" baseline="30000" dirty="0" smtClean="0"/>
          </a:p>
        </p:txBody>
      </p:sp>
    </p:spTree>
    <p:extLst>
      <p:ext uri="{BB962C8B-B14F-4D97-AF65-F5344CB8AC3E}">
        <p14:creationId xmlns:p14="http://schemas.microsoft.com/office/powerpoint/2010/main" val="95799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382000" cy="3505200"/>
          </a:xfrm>
        </p:spPr>
        <p:txBody>
          <a:bodyPr/>
          <a:lstStyle/>
          <a:p>
            <a:pPr marL="342900" indent="-342900">
              <a:buClr>
                <a:srgbClr val="0067AC"/>
              </a:buClr>
              <a:buFont typeface="Wingdings" panose="05000000000000000000" pitchFamily="2" charset="2"/>
              <a:buChar char="§"/>
            </a:pPr>
            <a:r>
              <a:rPr lang="en-US" b="1" dirty="0" smtClean="0"/>
              <a:t>Colorado </a:t>
            </a:r>
            <a:r>
              <a:rPr lang="en-US" b="1" dirty="0" smtClean="0"/>
              <a:t>permits:</a:t>
            </a:r>
          </a:p>
          <a:p>
            <a:pPr marL="1085850" lvl="1" indent="-342900">
              <a:buClr>
                <a:srgbClr val="0067AC"/>
              </a:buClr>
              <a:buFont typeface="Wingdings" panose="05000000000000000000" pitchFamily="2" charset="2"/>
              <a:buChar char="§"/>
            </a:pPr>
            <a:r>
              <a:rPr lang="en-US" b="1" dirty="0" smtClean="0"/>
              <a:t>Deductions to compensate for an employee's theft if the employer filed a report with the proper law enforcement agency, pending a final decision by a court </a:t>
            </a:r>
          </a:p>
          <a:p>
            <a:pPr marL="342900" indent="-342900">
              <a:buClr>
                <a:srgbClr val="0067AC"/>
              </a:buClr>
              <a:buFont typeface="Wingdings" panose="05000000000000000000" pitchFamily="2" charset="2"/>
              <a:buChar char="§"/>
            </a:pPr>
            <a:r>
              <a:rPr lang="en-US" b="1" dirty="0" smtClean="0"/>
              <a:t>Ohio permits:</a:t>
            </a:r>
          </a:p>
          <a:p>
            <a:pPr marL="1085850" lvl="1" indent="-342900">
              <a:buClr>
                <a:srgbClr val="0067AC"/>
              </a:buClr>
              <a:buFont typeface="Wingdings" panose="05000000000000000000" pitchFamily="2" charset="2"/>
              <a:buChar char="§"/>
            </a:pPr>
            <a:r>
              <a:rPr lang="en-US" b="1" dirty="0" smtClean="0"/>
              <a:t>Deduction for damaged or destroyed tools and machinery if employer has an </a:t>
            </a:r>
            <a:r>
              <a:rPr lang="en-US" b="1" dirty="0"/>
              <a:t>express contract with </a:t>
            </a:r>
            <a:r>
              <a:rPr lang="en-US" b="1" dirty="0" smtClean="0"/>
              <a:t>employee</a:t>
            </a:r>
          </a:p>
          <a:p>
            <a:pPr lvl="1" indent="0">
              <a:buClr>
                <a:srgbClr val="0067AC"/>
              </a:buClr>
              <a:buNone/>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46</a:t>
            </a:fld>
            <a:endParaRPr lang="en-US" b="0" baseline="30000" dirty="0" smtClean="0"/>
          </a:p>
        </p:txBody>
      </p:sp>
    </p:spTree>
    <p:extLst>
      <p:ext uri="{BB962C8B-B14F-4D97-AF65-F5344CB8AC3E}">
        <p14:creationId xmlns:p14="http://schemas.microsoft.com/office/powerpoint/2010/main" val="3227526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North Carolina permits deductions for cash shortages, loss or damage to employer’s property, principal amount of loans to employee, etc. </a:t>
            </a:r>
            <a:r>
              <a:rPr lang="en-US" b="1" u="sng" dirty="0" smtClean="0"/>
              <a:t>if</a:t>
            </a:r>
            <a:r>
              <a:rPr lang="en-US" b="1" dirty="0" smtClean="0"/>
              <a:t>:</a:t>
            </a:r>
          </a:p>
          <a:p>
            <a:pPr marL="1085850" lvl="1" indent="-342900">
              <a:buClr>
                <a:srgbClr val="0067AC"/>
              </a:buClr>
              <a:buFont typeface="Wingdings" panose="05000000000000000000" pitchFamily="2" charset="2"/>
              <a:buChar char="§"/>
            </a:pPr>
            <a:r>
              <a:rPr lang="en-US" b="1" dirty="0"/>
              <a:t>E</a:t>
            </a:r>
            <a:r>
              <a:rPr lang="en-US" b="1" dirty="0" smtClean="0"/>
              <a:t>mployee is given </a:t>
            </a:r>
            <a:r>
              <a:rPr lang="en-US" b="1" dirty="0"/>
              <a:t>written notice of the amount to be deducted at least seven days before the payday on which the deduction is made </a:t>
            </a:r>
            <a:r>
              <a:rPr lang="en-US" b="1" dirty="0" smtClean="0"/>
              <a:t>(but not required </a:t>
            </a:r>
            <a:r>
              <a:rPr lang="en-US" b="1" dirty="0"/>
              <a:t>when a separation occurs</a:t>
            </a:r>
            <a:r>
              <a:rPr lang="en-US" b="1" dirty="0" smtClean="0"/>
              <a:t>)</a:t>
            </a:r>
          </a:p>
          <a:p>
            <a:pPr marL="1085850" lvl="1" indent="-342900">
              <a:buClr>
                <a:srgbClr val="0067AC"/>
              </a:buClr>
              <a:buFont typeface="Wingdings" panose="05000000000000000000" pitchFamily="2" charset="2"/>
              <a:buChar char="§"/>
            </a:pPr>
            <a:r>
              <a:rPr lang="en-US" b="1" dirty="0" smtClean="0"/>
              <a:t>However, cannot make deductions from any overtime hours or non-overtime wages below minimum wage</a:t>
            </a:r>
            <a:endParaRPr lang="en-US" dirty="0"/>
          </a:p>
          <a:p>
            <a:pPr marL="1085850" lvl="1" indent="-342900">
              <a:buClr>
                <a:srgbClr val="0067AC"/>
              </a:buClr>
              <a:buFont typeface="Wingdings" panose="05000000000000000000" pitchFamily="2" charset="2"/>
              <a:buChar char="§"/>
            </a:pPr>
            <a:endParaRPr lang="en-US" b="1" dirty="0" smtClean="0"/>
          </a:p>
        </p:txBody>
      </p:sp>
      <p:sp>
        <p:nvSpPr>
          <p:cNvPr id="5" name="Slide Number Placeholder 4"/>
          <p:cNvSpPr>
            <a:spLocks noGrp="1"/>
          </p:cNvSpPr>
          <p:nvPr>
            <p:ph type="sldNum" sz="quarter" idx="4"/>
          </p:nvPr>
        </p:nvSpPr>
        <p:spPr/>
        <p:txBody>
          <a:bodyPr/>
          <a:lstStyle/>
          <a:p>
            <a:fld id="{A6D1340B-B320-4949-80C8-72CFFBD72CAA}" type="slidenum">
              <a:rPr lang="en-US" smtClean="0"/>
              <a:pPr/>
              <a:t>47</a:t>
            </a:fld>
            <a:endParaRPr lang="en-US" b="0" baseline="30000" dirty="0" smtClean="0"/>
          </a:p>
        </p:txBody>
      </p:sp>
    </p:spTree>
    <p:extLst>
      <p:ext uri="{BB962C8B-B14F-4D97-AF65-F5344CB8AC3E}">
        <p14:creationId xmlns:p14="http://schemas.microsoft.com/office/powerpoint/2010/main" val="2456444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533400" y="2057400"/>
            <a:ext cx="8534400" cy="3505200"/>
          </a:xfrm>
        </p:spPr>
        <p:txBody>
          <a:bodyPr/>
          <a:lstStyle/>
          <a:p>
            <a:pPr marL="342900" indent="-342900">
              <a:buClr>
                <a:srgbClr val="0067AC"/>
              </a:buClr>
              <a:buFont typeface="Wingdings" panose="05000000000000000000" pitchFamily="2" charset="2"/>
              <a:buChar char="§"/>
            </a:pPr>
            <a:r>
              <a:rPr lang="en-US" b="1" dirty="0" smtClean="0"/>
              <a:t>Remote Work as an Accommodation</a:t>
            </a:r>
          </a:p>
          <a:p>
            <a:pPr marL="1085850" lvl="1" indent="-342900">
              <a:buClr>
                <a:srgbClr val="0067AC"/>
              </a:buClr>
              <a:buFont typeface="Wingdings" panose="05000000000000000000" pitchFamily="2" charset="2"/>
              <a:buChar char="§"/>
            </a:pPr>
            <a:r>
              <a:rPr lang="en-US" b="1" dirty="0" smtClean="0"/>
              <a:t>EEOC recognizes it as </a:t>
            </a:r>
            <a:r>
              <a:rPr lang="en-US" b="1" dirty="0" smtClean="0"/>
              <a:t>a </a:t>
            </a:r>
            <a:r>
              <a:rPr lang="en-US" b="1" u="sng" dirty="0" smtClean="0"/>
              <a:t>potential</a:t>
            </a:r>
            <a:r>
              <a:rPr lang="en-US" b="1" dirty="0" smtClean="0"/>
              <a:t> reasonable </a:t>
            </a:r>
            <a:r>
              <a:rPr lang="en-US" b="1" dirty="0" smtClean="0"/>
              <a:t>accommodation</a:t>
            </a:r>
          </a:p>
          <a:p>
            <a:pPr marL="1085850" lvl="1" indent="-342900">
              <a:buClr>
                <a:srgbClr val="0067AC"/>
              </a:buClr>
              <a:buFont typeface="Wingdings" panose="05000000000000000000" pitchFamily="2" charset="2"/>
              <a:buChar char="§"/>
            </a:pPr>
            <a:r>
              <a:rPr lang="en-US" b="1" dirty="0" smtClean="0"/>
              <a:t>If other </a:t>
            </a:r>
            <a:r>
              <a:rPr lang="en-US" b="1" dirty="0" smtClean="0"/>
              <a:t>employees are permitted to work remotely, it </a:t>
            </a:r>
            <a:r>
              <a:rPr lang="en-US" b="1" u="sng" dirty="0" smtClean="0"/>
              <a:t>must</a:t>
            </a:r>
            <a:r>
              <a:rPr lang="en-US" b="1" dirty="0" smtClean="0"/>
              <a:t> be an option for disabled </a:t>
            </a:r>
            <a:r>
              <a:rPr lang="en-US" b="1" dirty="0" smtClean="0"/>
              <a:t>employees.</a:t>
            </a:r>
            <a:endParaRPr lang="en-US" b="1" dirty="0" smtClean="0"/>
          </a:p>
          <a:p>
            <a:pPr marL="1485900" lvl="2" indent="-342900">
              <a:buClr>
                <a:srgbClr val="0067AC"/>
              </a:buClr>
              <a:buFont typeface="Wingdings" panose="05000000000000000000" pitchFamily="2" charset="2"/>
              <a:buChar char="§"/>
            </a:pPr>
            <a:r>
              <a:rPr lang="en-US" b="1" dirty="0" smtClean="0"/>
              <a:t>Marginal or minor job duties may need to be re-assigned if they are the only obstacles to remote </a:t>
            </a:r>
            <a:r>
              <a:rPr lang="en-US" b="1" dirty="0" smtClean="0"/>
              <a:t>work.</a:t>
            </a:r>
            <a:endParaRPr lang="en-US" b="1" dirty="0" smtClean="0"/>
          </a:p>
          <a:p>
            <a:pPr marL="1485900" lvl="2" indent="-342900">
              <a:buClr>
                <a:srgbClr val="0067AC"/>
              </a:buClr>
              <a:buFont typeface="Wingdings" panose="05000000000000000000" pitchFamily="2" charset="2"/>
              <a:buChar char="§"/>
            </a:pPr>
            <a:r>
              <a:rPr lang="en-US" b="1" dirty="0" smtClean="0"/>
              <a:t>Engage in interactive process for any requests that accompany remote work, such as home </a:t>
            </a:r>
            <a:r>
              <a:rPr lang="en-US" b="1" dirty="0" smtClean="0"/>
              <a:t>equipment. </a:t>
            </a: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48</a:t>
            </a:fld>
            <a:endParaRPr lang="en-US" b="0" baseline="30000" dirty="0" smtClean="0"/>
          </a:p>
        </p:txBody>
      </p:sp>
    </p:spTree>
    <p:extLst>
      <p:ext uri="{BB962C8B-B14F-4D97-AF65-F5344CB8AC3E}">
        <p14:creationId xmlns:p14="http://schemas.microsoft.com/office/powerpoint/2010/main" val="19408923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Post-Employment</a:t>
            </a:r>
            <a:endParaRPr lang="en-US" dirty="0"/>
          </a:p>
        </p:txBody>
      </p:sp>
      <p:sp>
        <p:nvSpPr>
          <p:cNvPr id="3" name="Content Placeholder 2"/>
          <p:cNvSpPr>
            <a:spLocks noGrp="1"/>
          </p:cNvSpPr>
          <p:nvPr>
            <p:ph idx="1"/>
          </p:nvPr>
        </p:nvSpPr>
        <p:spPr>
          <a:xfrm>
            <a:off x="533400" y="2057400"/>
            <a:ext cx="8610600" cy="3505200"/>
          </a:xfrm>
        </p:spPr>
        <p:txBody>
          <a:bodyPr/>
          <a:lstStyle/>
          <a:p>
            <a:pPr marL="342900" indent="-342900">
              <a:buClr>
                <a:srgbClr val="0067AC"/>
              </a:buClr>
              <a:buFont typeface="Wingdings" panose="05000000000000000000" pitchFamily="2" charset="2"/>
              <a:buChar char="§"/>
            </a:pPr>
            <a:r>
              <a:rPr lang="en-US" b="1" dirty="0" smtClean="0"/>
              <a:t>Mini WARN Act</a:t>
            </a:r>
          </a:p>
          <a:p>
            <a:pPr marL="1085850" lvl="1" indent="-342900">
              <a:buClr>
                <a:srgbClr val="0067AC"/>
              </a:buClr>
              <a:buFont typeface="Wingdings" panose="05000000000000000000" pitchFamily="2" charset="2"/>
              <a:buChar char="§"/>
            </a:pPr>
            <a:r>
              <a:rPr lang="en-US" b="1" dirty="0" smtClean="0"/>
              <a:t>California, Iowa, Maryland, New York, Tennessee, for example</a:t>
            </a:r>
          </a:p>
          <a:p>
            <a:pPr marL="1085850" lvl="1" indent="-342900">
              <a:buClr>
                <a:srgbClr val="0067AC"/>
              </a:buClr>
              <a:buFont typeface="Wingdings" panose="05000000000000000000" pitchFamily="2" charset="2"/>
              <a:buChar char="§"/>
            </a:pPr>
            <a:r>
              <a:rPr lang="en-US" b="1" dirty="0" smtClean="0"/>
              <a:t>Several states that do not have a mini-WARN act still require notice to the state </a:t>
            </a:r>
            <a:r>
              <a:rPr lang="en-US" b="1" dirty="0" err="1" smtClean="0"/>
              <a:t>DOL</a:t>
            </a:r>
            <a:r>
              <a:rPr lang="en-US" b="1" dirty="0" smtClean="0"/>
              <a:t> for layoffs involving a certain number of employees OR the business is sold</a:t>
            </a:r>
          </a:p>
        </p:txBody>
      </p:sp>
      <p:sp>
        <p:nvSpPr>
          <p:cNvPr id="5" name="Slide Number Placeholder 4"/>
          <p:cNvSpPr>
            <a:spLocks noGrp="1"/>
          </p:cNvSpPr>
          <p:nvPr>
            <p:ph type="sldNum" sz="quarter" idx="4"/>
          </p:nvPr>
        </p:nvSpPr>
        <p:spPr/>
        <p:txBody>
          <a:bodyPr/>
          <a:lstStyle/>
          <a:p>
            <a:fld id="{A6D1340B-B320-4949-80C8-72CFFBD72CAA}" type="slidenum">
              <a:rPr lang="en-US" smtClean="0"/>
              <a:pPr/>
              <a:t>49</a:t>
            </a:fld>
            <a:endParaRPr lang="en-US" b="0" baseline="30000" dirty="0" smtClean="0"/>
          </a:p>
        </p:txBody>
      </p:sp>
    </p:spTree>
    <p:extLst>
      <p:ext uri="{BB962C8B-B14F-4D97-AF65-F5344CB8AC3E}">
        <p14:creationId xmlns:p14="http://schemas.microsoft.com/office/powerpoint/2010/main" val="53647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6D1340B-B320-4949-80C8-72CFFBD72CAA}" type="slidenum">
              <a:rPr lang="en-US" smtClean="0"/>
              <a:pPr/>
              <a:t>5</a:t>
            </a:fld>
            <a:endParaRPr lang="en-US" b="0" baseline="30000" dirty="0" smtClean="0"/>
          </a:p>
        </p:txBody>
      </p:sp>
      <p:pic>
        <p:nvPicPr>
          <p:cNvPr id="6" name="Picture 5"/>
          <p:cNvPicPr>
            <a:picLocks noChangeAspect="1"/>
          </p:cNvPicPr>
          <p:nvPr/>
        </p:nvPicPr>
        <p:blipFill>
          <a:blip r:embed="rId3"/>
          <a:stretch>
            <a:fillRect/>
          </a:stretch>
        </p:blipFill>
        <p:spPr>
          <a:xfrm>
            <a:off x="152400" y="990600"/>
            <a:ext cx="8763000" cy="4136008"/>
          </a:xfrm>
          <a:prstGeom prst="rect">
            <a:avLst/>
          </a:prstGeom>
        </p:spPr>
      </p:pic>
    </p:spTree>
    <p:extLst>
      <p:ext uri="{BB962C8B-B14F-4D97-AF65-F5344CB8AC3E}">
        <p14:creationId xmlns:p14="http://schemas.microsoft.com/office/powerpoint/2010/main" val="9887133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Post-Employment</a:t>
            </a:r>
            <a:endParaRPr lang="en-US" dirty="0"/>
          </a:p>
        </p:txBody>
      </p:sp>
      <p:sp>
        <p:nvSpPr>
          <p:cNvPr id="3" name="Content Placeholder 2"/>
          <p:cNvSpPr>
            <a:spLocks noGrp="1"/>
          </p:cNvSpPr>
          <p:nvPr>
            <p:ph idx="1"/>
          </p:nvPr>
        </p:nvSpPr>
        <p:spPr>
          <a:xfrm>
            <a:off x="533400" y="2057400"/>
            <a:ext cx="8610600" cy="3505200"/>
          </a:xfrm>
        </p:spPr>
        <p:txBody>
          <a:bodyPr/>
          <a:lstStyle/>
          <a:p>
            <a:pPr marL="342900" indent="-342900">
              <a:buClr>
                <a:srgbClr val="0067AC"/>
              </a:buClr>
              <a:buFont typeface="Wingdings" panose="05000000000000000000" pitchFamily="2" charset="2"/>
              <a:buChar char="§"/>
            </a:pPr>
            <a:r>
              <a:rPr lang="en-US" b="1" dirty="0" smtClean="0"/>
              <a:t>Final paycheck rules</a:t>
            </a:r>
          </a:p>
          <a:p>
            <a:pPr marL="1085850" lvl="1" indent="-342900">
              <a:buClr>
                <a:srgbClr val="0067AC"/>
              </a:buClr>
              <a:buFont typeface="Wingdings" panose="05000000000000000000" pitchFamily="2" charset="2"/>
              <a:buChar char="§"/>
            </a:pPr>
            <a:r>
              <a:rPr lang="en-US" b="1" dirty="0" smtClean="0"/>
              <a:t>California and Nevada – all wages, including accrued vacation, are due </a:t>
            </a:r>
            <a:r>
              <a:rPr lang="en-US" b="1" u="sng" dirty="0" smtClean="0"/>
              <a:t>immediately</a:t>
            </a:r>
            <a:r>
              <a:rPr lang="en-US" b="1" dirty="0" smtClean="0"/>
              <a:t> upon involuntary termination </a:t>
            </a:r>
          </a:p>
          <a:p>
            <a:pPr marL="1085850" lvl="1" indent="-342900">
              <a:buClr>
                <a:srgbClr val="0067AC"/>
              </a:buClr>
              <a:buFont typeface="Wingdings" panose="05000000000000000000" pitchFamily="2" charset="2"/>
              <a:buChar char="§"/>
            </a:pPr>
            <a:r>
              <a:rPr lang="en-US" b="1" dirty="0"/>
              <a:t>Alaska – all final pay is due within </a:t>
            </a:r>
            <a:r>
              <a:rPr lang="en-US" b="1" u="sng" dirty="0"/>
              <a:t>three</a:t>
            </a:r>
            <a:r>
              <a:rPr lang="en-US" b="1" dirty="0"/>
              <a:t> working days for terminations </a:t>
            </a:r>
            <a:endParaRPr lang="en-US" b="1" dirty="0" smtClean="0"/>
          </a:p>
          <a:p>
            <a:pPr marL="1085850" lvl="1" indent="-342900">
              <a:buClr>
                <a:srgbClr val="0067AC"/>
              </a:buClr>
              <a:buFont typeface="Wingdings" panose="05000000000000000000" pitchFamily="2" charset="2"/>
              <a:buChar char="§"/>
            </a:pPr>
            <a:r>
              <a:rPr lang="en-US" b="1" dirty="0" smtClean="0"/>
              <a:t>Texas – within </a:t>
            </a:r>
            <a:r>
              <a:rPr lang="en-US" b="1" u="sng" dirty="0" smtClean="0"/>
              <a:t>six</a:t>
            </a:r>
            <a:r>
              <a:rPr lang="en-US" b="1" dirty="0" smtClean="0"/>
              <a:t> days if employee is terminated </a:t>
            </a:r>
          </a:p>
          <a:p>
            <a:pPr marL="342900" indent="-342900">
              <a:buClr>
                <a:srgbClr val="0067AC"/>
              </a:buClr>
              <a:buFont typeface="Wingdings" panose="05000000000000000000" pitchFamily="2" charset="2"/>
              <a:buChar char="§"/>
            </a:pPr>
            <a:r>
              <a:rPr lang="en-US" b="1" dirty="0" smtClean="0"/>
              <a:t>Returning company equipment </a:t>
            </a: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50</a:t>
            </a:fld>
            <a:endParaRPr lang="en-US" b="0" baseline="30000" dirty="0" smtClean="0"/>
          </a:p>
        </p:txBody>
      </p:sp>
    </p:spTree>
    <p:extLst>
      <p:ext uri="{BB962C8B-B14F-4D97-AF65-F5344CB8AC3E}">
        <p14:creationId xmlns:p14="http://schemas.microsoft.com/office/powerpoint/2010/main" val="1894826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marL="342900" indent="-342900">
              <a:buClr>
                <a:srgbClr val="0067AC"/>
              </a:buClr>
              <a:buFont typeface="Wingdings" panose="05000000000000000000" pitchFamily="2" charset="2"/>
              <a:buChar char="§"/>
            </a:pPr>
            <a:r>
              <a:rPr lang="en-US" b="1" dirty="0" smtClean="0"/>
              <a:t>Keeping it all straight!</a:t>
            </a:r>
          </a:p>
          <a:p>
            <a:pPr marL="342900" indent="-342900">
              <a:buClr>
                <a:srgbClr val="0067AC"/>
              </a:buClr>
              <a:buFont typeface="Wingdings" panose="05000000000000000000" pitchFamily="2" charset="2"/>
              <a:buChar char="§"/>
            </a:pPr>
            <a:r>
              <a:rPr lang="en-US" b="1" dirty="0" smtClean="0"/>
              <a:t>Recruiting and retaining employees on campus that want to work 100% remotely.</a:t>
            </a:r>
          </a:p>
          <a:p>
            <a:pPr marL="342900" indent="-342900">
              <a:buClr>
                <a:srgbClr val="0067AC"/>
              </a:buClr>
              <a:buFont typeface="Wingdings" panose="05000000000000000000" pitchFamily="2" charset="2"/>
              <a:buChar char="§"/>
            </a:pPr>
            <a:r>
              <a:rPr lang="en-US" b="1" dirty="0" smtClean="0"/>
              <a:t>Embracing and including remote employees in in-person locations.</a:t>
            </a:r>
          </a:p>
          <a:p>
            <a:pPr marL="342900" indent="-342900">
              <a:buClr>
                <a:srgbClr val="0067AC"/>
              </a:buClr>
              <a:buFont typeface="Wingdings" panose="05000000000000000000" pitchFamily="2" charset="2"/>
              <a:buChar char="§"/>
            </a:pPr>
            <a:r>
              <a:rPr lang="en-US" b="1" dirty="0" smtClean="0"/>
              <a:t>Pay equity when employees work in different locations. </a:t>
            </a:r>
          </a:p>
          <a:p>
            <a:pPr marL="342900" indent="-342900">
              <a:buClr>
                <a:srgbClr val="0067AC"/>
              </a:buClr>
              <a:buFont typeface="Wingdings" panose="05000000000000000000" pitchFamily="2" charset="2"/>
              <a:buChar char="§"/>
            </a:pPr>
            <a:r>
              <a:rPr lang="en-US" b="1" dirty="0" smtClean="0"/>
              <a:t>What challenges are you facing?</a:t>
            </a:r>
            <a:endParaRPr lang="en-US" b="1" dirty="0"/>
          </a:p>
        </p:txBody>
      </p:sp>
      <p:sp>
        <p:nvSpPr>
          <p:cNvPr id="5" name="Slide Number Placeholder 4"/>
          <p:cNvSpPr>
            <a:spLocks noGrp="1"/>
          </p:cNvSpPr>
          <p:nvPr>
            <p:ph type="sldNum" sz="quarter" idx="4"/>
          </p:nvPr>
        </p:nvSpPr>
        <p:spPr/>
        <p:txBody>
          <a:bodyPr/>
          <a:lstStyle/>
          <a:p>
            <a:fld id="{A6D1340B-B320-4949-80C8-72CFFBD72CAA}" type="slidenum">
              <a:rPr lang="en-US" smtClean="0"/>
              <a:pPr/>
              <a:t>51</a:t>
            </a:fld>
            <a:endParaRPr lang="en-US" b="0" baseline="30000" dirty="0" smtClean="0"/>
          </a:p>
        </p:txBody>
      </p:sp>
    </p:spTree>
    <p:extLst>
      <p:ext uri="{BB962C8B-B14F-4D97-AF65-F5344CB8AC3E}">
        <p14:creationId xmlns:p14="http://schemas.microsoft.com/office/powerpoint/2010/main" val="59138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p:cNvSpPr>
            <a:spLocks noGrp="1" noChangeArrowheads="1"/>
          </p:cNvSpPr>
          <p:nvPr>
            <p:ph idx="1"/>
          </p:nvPr>
        </p:nvSpPr>
        <p:spPr/>
        <p:txBody>
          <a:bodyPr>
            <a:normAutofit/>
          </a:bodyPr>
          <a:lstStyle/>
          <a:p>
            <a:pPr marL="0" indent="0" algn="ctr">
              <a:spcAft>
                <a:spcPts val="0"/>
              </a:spcAft>
              <a:buNone/>
            </a:pPr>
            <a:endParaRPr lang="en-US" b="0" dirty="0" smtClean="0"/>
          </a:p>
          <a:p>
            <a:pPr marL="0" indent="0" algn="ctr">
              <a:spcAft>
                <a:spcPts val="0"/>
              </a:spcAft>
              <a:buNone/>
            </a:pPr>
            <a:endParaRPr lang="en-US" b="0" dirty="0"/>
          </a:p>
          <a:p>
            <a:pPr marL="0" indent="0" algn="ctr">
              <a:spcAft>
                <a:spcPts val="0"/>
              </a:spcAft>
              <a:buNone/>
            </a:pPr>
            <a:endParaRPr lang="en-US" b="0" dirty="0" smtClean="0"/>
          </a:p>
          <a:p>
            <a:pPr marL="0" indent="0" algn="ctr">
              <a:spcAft>
                <a:spcPts val="0"/>
              </a:spcAft>
              <a:buNone/>
            </a:pPr>
            <a:endParaRPr lang="en-US" b="0" dirty="0"/>
          </a:p>
          <a:p>
            <a:pPr marL="0" indent="0" algn="ctr">
              <a:spcAft>
                <a:spcPts val="0"/>
              </a:spcAft>
              <a:buNone/>
            </a:pPr>
            <a:r>
              <a:rPr lang="en-US" sz="2800" dirty="0" smtClean="0"/>
              <a:t>Courtney Ross Samford</a:t>
            </a:r>
          </a:p>
          <a:p>
            <a:pPr marL="0" indent="0" algn="ctr">
              <a:spcAft>
                <a:spcPts val="0"/>
              </a:spcAft>
              <a:buNone/>
            </a:pPr>
            <a:endParaRPr lang="en-US" b="0" dirty="0"/>
          </a:p>
          <a:p>
            <a:pPr marL="0" indent="0" algn="ctr">
              <a:spcAft>
                <a:spcPts val="0"/>
              </a:spcAft>
              <a:buNone/>
            </a:pPr>
            <a:r>
              <a:rPr lang="en-US" dirty="0" smtClean="0">
                <a:solidFill>
                  <a:srgbClr val="0067AC"/>
                </a:solidFill>
              </a:rPr>
              <a:t>courtney.samford@dinsmore.com</a:t>
            </a:r>
          </a:p>
          <a:p>
            <a:pPr marL="0" indent="0" algn="ctr">
              <a:spcAft>
                <a:spcPts val="0"/>
              </a:spcAft>
              <a:buNone/>
            </a:pPr>
            <a:endParaRPr lang="en-US" dirty="0" smtClean="0">
              <a:solidFill>
                <a:srgbClr val="0067AC"/>
              </a:solidFill>
            </a:endParaRPr>
          </a:p>
          <a:p>
            <a:pPr marL="0" indent="0" algn="ctr">
              <a:spcAft>
                <a:spcPts val="0"/>
              </a:spcAft>
              <a:buNone/>
            </a:pPr>
            <a:r>
              <a:rPr lang="en-US" dirty="0"/>
              <a:t>(</a:t>
            </a:r>
            <a:r>
              <a:rPr lang="en-US" dirty="0" smtClean="0"/>
              <a:t>859) 425-1092</a:t>
            </a:r>
          </a:p>
          <a:p>
            <a:pPr marL="0" indent="0" algn="ctr">
              <a:spcAft>
                <a:spcPts val="0"/>
              </a:spcAft>
              <a:buNone/>
            </a:pPr>
            <a:endParaRPr lang="en-US" b="0" dirty="0" smtClean="0"/>
          </a:p>
          <a:p>
            <a:pPr marL="0" indent="0" algn="ctr">
              <a:buNone/>
            </a:pPr>
            <a:endParaRPr lang="en-US" sz="1200" b="0" dirty="0" smtClean="0"/>
          </a:p>
        </p:txBody>
      </p:sp>
      <p:sp>
        <p:nvSpPr>
          <p:cNvPr id="5" name="Slide Number Placeholder 4"/>
          <p:cNvSpPr>
            <a:spLocks noGrp="1"/>
          </p:cNvSpPr>
          <p:nvPr>
            <p:ph type="sldNum" sz="quarter" idx="4"/>
          </p:nvPr>
        </p:nvSpPr>
        <p:spPr>
          <a:xfrm>
            <a:off x="8077200" y="6400800"/>
            <a:ext cx="533400" cy="304800"/>
          </a:xfrm>
        </p:spPr>
        <p:txBody>
          <a:bodyPr/>
          <a:lstStyle/>
          <a:p>
            <a:fld id="{A6D1340B-B320-4949-80C8-72CFFBD72CAA}" type="slidenum">
              <a:rPr lang="en-US" smtClean="0"/>
              <a:pPr/>
              <a:t>52</a:t>
            </a:fld>
            <a:endParaRPr lang="en-US" b="0" baseline="30000" dirty="0" smtClean="0"/>
          </a:p>
        </p:txBody>
      </p:sp>
    </p:spTree>
    <p:extLst>
      <p:ext uri="{BB962C8B-B14F-4D97-AF65-F5344CB8AC3E}">
        <p14:creationId xmlns:p14="http://schemas.microsoft.com/office/powerpoint/2010/main" val="76424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6D1340B-B320-4949-80C8-72CFFBD72CAA}" type="slidenum">
              <a:rPr lang="en-US" smtClean="0"/>
              <a:pPr/>
              <a:t>6</a:t>
            </a:fld>
            <a:endParaRPr lang="en-US" b="0" baseline="30000" dirty="0" smtClean="0"/>
          </a:p>
        </p:txBody>
      </p:sp>
      <p:pic>
        <p:nvPicPr>
          <p:cNvPr id="6" name="Picture 5"/>
          <p:cNvPicPr>
            <a:picLocks noChangeAspect="1"/>
          </p:cNvPicPr>
          <p:nvPr/>
        </p:nvPicPr>
        <p:blipFill>
          <a:blip r:embed="rId3"/>
          <a:stretch>
            <a:fillRect/>
          </a:stretch>
        </p:blipFill>
        <p:spPr>
          <a:xfrm>
            <a:off x="304800" y="1066800"/>
            <a:ext cx="8458200" cy="3396718"/>
          </a:xfrm>
          <a:prstGeom prst="rect">
            <a:avLst/>
          </a:prstGeom>
        </p:spPr>
      </p:pic>
    </p:spTree>
    <p:extLst>
      <p:ext uri="{BB962C8B-B14F-4D97-AF65-F5344CB8AC3E}">
        <p14:creationId xmlns:p14="http://schemas.microsoft.com/office/powerpoint/2010/main" val="3602331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6D1340B-B320-4949-80C8-72CFFBD72CAA}" type="slidenum">
              <a:rPr lang="en-US" smtClean="0"/>
              <a:pPr/>
              <a:t>7</a:t>
            </a:fld>
            <a:endParaRPr lang="en-US" b="0" baseline="30000" dirty="0" smtClean="0"/>
          </a:p>
        </p:txBody>
      </p:sp>
      <p:pic>
        <p:nvPicPr>
          <p:cNvPr id="6" name="Picture 5"/>
          <p:cNvPicPr>
            <a:picLocks noChangeAspect="1"/>
          </p:cNvPicPr>
          <p:nvPr/>
        </p:nvPicPr>
        <p:blipFill>
          <a:blip r:embed="rId3"/>
          <a:stretch>
            <a:fillRect/>
          </a:stretch>
        </p:blipFill>
        <p:spPr>
          <a:xfrm>
            <a:off x="347153" y="533400"/>
            <a:ext cx="8208583" cy="4524375"/>
          </a:xfrm>
          <a:prstGeom prst="rect">
            <a:avLst/>
          </a:prstGeom>
        </p:spPr>
      </p:pic>
    </p:spTree>
    <p:extLst>
      <p:ext uri="{BB962C8B-B14F-4D97-AF65-F5344CB8AC3E}">
        <p14:creationId xmlns:p14="http://schemas.microsoft.com/office/powerpoint/2010/main" val="4166760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Work is Here to Stay</a:t>
            </a:r>
            <a:endParaRPr lang="en-US" dirty="0"/>
          </a:p>
        </p:txBody>
      </p:sp>
      <p:sp>
        <p:nvSpPr>
          <p:cNvPr id="3" name="Content Placeholder 2"/>
          <p:cNvSpPr>
            <a:spLocks noGrp="1"/>
          </p:cNvSpPr>
          <p:nvPr>
            <p:ph idx="1"/>
          </p:nvPr>
        </p:nvSpPr>
        <p:spPr>
          <a:xfrm>
            <a:off x="533400" y="2133600"/>
            <a:ext cx="8229600" cy="3505200"/>
          </a:xfrm>
        </p:spPr>
        <p:txBody>
          <a:bodyPr/>
          <a:lstStyle/>
          <a:p>
            <a:pPr marL="342900" indent="-342900">
              <a:buClr>
                <a:srgbClr val="0067AC"/>
              </a:buClr>
              <a:buFont typeface="Wingdings" panose="05000000000000000000" pitchFamily="2" charset="2"/>
              <a:buChar char="§"/>
            </a:pPr>
            <a:r>
              <a:rPr lang="en-US" b="1" dirty="0" smtClean="0"/>
              <a:t>Nearly 57% of the remote workforce either rarely or never worked from home prior to </a:t>
            </a:r>
            <a:r>
              <a:rPr lang="en-US" b="1" dirty="0" err="1" smtClean="0"/>
              <a:t>COVID</a:t>
            </a:r>
            <a:r>
              <a:rPr lang="en-US" b="1" dirty="0" smtClean="0"/>
              <a:t>-19.</a:t>
            </a:r>
          </a:p>
          <a:p>
            <a:pPr marL="342900" indent="-342900">
              <a:buClr>
                <a:srgbClr val="0067AC"/>
              </a:buClr>
              <a:buFont typeface="Wingdings" panose="05000000000000000000" pitchFamily="2" charset="2"/>
              <a:buChar char="§"/>
            </a:pPr>
            <a:r>
              <a:rPr lang="en-US" b="1" dirty="0" smtClean="0"/>
              <a:t>97% of remote employees want to continue working remotely until the end of their careers.</a:t>
            </a:r>
          </a:p>
          <a:p>
            <a:pPr marL="342900" indent="-342900">
              <a:buClr>
                <a:srgbClr val="0067AC"/>
              </a:buClr>
              <a:buFont typeface="Wingdings" panose="05000000000000000000" pitchFamily="2" charset="2"/>
              <a:buChar char="§"/>
            </a:pPr>
            <a:r>
              <a:rPr lang="en-US" b="1" dirty="0" smtClean="0"/>
              <a:t>25% of professional jobs in North America are expected to be remote by end of 2022, and continue to grow in 2023.</a:t>
            </a:r>
          </a:p>
          <a:p>
            <a:pPr>
              <a:buClr>
                <a:srgbClr val="0067AC"/>
              </a:buClr>
            </a:pPr>
            <a:endParaRPr lang="en-US" b="1" dirty="0" smtClean="0"/>
          </a:p>
          <a:p>
            <a:pPr marL="342900" indent="-342900">
              <a:buClr>
                <a:srgbClr val="0067AC"/>
              </a:buClr>
              <a:buFont typeface="Wingdings" panose="05000000000000000000" pitchFamily="2" charset="2"/>
              <a:buChar char="§"/>
            </a:pPr>
            <a:r>
              <a:rPr lang="en-US" b="1" dirty="0" smtClean="0"/>
              <a:t>So what can you do about it?</a:t>
            </a:r>
          </a:p>
        </p:txBody>
      </p:sp>
      <p:sp>
        <p:nvSpPr>
          <p:cNvPr id="5" name="Slide Number Placeholder 4"/>
          <p:cNvSpPr>
            <a:spLocks noGrp="1"/>
          </p:cNvSpPr>
          <p:nvPr>
            <p:ph type="sldNum" sz="quarter" idx="4"/>
          </p:nvPr>
        </p:nvSpPr>
        <p:spPr/>
        <p:txBody>
          <a:bodyPr/>
          <a:lstStyle/>
          <a:p>
            <a:fld id="{A6D1340B-B320-4949-80C8-72CFFBD72CAA}" type="slidenum">
              <a:rPr lang="en-US" smtClean="0"/>
              <a:pPr/>
              <a:t>8</a:t>
            </a:fld>
            <a:endParaRPr lang="en-US" b="0" baseline="30000" dirty="0" smtClean="0"/>
          </a:p>
        </p:txBody>
      </p:sp>
    </p:spTree>
    <p:extLst>
      <p:ext uri="{BB962C8B-B14F-4D97-AF65-F5344CB8AC3E}">
        <p14:creationId xmlns:p14="http://schemas.microsoft.com/office/powerpoint/2010/main" val="274440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Considerations</a:t>
            </a:r>
            <a:endParaRPr lang="en-US" dirty="0"/>
          </a:p>
        </p:txBody>
      </p:sp>
      <p:sp>
        <p:nvSpPr>
          <p:cNvPr id="3" name="Content Placeholder 2"/>
          <p:cNvSpPr>
            <a:spLocks noGrp="1"/>
          </p:cNvSpPr>
          <p:nvPr>
            <p:ph idx="1"/>
          </p:nvPr>
        </p:nvSpPr>
        <p:spPr>
          <a:xfrm>
            <a:off x="533400" y="2133600"/>
            <a:ext cx="8229600" cy="3505200"/>
          </a:xfrm>
        </p:spPr>
        <p:txBody>
          <a:bodyPr/>
          <a:lstStyle/>
          <a:p>
            <a:pPr marL="342900" indent="-342900">
              <a:buClr>
                <a:srgbClr val="0067AC"/>
              </a:buClr>
              <a:buFont typeface="Wingdings" panose="05000000000000000000" pitchFamily="2" charset="2"/>
              <a:buChar char="§"/>
            </a:pPr>
            <a:r>
              <a:rPr lang="en-US" b="1" dirty="0" smtClean="0"/>
              <a:t>Discuss sooner rather than later.</a:t>
            </a:r>
          </a:p>
          <a:p>
            <a:pPr marL="1085850" lvl="1" indent="-342900">
              <a:buClr>
                <a:srgbClr val="0067AC"/>
              </a:buClr>
              <a:buFont typeface="Wingdings" panose="05000000000000000000" pitchFamily="2" charset="2"/>
              <a:buChar char="§"/>
            </a:pPr>
            <a:r>
              <a:rPr lang="en-US" b="1" dirty="0" err="1"/>
              <a:t>CUPA</a:t>
            </a:r>
            <a:r>
              <a:rPr lang="en-US" b="1" dirty="0"/>
              <a:t>-HR reports that nearly half of the people working in higher education are considering looking for employment elsewhere in </a:t>
            </a:r>
            <a:r>
              <a:rPr lang="en-US" b="1" dirty="0" smtClean="0"/>
              <a:t>2022, citing “misalignment” between their current work arrangement and their preferred work arrangement as primary factor</a:t>
            </a:r>
          </a:p>
          <a:p>
            <a:pPr marL="342900" indent="-342900">
              <a:buClr>
                <a:srgbClr val="0067AC"/>
              </a:buClr>
              <a:buFont typeface="Wingdings" panose="05000000000000000000" pitchFamily="2" charset="2"/>
              <a:buChar char="§"/>
            </a:pPr>
            <a:r>
              <a:rPr lang="en-US" b="1" dirty="0" smtClean="0"/>
              <a:t>Does it work for your institution</a:t>
            </a:r>
            <a:r>
              <a:rPr lang="en-US" b="1" dirty="0"/>
              <a:t> </a:t>
            </a:r>
            <a:r>
              <a:rPr lang="en-US" b="1" dirty="0" smtClean="0"/>
              <a:t>and/or employees?</a:t>
            </a:r>
          </a:p>
        </p:txBody>
      </p:sp>
      <p:sp>
        <p:nvSpPr>
          <p:cNvPr id="5" name="Slide Number Placeholder 4"/>
          <p:cNvSpPr>
            <a:spLocks noGrp="1"/>
          </p:cNvSpPr>
          <p:nvPr>
            <p:ph type="sldNum" sz="quarter" idx="4"/>
          </p:nvPr>
        </p:nvSpPr>
        <p:spPr/>
        <p:txBody>
          <a:bodyPr/>
          <a:lstStyle/>
          <a:p>
            <a:fld id="{A6D1340B-B320-4949-80C8-72CFFBD72CAA}" type="slidenum">
              <a:rPr lang="en-US" smtClean="0"/>
              <a:pPr/>
              <a:t>9</a:t>
            </a:fld>
            <a:endParaRPr lang="en-US" b="0" baseline="30000" dirty="0" smtClean="0"/>
          </a:p>
        </p:txBody>
      </p:sp>
    </p:spTree>
    <p:extLst>
      <p:ext uri="{BB962C8B-B14F-4D97-AF65-F5344CB8AC3E}">
        <p14:creationId xmlns:p14="http://schemas.microsoft.com/office/powerpoint/2010/main" val="2645139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6630</Words>
  <Application>Microsoft Office PowerPoint</Application>
  <PresentationFormat>On-screen Show (4:3)</PresentationFormat>
  <Paragraphs>497</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Helvetica</vt:lpstr>
      <vt:lpstr>Lucida Grande</vt:lpstr>
      <vt:lpstr>Wingdings</vt:lpstr>
      <vt:lpstr>Wingdings 3</vt:lpstr>
      <vt:lpstr>1_Office Theme</vt:lpstr>
      <vt:lpstr>Beyond Borders:</vt:lpstr>
      <vt:lpstr>PowerPoint Presentation</vt:lpstr>
      <vt:lpstr>PowerPoint Presentation</vt:lpstr>
      <vt:lpstr>PowerPoint Presentation</vt:lpstr>
      <vt:lpstr>PowerPoint Presentation</vt:lpstr>
      <vt:lpstr>PowerPoint Presentation</vt:lpstr>
      <vt:lpstr>PowerPoint Presentation</vt:lpstr>
      <vt:lpstr>Remote Work is Here to Stay</vt:lpstr>
      <vt:lpstr>Initial Considerations</vt:lpstr>
      <vt:lpstr>Pre-Hiring Phase</vt:lpstr>
      <vt:lpstr>Pre-Hiring Phase</vt:lpstr>
      <vt:lpstr>Pre-Hiring Phase</vt:lpstr>
      <vt:lpstr>Pre-Hiring Phase</vt:lpstr>
      <vt:lpstr>Pre-Hiring Phase</vt:lpstr>
      <vt:lpstr>Pre-Hiring Phase</vt:lpstr>
      <vt:lpstr>Pre-Hiring Phase</vt:lpstr>
      <vt:lpstr>Pre-Hiring Phase</vt:lpstr>
      <vt:lpstr>Pre-Hiring Phase</vt:lpstr>
      <vt:lpstr>Pre-Hiring Phase</vt:lpstr>
      <vt:lpstr>Pre-Hiring Phase</vt:lpstr>
      <vt:lpstr>Onboarding</vt:lpstr>
      <vt:lpstr>Onboarding</vt:lpstr>
      <vt:lpstr>Onboarding</vt:lpstr>
      <vt:lpstr>Onboarding</vt:lpstr>
      <vt:lpstr>Onboarding</vt:lpstr>
      <vt:lpstr>Onboarding</vt:lpstr>
      <vt:lpstr>Onboarding</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Post-Employment</vt:lpstr>
      <vt:lpstr>Post-Employment</vt:lpstr>
      <vt:lpstr>Challenges</vt:lpstr>
      <vt:lpstr>PowerPoint Presentation</vt:lpstr>
    </vt:vector>
  </TitlesOfParts>
  <Company>Dinsmore &amp; Shohl,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Move You Make: GPS Tracking of Employees and Workplace Limitations</dc:title>
  <dc:creator>Lauber, Laura</dc:creator>
  <cp:lastModifiedBy>Samford, Courtney</cp:lastModifiedBy>
  <cp:revision>952</cp:revision>
  <cp:lastPrinted>2022-11-02T15:27:13Z</cp:lastPrinted>
  <dcterms:created xsi:type="dcterms:W3CDTF">2015-10-12T15:45:10Z</dcterms:created>
  <dcterms:modified xsi:type="dcterms:W3CDTF">2022-11-02T15:36:22Z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710880306</vt:i4>
  </property>
  <property fmtid="{D5CDD505-2E9C-101B-9397-08002B2CF9AE}" pid="3" name="_NewReviewCycle">
    <vt:lpwstr/>
  </property>
  <property fmtid="{D5CDD505-2E9C-101B-9397-08002B2CF9AE}" pid="4" name="_EmailSubject">
    <vt:lpwstr>beyond borders presentation </vt:lpwstr>
  </property>
  <property fmtid="{D5CDD505-2E9C-101B-9397-08002B2CF9AE}" pid="5" name="_AuthorEmail">
    <vt:lpwstr>Courtney.Samford@DINSMORE.COM</vt:lpwstr>
  </property>
  <property fmtid="{D5CDD505-2E9C-101B-9397-08002B2CF9AE}" pid="6" name="_AuthorEmailDisplayName">
    <vt:lpwstr>Samford, Courtney</vt:lpwstr>
  </property>
  <property fmtid="{D5CDD505-2E9C-101B-9397-08002B2CF9AE}" pid="7" name="_PreviousAdHocReviewCycleID">
    <vt:i4>-1896286708</vt:i4>
  </property>
</Properties>
</file>