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699" r:id="rId2"/>
    <p:sldId id="700" r:id="rId3"/>
    <p:sldId id="701" r:id="rId4"/>
    <p:sldId id="702" r:id="rId5"/>
    <p:sldId id="703" r:id="rId6"/>
    <p:sldId id="704" r:id="rId7"/>
    <p:sldId id="705" r:id="rId8"/>
    <p:sldId id="706" r:id="rId9"/>
    <p:sldId id="707" r:id="rId10"/>
    <p:sldId id="708" r:id="rId11"/>
    <p:sldId id="709" r:id="rId12"/>
    <p:sldId id="714" r:id="rId13"/>
    <p:sldId id="710" r:id="rId14"/>
    <p:sldId id="711" r:id="rId15"/>
    <p:sldId id="712" r:id="rId16"/>
    <p:sldId id="71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44A234-E758-4FDC-B3E6-68B5AB1AED3B}"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B2D48-125F-42CA-85AB-CE8363E90AF7}" type="slidenum">
              <a:rPr lang="en-US" smtClean="0"/>
              <a:t>‹#›</a:t>
            </a:fld>
            <a:endParaRPr lang="en-US"/>
          </a:p>
        </p:txBody>
      </p:sp>
    </p:spTree>
    <p:extLst>
      <p:ext uri="{BB962C8B-B14F-4D97-AF65-F5344CB8AC3E}">
        <p14:creationId xmlns:p14="http://schemas.microsoft.com/office/powerpoint/2010/main" val="1184789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3"/>
          <p:cNvSpPr>
            <a:spLocks noGrp="1" noChangeArrowheads="1"/>
          </p:cNvSpPr>
          <p:nvPr>
            <p:ph type="sldNum" sz="quarter" idx="5"/>
          </p:nvPr>
        </p:nvSpPr>
        <p:spPr>
          <a:noFill/>
        </p:spPr>
        <p:txBody>
          <a:bodyPr/>
          <a:lstStyle>
            <a:lvl1pPr defTabSz="930275">
              <a:defRPr kumimoji="1" sz="3000">
                <a:solidFill>
                  <a:schemeClr val="tx1"/>
                </a:solidFill>
                <a:latin typeface="Tahoma" pitchFamily="34" charset="0"/>
              </a:defRPr>
            </a:lvl1pPr>
            <a:lvl2pPr marL="742950" indent="-285750" defTabSz="930275">
              <a:defRPr kumimoji="1" sz="3000">
                <a:solidFill>
                  <a:schemeClr val="tx1"/>
                </a:solidFill>
                <a:latin typeface="Tahoma" pitchFamily="34" charset="0"/>
              </a:defRPr>
            </a:lvl2pPr>
            <a:lvl3pPr marL="1143000" indent="-228600" defTabSz="930275">
              <a:defRPr kumimoji="1" sz="3000">
                <a:solidFill>
                  <a:schemeClr val="tx1"/>
                </a:solidFill>
                <a:latin typeface="Tahoma" pitchFamily="34" charset="0"/>
              </a:defRPr>
            </a:lvl3pPr>
            <a:lvl4pPr marL="1600200" indent="-228600" defTabSz="930275">
              <a:defRPr kumimoji="1" sz="3000">
                <a:solidFill>
                  <a:schemeClr val="tx1"/>
                </a:solidFill>
                <a:latin typeface="Tahoma" pitchFamily="34" charset="0"/>
              </a:defRPr>
            </a:lvl4pPr>
            <a:lvl5pPr marL="2057400" indent="-228600" defTabSz="930275">
              <a:defRPr kumimoji="1" sz="3000">
                <a:solidFill>
                  <a:schemeClr val="tx1"/>
                </a:solidFill>
                <a:latin typeface="Tahoma" pitchFamily="34" charset="0"/>
              </a:defRPr>
            </a:lvl5pPr>
            <a:lvl6pPr marL="2514600" indent="-228600" defTabSz="930275" eaLnBrk="0" fontAlgn="base" hangingPunct="0">
              <a:spcBef>
                <a:spcPct val="20000"/>
              </a:spcBef>
              <a:spcAft>
                <a:spcPct val="0"/>
              </a:spcAft>
              <a:buChar char="•"/>
              <a:defRPr kumimoji="1" sz="3000">
                <a:solidFill>
                  <a:schemeClr val="tx1"/>
                </a:solidFill>
                <a:latin typeface="Tahoma" pitchFamily="34" charset="0"/>
              </a:defRPr>
            </a:lvl6pPr>
            <a:lvl7pPr marL="2971800" indent="-228600" defTabSz="930275" eaLnBrk="0" fontAlgn="base" hangingPunct="0">
              <a:spcBef>
                <a:spcPct val="20000"/>
              </a:spcBef>
              <a:spcAft>
                <a:spcPct val="0"/>
              </a:spcAft>
              <a:buChar char="•"/>
              <a:defRPr kumimoji="1" sz="3000">
                <a:solidFill>
                  <a:schemeClr val="tx1"/>
                </a:solidFill>
                <a:latin typeface="Tahoma" pitchFamily="34" charset="0"/>
              </a:defRPr>
            </a:lvl7pPr>
            <a:lvl8pPr marL="3429000" indent="-228600" defTabSz="930275" eaLnBrk="0" fontAlgn="base" hangingPunct="0">
              <a:spcBef>
                <a:spcPct val="20000"/>
              </a:spcBef>
              <a:spcAft>
                <a:spcPct val="0"/>
              </a:spcAft>
              <a:buChar char="•"/>
              <a:defRPr kumimoji="1" sz="3000">
                <a:solidFill>
                  <a:schemeClr val="tx1"/>
                </a:solidFill>
                <a:latin typeface="Tahoma" pitchFamily="34" charset="0"/>
              </a:defRPr>
            </a:lvl8pPr>
            <a:lvl9pPr marL="3886200" indent="-228600" defTabSz="930275" eaLnBrk="0" fontAlgn="base" hangingPunct="0">
              <a:spcBef>
                <a:spcPct val="20000"/>
              </a:spcBef>
              <a:spcAft>
                <a:spcPct val="0"/>
              </a:spcAft>
              <a:buChar char="•"/>
              <a:defRPr kumimoji="1" sz="3000">
                <a:solidFill>
                  <a:schemeClr val="tx1"/>
                </a:solidFill>
                <a:latin typeface="Tahoma" pitchFamily="34" charset="0"/>
              </a:defRPr>
            </a:lvl9pPr>
          </a:lstStyle>
          <a:p>
            <a:pPr marL="0" marR="0" lvl="0" indent="0" algn="r" defTabSz="930275" rtl="0" eaLnBrk="0" fontAlgn="base" latinLnBrk="0" hangingPunct="0">
              <a:lnSpc>
                <a:spcPct val="100000"/>
              </a:lnSpc>
              <a:spcBef>
                <a:spcPct val="20000"/>
              </a:spcBef>
              <a:spcAft>
                <a:spcPct val="0"/>
              </a:spcAft>
              <a:buClrTx/>
              <a:buSzTx/>
              <a:buFontTx/>
              <a:buChar char="•"/>
              <a:tabLst/>
              <a:defRPr/>
            </a:pPr>
            <a:fld id="{51B765C1-4FB5-408A-8770-C4BF0B47E88F}" type="slidenum">
              <a:rPr kumimoji="0" lang="en-US" sz="12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30275" rtl="0" eaLnBrk="0" fontAlgn="base" latinLnBrk="0" hangingPunct="0">
                <a:lnSpc>
                  <a:spcPct val="100000"/>
                </a:lnSpc>
                <a:spcBef>
                  <a:spcPct val="20000"/>
                </a:spcBef>
                <a:spcAft>
                  <a:spcPct val="0"/>
                </a:spcAft>
                <a:buClrTx/>
                <a:buSzTx/>
                <a:buFontTx/>
                <a:buChar char="•"/>
                <a:tabLst/>
                <a:defRPr/>
              </a:pPr>
              <a:t>1</a:t>
            </a:fld>
            <a:endParaRPr kumimoji="0" lang="en-US" sz="12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153603" name="Rectangle 2"/>
          <p:cNvSpPr>
            <a:spLocks noGrp="1" noRot="1" noChangeAspect="1" noChangeArrowheads="1" noTextEdit="1"/>
          </p:cNvSpPr>
          <p:nvPr>
            <p:ph type="sldImg"/>
          </p:nvPr>
        </p:nvSpPr>
        <p:spPr>
          <a:xfrm>
            <a:off x="400050" y="696913"/>
            <a:ext cx="6184900" cy="3479800"/>
          </a:xfrm>
          <a:ln/>
        </p:spPr>
      </p:sp>
      <p:sp>
        <p:nvSpPr>
          <p:cNvPr id="153604" name="Rectangle 3"/>
          <p:cNvSpPr>
            <a:spLocks noGrp="1" noChangeArrowheads="1"/>
          </p:cNvSpPr>
          <p:nvPr>
            <p:ph type="body" idx="1"/>
          </p:nvPr>
        </p:nvSpPr>
        <p:spPr>
          <a:noFill/>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C7A833-4B0E-4B9C-AD80-3566CFBCD412}" type="slidenum">
              <a:rPr lang="en-US" smtClean="0"/>
              <a:pPr>
                <a:defRPr/>
              </a:pPr>
              <a:t>‹#›</a:t>
            </a:fld>
            <a:endParaRPr lang="en-US"/>
          </a:p>
        </p:txBody>
      </p:sp>
    </p:spTree>
    <p:extLst>
      <p:ext uri="{BB962C8B-B14F-4D97-AF65-F5344CB8AC3E}">
        <p14:creationId xmlns:p14="http://schemas.microsoft.com/office/powerpoint/2010/main" val="4283251974"/>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C1D486-E783-4D43-B3F7-33D7B9A359B8}" type="slidenum">
              <a:rPr lang="en-US" smtClean="0"/>
              <a:pPr>
                <a:defRPr/>
              </a:pPr>
              <a:t>‹#›</a:t>
            </a:fld>
            <a:endParaRPr lang="en-US"/>
          </a:p>
        </p:txBody>
      </p:sp>
    </p:spTree>
    <p:extLst>
      <p:ext uri="{BB962C8B-B14F-4D97-AF65-F5344CB8AC3E}">
        <p14:creationId xmlns:p14="http://schemas.microsoft.com/office/powerpoint/2010/main" val="830180664"/>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59C120-7F93-4824-84B2-79DBF14B955F}" type="slidenum">
              <a:rPr lang="en-US" smtClean="0"/>
              <a:pPr>
                <a:defRPr/>
              </a:pPr>
              <a:t>‹#›</a:t>
            </a:fld>
            <a:endParaRPr lang="en-US"/>
          </a:p>
        </p:txBody>
      </p:sp>
    </p:spTree>
    <p:extLst>
      <p:ext uri="{BB962C8B-B14F-4D97-AF65-F5344CB8AC3E}">
        <p14:creationId xmlns:p14="http://schemas.microsoft.com/office/powerpoint/2010/main" val="2785956399"/>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371601"/>
            <a:ext cx="5384800" cy="4754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371600"/>
            <a:ext cx="5384800" cy="2300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824289"/>
            <a:ext cx="5384800" cy="2301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0"/>
          </p:nvPr>
        </p:nvSpPr>
        <p:spPr>
          <a:xfrm>
            <a:off x="7518400" y="6324600"/>
            <a:ext cx="2844800" cy="476250"/>
          </a:xfrm>
        </p:spPr>
        <p:txBody>
          <a:bodyPr/>
          <a:lstStyle>
            <a:lvl1pPr algn="l">
              <a:defRPr/>
            </a:lvl1pPr>
          </a:lstStyle>
          <a:p>
            <a:endParaRPr lang="en-US" dirty="0"/>
          </a:p>
          <a:p>
            <a:pPr algn="r"/>
            <a:fld id="{90521CC6-7DA2-4575-81B5-1C76C43D05BA}" type="slidenum">
              <a:rPr lang="en-US"/>
              <a:pPr algn="r"/>
              <a:t>‹#›</a:t>
            </a:fld>
            <a:endParaRPr lang="en-US" dirty="0"/>
          </a:p>
        </p:txBody>
      </p:sp>
    </p:spTree>
    <p:extLst>
      <p:ext uri="{BB962C8B-B14F-4D97-AF65-F5344CB8AC3E}">
        <p14:creationId xmlns:p14="http://schemas.microsoft.com/office/powerpoint/2010/main" val="1140554019"/>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D1F9E92-295C-445E-A285-29355F8B80E7}" type="slidenum">
              <a:rPr lang="en-US" smtClean="0"/>
              <a:pPr>
                <a:defRPr/>
              </a:pPr>
              <a:t>‹#›</a:t>
            </a:fld>
            <a:endParaRPr lang="en-US"/>
          </a:p>
        </p:txBody>
      </p:sp>
    </p:spTree>
    <p:extLst>
      <p:ext uri="{BB962C8B-B14F-4D97-AF65-F5344CB8AC3E}">
        <p14:creationId xmlns:p14="http://schemas.microsoft.com/office/powerpoint/2010/main" val="1705071766"/>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660291-8FD1-40F5-87AD-3F5A8D41DC32}" type="slidenum">
              <a:rPr lang="en-US" smtClean="0"/>
              <a:pPr>
                <a:defRPr/>
              </a:pPr>
              <a:t>‹#›</a:t>
            </a:fld>
            <a:endParaRPr lang="en-US"/>
          </a:p>
        </p:txBody>
      </p:sp>
    </p:spTree>
    <p:extLst>
      <p:ext uri="{BB962C8B-B14F-4D97-AF65-F5344CB8AC3E}">
        <p14:creationId xmlns:p14="http://schemas.microsoft.com/office/powerpoint/2010/main" val="1734854741"/>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E328D46-5552-4446-82D1-1A77773D48DD}" type="slidenum">
              <a:rPr lang="en-US" smtClean="0"/>
              <a:pPr>
                <a:defRPr/>
              </a:pPr>
              <a:t>‹#›</a:t>
            </a:fld>
            <a:endParaRPr lang="en-US"/>
          </a:p>
        </p:txBody>
      </p:sp>
    </p:spTree>
    <p:extLst>
      <p:ext uri="{BB962C8B-B14F-4D97-AF65-F5344CB8AC3E}">
        <p14:creationId xmlns:p14="http://schemas.microsoft.com/office/powerpoint/2010/main" val="397830438"/>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45C8D3E-A7F7-4DD8-8062-B1AD9A5BCE80}" type="slidenum">
              <a:rPr lang="en-US" smtClean="0"/>
              <a:pPr>
                <a:defRPr/>
              </a:pPr>
              <a:t>‹#›</a:t>
            </a:fld>
            <a:endParaRPr lang="en-US"/>
          </a:p>
        </p:txBody>
      </p:sp>
    </p:spTree>
    <p:extLst>
      <p:ext uri="{BB962C8B-B14F-4D97-AF65-F5344CB8AC3E}">
        <p14:creationId xmlns:p14="http://schemas.microsoft.com/office/powerpoint/2010/main" val="3289667011"/>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9749331-3D28-4F19-B024-F45E882DC3C9}" type="slidenum">
              <a:rPr lang="en-US" smtClean="0"/>
              <a:pPr>
                <a:defRPr/>
              </a:pPr>
              <a:t>‹#›</a:t>
            </a:fld>
            <a:endParaRPr lang="en-US"/>
          </a:p>
        </p:txBody>
      </p:sp>
    </p:spTree>
    <p:extLst>
      <p:ext uri="{BB962C8B-B14F-4D97-AF65-F5344CB8AC3E}">
        <p14:creationId xmlns:p14="http://schemas.microsoft.com/office/powerpoint/2010/main" val="1034506479"/>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DB61D7-B3FB-40D7-9314-F4230AF2A75D}" type="slidenum">
              <a:rPr lang="en-US" smtClean="0"/>
              <a:pPr>
                <a:defRPr/>
              </a:pPr>
              <a:t>‹#›</a:t>
            </a:fld>
            <a:endParaRPr lang="en-US"/>
          </a:p>
        </p:txBody>
      </p:sp>
    </p:spTree>
    <p:extLst>
      <p:ext uri="{BB962C8B-B14F-4D97-AF65-F5344CB8AC3E}">
        <p14:creationId xmlns:p14="http://schemas.microsoft.com/office/powerpoint/2010/main" val="2190369283"/>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37EC2F-6A82-4634-8287-EDA14A4B10DE}" type="slidenum">
              <a:rPr lang="en-US" smtClean="0"/>
              <a:pPr>
                <a:defRPr/>
              </a:pPr>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3506090"/>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6A9FD303-8433-4E54-9C4B-0CBEB2361A8A}"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extLst>
      <p:ext uri="{BB962C8B-B14F-4D97-AF65-F5344CB8AC3E}">
        <p14:creationId xmlns:p14="http://schemas.microsoft.com/office/powerpoint/2010/main" val="637681123"/>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3B80F829-0744-4B86-86C8-B0EC72FB59BE}" type="slidenum">
              <a:rPr lang="en-US" smtClean="0"/>
              <a:pPr>
                <a:defRPr/>
              </a:pPr>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extLst>
      <p:ext uri="{BB962C8B-B14F-4D97-AF65-F5344CB8AC3E}">
        <p14:creationId xmlns:p14="http://schemas.microsoft.com/office/powerpoint/2010/main" val="1940050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random/>
  </p:transition>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88235" y="386615"/>
            <a:ext cx="10654748" cy="1617490"/>
          </a:xfrm>
        </p:spPr>
        <p:txBody>
          <a:bodyPr/>
          <a:lstStyle/>
          <a:p>
            <a:pPr algn="ctr"/>
            <a:br>
              <a:rPr lang="en-US" sz="5400" b="1" dirty="0">
                <a:latin typeface="Bell MT" pitchFamily="18" charset="0"/>
              </a:rPr>
            </a:br>
            <a:br>
              <a:rPr lang="en-US" sz="5400" b="1" dirty="0">
                <a:latin typeface="Bell MT" pitchFamily="18" charset="0"/>
              </a:rPr>
            </a:br>
            <a:br>
              <a:rPr lang="en-US" sz="5400" b="1" dirty="0">
                <a:latin typeface="Bell MT" pitchFamily="18" charset="0"/>
              </a:rPr>
            </a:br>
            <a:r>
              <a:rPr lang="en-US" sz="6000" b="1" dirty="0">
                <a:latin typeface="Bell MT" pitchFamily="18" charset="0"/>
              </a:rPr>
              <a:t>Legal Update</a:t>
            </a:r>
            <a:br>
              <a:rPr lang="en-US" sz="5400" b="1" dirty="0">
                <a:solidFill>
                  <a:schemeClr val="tx1"/>
                </a:solidFill>
                <a:latin typeface="Bell MT" pitchFamily="18" charset="0"/>
              </a:rPr>
            </a:br>
            <a:endParaRPr lang="en-US" sz="3200" b="1" dirty="0">
              <a:solidFill>
                <a:srgbClr val="92D050"/>
              </a:solidFill>
              <a:latin typeface="Bell MT" pitchFamily="18" charset="0"/>
            </a:endParaRPr>
          </a:p>
        </p:txBody>
      </p:sp>
      <p:sp>
        <p:nvSpPr>
          <p:cNvPr id="602115" name="Rectangle 3"/>
          <p:cNvSpPr>
            <a:spLocks noGrp="1" noChangeArrowheads="1"/>
          </p:cNvSpPr>
          <p:nvPr>
            <p:ph type="subTitle" idx="1"/>
          </p:nvPr>
        </p:nvSpPr>
        <p:spPr>
          <a:xfrm>
            <a:off x="2087217" y="2386040"/>
            <a:ext cx="7195931" cy="3276600"/>
          </a:xfrm>
        </p:spPr>
        <p:txBody>
          <a:bodyPr>
            <a:normAutofit fontScale="85000" lnSpcReduction="20000"/>
          </a:bodyPr>
          <a:lstStyle/>
          <a:p>
            <a:pPr>
              <a:lnSpc>
                <a:spcPct val="80000"/>
              </a:lnSpc>
            </a:pPr>
            <a:endParaRPr lang="en-US" sz="1800" b="1" dirty="0"/>
          </a:p>
          <a:p>
            <a:pPr algn="ctr">
              <a:lnSpc>
                <a:spcPct val="80000"/>
              </a:lnSpc>
            </a:pPr>
            <a:endParaRPr lang="en-US" sz="4300" b="1" dirty="0">
              <a:solidFill>
                <a:srgbClr val="92D050"/>
              </a:solidFill>
            </a:endParaRPr>
          </a:p>
          <a:p>
            <a:pPr algn="ctr">
              <a:lnSpc>
                <a:spcPct val="80000"/>
              </a:lnSpc>
            </a:pPr>
            <a:endParaRPr lang="en-US" sz="4300" b="1" dirty="0">
              <a:solidFill>
                <a:srgbClr val="92D050"/>
              </a:solidFill>
            </a:endParaRPr>
          </a:p>
          <a:p>
            <a:pPr algn="ctr">
              <a:lnSpc>
                <a:spcPct val="80000"/>
              </a:lnSpc>
            </a:pPr>
            <a:endParaRPr lang="en-US" sz="4300" b="1" dirty="0">
              <a:solidFill>
                <a:srgbClr val="92D050"/>
              </a:solidFill>
            </a:endParaRPr>
          </a:p>
          <a:p>
            <a:pPr>
              <a:lnSpc>
                <a:spcPct val="80000"/>
              </a:lnSpc>
            </a:pPr>
            <a:endParaRPr lang="en-US" sz="1400" b="1" dirty="0">
              <a:solidFill>
                <a:srgbClr val="663300"/>
              </a:solidFill>
            </a:endParaRPr>
          </a:p>
          <a:p>
            <a:pPr>
              <a:lnSpc>
                <a:spcPct val="80000"/>
              </a:lnSpc>
            </a:pPr>
            <a:endParaRPr lang="en-US" sz="1800" b="1" dirty="0"/>
          </a:p>
          <a:p>
            <a:pPr>
              <a:lnSpc>
                <a:spcPct val="80000"/>
              </a:lnSpc>
            </a:pPr>
            <a:endParaRPr lang="en-US" sz="1800" b="1" dirty="0"/>
          </a:p>
          <a:p>
            <a:pPr>
              <a:lnSpc>
                <a:spcPct val="80000"/>
              </a:lnSpc>
            </a:pPr>
            <a:endParaRPr lang="en-US" sz="1800" b="1" dirty="0"/>
          </a:p>
          <a:p>
            <a:pPr>
              <a:lnSpc>
                <a:spcPct val="80000"/>
              </a:lnSpc>
            </a:pPr>
            <a:endParaRPr lang="en-US" sz="1800" b="1" dirty="0"/>
          </a:p>
          <a:p>
            <a:pPr algn="r">
              <a:lnSpc>
                <a:spcPct val="80000"/>
              </a:lnSpc>
            </a:pPr>
            <a:endParaRPr lang="en-US" sz="1800" b="1" dirty="0"/>
          </a:p>
          <a:p>
            <a:pPr algn="r">
              <a:lnSpc>
                <a:spcPct val="80000"/>
              </a:lnSpc>
            </a:pPr>
            <a:r>
              <a:rPr lang="en-US" sz="1800" b="1" dirty="0"/>
              <a:t>Presented by:</a:t>
            </a:r>
          </a:p>
          <a:p>
            <a:pPr algn="r">
              <a:lnSpc>
                <a:spcPct val="80000"/>
              </a:lnSpc>
            </a:pPr>
            <a:endParaRPr lang="en-US" sz="800" b="1" dirty="0"/>
          </a:p>
          <a:p>
            <a:pPr algn="r">
              <a:lnSpc>
                <a:spcPct val="80000"/>
              </a:lnSpc>
            </a:pPr>
            <a:r>
              <a:rPr lang="en-US" sz="2400" b="1" dirty="0"/>
              <a:t>Kacey Coleman, J.D.</a:t>
            </a:r>
            <a:endParaRPr lang="en-US" sz="1400" dirty="0"/>
          </a:p>
          <a:p>
            <a:pPr>
              <a:lnSpc>
                <a:spcPct val="80000"/>
              </a:lnSpc>
            </a:pPr>
            <a:endParaRPr lang="en-US" sz="1600" dirty="0"/>
          </a:p>
          <a:p>
            <a:pPr>
              <a:lnSpc>
                <a:spcPct val="80000"/>
              </a:lnSpc>
            </a:pPr>
            <a:endParaRPr lang="en-US" sz="1600" dirty="0"/>
          </a:p>
          <a:p>
            <a:pPr>
              <a:lnSpc>
                <a:spcPct val="80000"/>
              </a:lnSpc>
            </a:pPr>
            <a:endParaRPr lang="en-US" sz="1400" dirty="0"/>
          </a:p>
        </p:txBody>
      </p:sp>
      <p:sp>
        <p:nvSpPr>
          <p:cNvPr id="3" name="TextBox 2"/>
          <p:cNvSpPr txBox="1"/>
          <p:nvPr/>
        </p:nvSpPr>
        <p:spPr>
          <a:xfrm>
            <a:off x="9603580" y="6611779"/>
            <a:ext cx="1566454" cy="246221"/>
          </a:xfrm>
          <a:prstGeom prst="rect">
            <a:avLst/>
          </a:prstGeom>
          <a:noFill/>
        </p:spPr>
        <p:txBody>
          <a:bodyPr wrap="none" rtlCol="0">
            <a:spAutoFit/>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en-US" sz="1000" b="0" i="0" u="none" strike="noStrike" kern="1200" cap="none" spc="0" normalizeH="0" baseline="0" noProof="0" dirty="0">
                <a:ln>
                  <a:noFill/>
                </a:ln>
                <a:solidFill>
                  <a:prstClr val="black"/>
                </a:solidFill>
                <a:effectLst/>
                <a:uLnTx/>
                <a:uFillTx/>
                <a:latin typeface="Tahoma" pitchFamily="34" charset="0"/>
                <a:ea typeface="+mn-ea"/>
                <a:cs typeface="+mn-cs"/>
              </a:rPr>
              <a:t>© Kacey Coleman, 2022</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4409" y="5585791"/>
            <a:ext cx="1746527" cy="67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a:extLst>
              <a:ext uri="{FF2B5EF4-FFF2-40B4-BE49-F238E27FC236}">
                <a16:creationId xmlns:a16="http://schemas.microsoft.com/office/drawing/2014/main" id="{8754A62B-0BBE-4CA5-A7AE-E2E6DE8A559F}"/>
              </a:ext>
            </a:extLst>
          </p:cNvPr>
          <p:cNvPicPr>
            <a:picLocks noChangeAspect="1"/>
          </p:cNvPicPr>
          <p:nvPr/>
        </p:nvPicPr>
        <p:blipFill>
          <a:blip r:embed="rId4"/>
          <a:stretch>
            <a:fillRect/>
          </a:stretch>
        </p:blipFill>
        <p:spPr>
          <a:xfrm>
            <a:off x="2908852" y="2004105"/>
            <a:ext cx="5151036" cy="2575518"/>
          </a:xfrm>
          <a:prstGeom prst="rect">
            <a:avLst/>
          </a:prstGeom>
        </p:spPr>
      </p:pic>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F9C5D-6DFF-887A-FB92-DEB0E4BB71B4}"/>
              </a:ext>
            </a:extLst>
          </p:cNvPr>
          <p:cNvSpPr>
            <a:spLocks noGrp="1"/>
          </p:cNvSpPr>
          <p:nvPr>
            <p:ph type="title"/>
          </p:nvPr>
        </p:nvSpPr>
        <p:spPr/>
        <p:txBody>
          <a:bodyPr/>
          <a:lstStyle/>
          <a:p>
            <a:r>
              <a:rPr lang="en-US" dirty="0"/>
              <a:t>EEOC</a:t>
            </a:r>
          </a:p>
        </p:txBody>
      </p:sp>
      <p:sp>
        <p:nvSpPr>
          <p:cNvPr id="3" name="Content Placeholder 2">
            <a:extLst>
              <a:ext uri="{FF2B5EF4-FFF2-40B4-BE49-F238E27FC236}">
                <a16:creationId xmlns:a16="http://schemas.microsoft.com/office/drawing/2014/main" id="{16CC4547-6927-209B-F677-43F4EC0CCC9A}"/>
              </a:ext>
            </a:extLst>
          </p:cNvPr>
          <p:cNvSpPr>
            <a:spLocks noGrp="1"/>
          </p:cNvSpPr>
          <p:nvPr>
            <p:ph idx="1"/>
          </p:nvPr>
        </p:nvSpPr>
        <p:spPr/>
        <p:txBody>
          <a:bodyPr>
            <a:normAutofit fontScale="92500" lnSpcReduction="10000"/>
          </a:bodyPr>
          <a:lstStyle/>
          <a:p>
            <a:r>
              <a:rPr lang="en-US" sz="3000" dirty="0"/>
              <a:t>Employer Covid Screening Testing</a:t>
            </a:r>
          </a:p>
          <a:p>
            <a:pPr lvl="1"/>
            <a:r>
              <a:rPr lang="en-US" dirty="0"/>
              <a:t>July 12, 2022 - new guidance from the EEOC removes the language that allowed testing to be justified based on direct threat analysis  </a:t>
            </a:r>
          </a:p>
          <a:p>
            <a:pPr lvl="1"/>
            <a:r>
              <a:rPr lang="en-US" dirty="0"/>
              <a:t>COVID screening tests must be “job related and consistent with business necessity.”</a:t>
            </a:r>
          </a:p>
          <a:p>
            <a:pPr lvl="1"/>
            <a:r>
              <a:rPr lang="en-US" dirty="0"/>
              <a:t>“Business necessity” determined by:</a:t>
            </a:r>
          </a:p>
          <a:p>
            <a:pPr lvl="2"/>
            <a:r>
              <a:rPr lang="en-US" dirty="0"/>
              <a:t>level of community transmission</a:t>
            </a:r>
          </a:p>
          <a:p>
            <a:pPr lvl="2"/>
            <a:r>
              <a:rPr lang="en-US" dirty="0"/>
              <a:t>vaccination status of employees</a:t>
            </a:r>
          </a:p>
          <a:p>
            <a:pPr lvl="2"/>
            <a:r>
              <a:rPr lang="en-US" dirty="0"/>
              <a:t>accuracy and speed of processing for different types of COVID-19 viral tests</a:t>
            </a:r>
          </a:p>
          <a:p>
            <a:pPr lvl="2"/>
            <a:r>
              <a:rPr lang="en-US" dirty="0"/>
              <a:t>degree to which breakthrough infections are possible for employees who are “up to date” on vaccinations</a:t>
            </a:r>
          </a:p>
          <a:p>
            <a:pPr lvl="2"/>
            <a:r>
              <a:rPr lang="en-US" dirty="0"/>
              <a:t>ease of transmissibility of the current variant(s)</a:t>
            </a:r>
          </a:p>
          <a:p>
            <a:pPr lvl="2"/>
            <a:r>
              <a:rPr lang="en-US" dirty="0"/>
              <a:t>possible severity of illness from the current variant</a:t>
            </a:r>
          </a:p>
          <a:p>
            <a:pPr lvl="2"/>
            <a:r>
              <a:rPr lang="en-US" dirty="0"/>
              <a:t>types of contacts employees may have with others in the workplace or elsewhere that they are required to work (e.g., working with medically vulnerable individuals)</a:t>
            </a:r>
          </a:p>
          <a:p>
            <a:pPr lvl="2"/>
            <a:r>
              <a:rPr lang="en-US" dirty="0"/>
              <a:t>potential impact on operations if an employee enters the workplace with COVID-19</a:t>
            </a:r>
          </a:p>
          <a:p>
            <a:endParaRPr lang="en-US" dirty="0"/>
          </a:p>
        </p:txBody>
      </p:sp>
    </p:spTree>
    <p:extLst>
      <p:ext uri="{BB962C8B-B14F-4D97-AF65-F5344CB8AC3E}">
        <p14:creationId xmlns:p14="http://schemas.microsoft.com/office/powerpoint/2010/main" val="988748005"/>
      </p:ext>
    </p:extLst>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1B22F-588D-C9F6-E74D-4B6CFD7EBAC5}"/>
              </a:ext>
            </a:extLst>
          </p:cNvPr>
          <p:cNvSpPr>
            <a:spLocks noGrp="1"/>
          </p:cNvSpPr>
          <p:nvPr>
            <p:ph type="title"/>
          </p:nvPr>
        </p:nvSpPr>
        <p:spPr/>
        <p:txBody>
          <a:bodyPr/>
          <a:lstStyle/>
          <a:p>
            <a:r>
              <a:rPr lang="en-US" dirty="0"/>
              <a:t>EEOC</a:t>
            </a:r>
          </a:p>
        </p:txBody>
      </p:sp>
      <p:sp>
        <p:nvSpPr>
          <p:cNvPr id="3" name="Content Placeholder 2">
            <a:extLst>
              <a:ext uri="{FF2B5EF4-FFF2-40B4-BE49-F238E27FC236}">
                <a16:creationId xmlns:a16="http://schemas.microsoft.com/office/drawing/2014/main" id="{87017F15-86FF-D773-63FC-8F33ADEE02AA}"/>
              </a:ext>
            </a:extLst>
          </p:cNvPr>
          <p:cNvSpPr>
            <a:spLocks noGrp="1"/>
          </p:cNvSpPr>
          <p:nvPr>
            <p:ph idx="1"/>
          </p:nvPr>
        </p:nvSpPr>
        <p:spPr/>
        <p:txBody>
          <a:bodyPr/>
          <a:lstStyle/>
          <a:p>
            <a:pPr lvl="1"/>
            <a:r>
              <a:rPr lang="en-US" dirty="0"/>
              <a:t>Should assess in conjunction with latest CDC guidance (and any other relevant sources) to determine whether screening testing is appropriate.</a:t>
            </a:r>
          </a:p>
          <a:p>
            <a:endParaRPr lang="en-US" dirty="0"/>
          </a:p>
          <a:p>
            <a:r>
              <a:rPr lang="en-US" sz="2400" dirty="0"/>
              <a:t>Employee’s returning to work</a:t>
            </a:r>
          </a:p>
          <a:p>
            <a:pPr lvl="1"/>
            <a:r>
              <a:rPr lang="en-US" dirty="0"/>
              <a:t>Under the ADA may:</a:t>
            </a:r>
          </a:p>
          <a:p>
            <a:pPr lvl="2"/>
            <a:r>
              <a:rPr lang="en-US" dirty="0"/>
              <a:t>require a RTW from a qualified medical professional verifying safe for the employee to return (i.e., no risk of transmission) and perform essential job duties; OR </a:t>
            </a:r>
          </a:p>
          <a:p>
            <a:pPr lvl="2"/>
            <a:r>
              <a:rPr lang="en-US" dirty="0"/>
              <a:t>follow CDC guidance to determine whether it is safe to allow an employee to return to the workplace without confirmation from a medical professional.</a:t>
            </a:r>
          </a:p>
          <a:p>
            <a:pPr lvl="1"/>
            <a:endParaRPr lang="en-US" dirty="0"/>
          </a:p>
        </p:txBody>
      </p:sp>
      <p:pic>
        <p:nvPicPr>
          <p:cNvPr id="4" name="Picture 3">
            <a:extLst>
              <a:ext uri="{FF2B5EF4-FFF2-40B4-BE49-F238E27FC236}">
                <a16:creationId xmlns:a16="http://schemas.microsoft.com/office/drawing/2014/main" id="{3A120327-2C6B-F0E6-5456-65392866BF69}"/>
              </a:ext>
            </a:extLst>
          </p:cNvPr>
          <p:cNvPicPr>
            <a:picLocks noChangeAspect="1"/>
          </p:cNvPicPr>
          <p:nvPr/>
        </p:nvPicPr>
        <p:blipFill>
          <a:blip r:embed="rId2"/>
          <a:stretch>
            <a:fillRect/>
          </a:stretch>
        </p:blipFill>
        <p:spPr>
          <a:xfrm>
            <a:off x="4179887" y="5004376"/>
            <a:ext cx="3019425" cy="1514475"/>
          </a:xfrm>
          <a:prstGeom prst="rect">
            <a:avLst/>
          </a:prstGeom>
        </p:spPr>
      </p:pic>
    </p:spTree>
    <p:extLst>
      <p:ext uri="{BB962C8B-B14F-4D97-AF65-F5344CB8AC3E}">
        <p14:creationId xmlns:p14="http://schemas.microsoft.com/office/powerpoint/2010/main" val="607082973"/>
      </p:ext>
    </p:extLst>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0CC7A-C506-7C9D-B72E-9C375C13DB08}"/>
              </a:ext>
            </a:extLst>
          </p:cNvPr>
          <p:cNvSpPr>
            <a:spLocks noGrp="1"/>
          </p:cNvSpPr>
          <p:nvPr>
            <p:ph type="title"/>
          </p:nvPr>
        </p:nvSpPr>
        <p:spPr/>
        <p:txBody>
          <a:bodyPr/>
          <a:lstStyle/>
          <a:p>
            <a:r>
              <a:rPr lang="en-US" dirty="0"/>
              <a:t>Trends	</a:t>
            </a:r>
          </a:p>
        </p:txBody>
      </p:sp>
      <p:sp>
        <p:nvSpPr>
          <p:cNvPr id="3" name="Content Placeholder 2">
            <a:extLst>
              <a:ext uri="{FF2B5EF4-FFF2-40B4-BE49-F238E27FC236}">
                <a16:creationId xmlns:a16="http://schemas.microsoft.com/office/drawing/2014/main" id="{7804649F-1F41-512E-813C-A3074BA7A5FC}"/>
              </a:ext>
            </a:extLst>
          </p:cNvPr>
          <p:cNvSpPr>
            <a:spLocks noGrp="1"/>
          </p:cNvSpPr>
          <p:nvPr>
            <p:ph idx="1"/>
          </p:nvPr>
        </p:nvSpPr>
        <p:spPr/>
        <p:txBody>
          <a:bodyPr>
            <a:norm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Remote work </a:t>
            </a:r>
          </a:p>
          <a:p>
            <a:endParaRPr lang="en-US" sz="2800" dirty="0">
              <a:latin typeface="Calibri" panose="020F0502020204030204" pitchFamily="34" charset="0"/>
              <a:ea typeface="Calibri" panose="020F0502020204030204" pitchFamily="34" charset="0"/>
              <a:cs typeface="Calibri" panose="020F0502020204030204" pitchFamily="34" charset="0"/>
            </a:endParaRPr>
          </a:p>
          <a:p>
            <a:r>
              <a:rPr lang="en-US" sz="2800" dirty="0">
                <a:latin typeface="Calibri" panose="020F0502020204030204" pitchFamily="34" charset="0"/>
                <a:ea typeface="Calibri" panose="020F0502020204030204" pitchFamily="34" charset="0"/>
                <a:cs typeface="Calibri" panose="020F0502020204030204" pitchFamily="34" charset="0"/>
              </a:rPr>
              <a:t>Expand</a:t>
            </a:r>
            <a:r>
              <a:rPr lang="en-US" sz="2600" dirty="0">
                <a:latin typeface="Calibri" panose="020F0502020204030204" pitchFamily="34" charset="0"/>
                <a:ea typeface="Calibri" panose="020F0502020204030204" pitchFamily="34" charset="0"/>
                <a:cs typeface="Calibri" panose="020F0502020204030204" pitchFamily="34" charset="0"/>
              </a:rPr>
              <a:t>ed Leave</a:t>
            </a:r>
          </a:p>
          <a:p>
            <a:endParaRPr lang="en-US" sz="2600" dirty="0">
              <a:latin typeface="Calibri" panose="020F0502020204030204" pitchFamily="34" charset="0"/>
              <a:ea typeface="Calibri" panose="020F0502020204030204" pitchFamily="34" charset="0"/>
              <a:cs typeface="Calibri" panose="020F0502020204030204" pitchFamily="34" charset="0"/>
            </a:endParaRPr>
          </a:p>
          <a:p>
            <a:r>
              <a:rPr lang="en-US" sz="2600" dirty="0">
                <a:latin typeface="Calibri" panose="020F0502020204030204" pitchFamily="34" charset="0"/>
                <a:ea typeface="Calibri" panose="020F0502020204030204" pitchFamily="34" charset="0"/>
                <a:cs typeface="Calibri" panose="020F0502020204030204" pitchFamily="34" charset="0"/>
              </a:rPr>
              <a:t>Managing continuing FMLA and leave due to Covid-related illness/caregiving</a:t>
            </a:r>
          </a:p>
          <a:p>
            <a:endParaRPr lang="en-US" sz="2600" dirty="0">
              <a:latin typeface="Calibri" panose="020F0502020204030204" pitchFamily="34" charset="0"/>
              <a:ea typeface="Calibri" panose="020F0502020204030204" pitchFamily="34" charset="0"/>
              <a:cs typeface="Calibri" panose="020F0502020204030204" pitchFamily="34" charset="0"/>
            </a:endParaRPr>
          </a:p>
          <a:p>
            <a:r>
              <a:rPr lang="en-US" sz="2600" dirty="0">
                <a:latin typeface="Calibri" panose="020F0502020204030204" pitchFamily="34" charset="0"/>
                <a:ea typeface="Calibri" panose="020F0502020204030204" pitchFamily="34" charset="0"/>
                <a:cs typeface="Calibri" panose="020F0502020204030204" pitchFamily="34" charset="0"/>
              </a:rPr>
              <a:t>Increase in paid parental leave</a:t>
            </a:r>
          </a:p>
          <a:p>
            <a:endParaRPr lang="en-US" sz="2600" dirty="0">
              <a:latin typeface="Calibri" panose="020F0502020204030204" pitchFamily="34" charset="0"/>
              <a:ea typeface="Calibri" panose="020F0502020204030204" pitchFamily="34" charset="0"/>
              <a:cs typeface="Calibri" panose="020F0502020204030204" pitchFamily="34" charset="0"/>
            </a:endParaRPr>
          </a:p>
          <a:p>
            <a:r>
              <a:rPr lang="en-US" sz="2600" dirty="0">
                <a:latin typeface="Calibri" panose="020F0502020204030204" pitchFamily="34" charset="0"/>
                <a:ea typeface="Calibri" panose="020F0502020204030204" pitchFamily="34" charset="0"/>
                <a:cs typeface="Calibri" panose="020F0502020204030204" pitchFamily="34" charset="0"/>
              </a:rPr>
              <a:t>Religious and medical accommodation</a:t>
            </a:r>
          </a:p>
        </p:txBody>
      </p:sp>
      <p:pic>
        <p:nvPicPr>
          <p:cNvPr id="4" name="Picture 3">
            <a:extLst>
              <a:ext uri="{FF2B5EF4-FFF2-40B4-BE49-F238E27FC236}">
                <a16:creationId xmlns:a16="http://schemas.microsoft.com/office/drawing/2014/main" id="{AEFE9BBD-A02E-DDBF-04E6-CB69F23B209D}"/>
              </a:ext>
            </a:extLst>
          </p:cNvPr>
          <p:cNvPicPr>
            <a:picLocks noChangeAspect="1"/>
          </p:cNvPicPr>
          <p:nvPr/>
        </p:nvPicPr>
        <p:blipFill>
          <a:blip r:embed="rId2"/>
          <a:stretch>
            <a:fillRect/>
          </a:stretch>
        </p:blipFill>
        <p:spPr>
          <a:xfrm>
            <a:off x="8154791" y="274638"/>
            <a:ext cx="2867025" cy="1590675"/>
          </a:xfrm>
          <a:prstGeom prst="rect">
            <a:avLst/>
          </a:prstGeom>
        </p:spPr>
      </p:pic>
    </p:spTree>
    <p:extLst>
      <p:ext uri="{BB962C8B-B14F-4D97-AF65-F5344CB8AC3E}">
        <p14:creationId xmlns:p14="http://schemas.microsoft.com/office/powerpoint/2010/main" val="478212050"/>
      </p:ext>
    </p:extLst>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9368-8DD7-2BB0-360A-AE138CDD19A0}"/>
              </a:ext>
            </a:extLst>
          </p:cNvPr>
          <p:cNvSpPr>
            <a:spLocks noGrp="1"/>
          </p:cNvSpPr>
          <p:nvPr>
            <p:ph type="title"/>
          </p:nvPr>
        </p:nvSpPr>
        <p:spPr/>
        <p:txBody>
          <a:bodyPr/>
          <a:lstStyle/>
          <a:p>
            <a:r>
              <a:rPr lang="en-US" dirty="0"/>
              <a:t>Recent Cases of Note</a:t>
            </a:r>
          </a:p>
        </p:txBody>
      </p:sp>
      <p:sp>
        <p:nvSpPr>
          <p:cNvPr id="3" name="Content Placeholder 2">
            <a:extLst>
              <a:ext uri="{FF2B5EF4-FFF2-40B4-BE49-F238E27FC236}">
                <a16:creationId xmlns:a16="http://schemas.microsoft.com/office/drawing/2014/main" id="{D31DBB43-8A96-87B3-3FBD-2CAFCB6EFE03}"/>
              </a:ext>
            </a:extLst>
          </p:cNvPr>
          <p:cNvSpPr>
            <a:spLocks noGrp="1"/>
          </p:cNvSpPr>
          <p:nvPr>
            <p:ph idx="1"/>
          </p:nvPr>
        </p:nvSpPr>
        <p:spPr/>
        <p:txBody>
          <a:bodyPr/>
          <a:lstStyle/>
          <a:p>
            <a:r>
              <a:rPr lang="en-US" dirty="0"/>
              <a:t>Affirmative Action in Admissions</a:t>
            </a:r>
          </a:p>
          <a:p>
            <a:pPr lvl="1"/>
            <a:r>
              <a:rPr lang="en-US" dirty="0"/>
              <a:t>U.S. Supreme Court heard two cases on Oct. 31 involving challenge to the application of preferences in admissions.  Claims - Harvard and UNC unfairly give preference to Black, Hispanic and Native American applicants to the detriment of white and Asian American applicants.  May have impact beyond admissions.</a:t>
            </a:r>
          </a:p>
          <a:p>
            <a:r>
              <a:rPr lang="en-US" dirty="0"/>
              <a:t>EEOC v. Kroger</a:t>
            </a:r>
          </a:p>
          <a:p>
            <a:pPr lvl="1"/>
            <a:r>
              <a:rPr lang="en-US" dirty="0"/>
              <a:t>Religious discrimination claim by EEOC on behalf of two former employees who alleged Kroger fired for refusing to wear apron with a logo they believed resembled a rainbow LGBTQ Pride flag. </a:t>
            </a:r>
          </a:p>
          <a:p>
            <a:pPr lvl="1"/>
            <a:r>
              <a:rPr lang="en-US" dirty="0"/>
              <a:t>Employees asked to either cover logo with name badge or wear different apron.  Were denied. </a:t>
            </a:r>
          </a:p>
          <a:p>
            <a:pPr lvl="1"/>
            <a:r>
              <a:rPr lang="en-US" dirty="0"/>
              <a:t>Kroger agreed to pay $180,000, including $70,000 to each employee, in settlement and agreed to create a religious accommodation policy and give managers more-intensive training in preventing religious discrimination.</a:t>
            </a:r>
          </a:p>
        </p:txBody>
      </p:sp>
    </p:spTree>
    <p:extLst>
      <p:ext uri="{BB962C8B-B14F-4D97-AF65-F5344CB8AC3E}">
        <p14:creationId xmlns:p14="http://schemas.microsoft.com/office/powerpoint/2010/main" val="2502272548"/>
      </p:ext>
    </p:extLst>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7B679-9028-160D-1C92-E999DC6DB0EF}"/>
              </a:ext>
            </a:extLst>
          </p:cNvPr>
          <p:cNvSpPr>
            <a:spLocks noGrp="1"/>
          </p:cNvSpPr>
          <p:nvPr>
            <p:ph type="title"/>
          </p:nvPr>
        </p:nvSpPr>
        <p:spPr/>
        <p:txBody>
          <a:bodyPr/>
          <a:lstStyle/>
          <a:p>
            <a:r>
              <a:rPr lang="en-US" dirty="0"/>
              <a:t>Cases</a:t>
            </a:r>
          </a:p>
        </p:txBody>
      </p:sp>
      <p:sp>
        <p:nvSpPr>
          <p:cNvPr id="3" name="Content Placeholder 2">
            <a:extLst>
              <a:ext uri="{FF2B5EF4-FFF2-40B4-BE49-F238E27FC236}">
                <a16:creationId xmlns:a16="http://schemas.microsoft.com/office/drawing/2014/main" id="{F2C43FB7-FB96-954F-A152-3F6232938B99}"/>
              </a:ext>
            </a:extLst>
          </p:cNvPr>
          <p:cNvSpPr>
            <a:spLocks noGrp="1"/>
          </p:cNvSpPr>
          <p:nvPr>
            <p:ph idx="1"/>
          </p:nvPr>
        </p:nvSpPr>
        <p:spPr/>
        <p:txBody>
          <a:bodyPr>
            <a:normAutofit/>
          </a:bodyPr>
          <a:lstStyle/>
          <a:p>
            <a:r>
              <a:rPr lang="en-US" dirty="0"/>
              <a:t>Meriwether v. </a:t>
            </a:r>
            <a:r>
              <a:rPr lang="en-US" dirty="0" err="1"/>
              <a:t>Hartop</a:t>
            </a:r>
            <a:endParaRPr lang="en-US" dirty="0"/>
          </a:p>
          <a:p>
            <a:pPr lvl="1"/>
            <a:r>
              <a:rPr lang="en-US" dirty="0"/>
              <a:t>Conflict over Shawnee State faculty members’ use of use of preferred pronouns</a:t>
            </a:r>
          </a:p>
          <a:p>
            <a:pPr lvl="2"/>
            <a:r>
              <a:rPr lang="en-US" dirty="0"/>
              <a:t>School policy that students’ preferred pronouns should be used</a:t>
            </a:r>
          </a:p>
          <a:p>
            <a:pPr lvl="2"/>
            <a:r>
              <a:rPr lang="en-US" dirty="0"/>
              <a:t>Faculty member objected on basis of religious beliefs but agreed to refer to student by last name. However, slipped and used birth-assigned pronoun. Student complained. </a:t>
            </a:r>
          </a:p>
          <a:p>
            <a:pPr lvl="2"/>
            <a:r>
              <a:rPr lang="en-US" dirty="0"/>
              <a:t>Faculty member agreed would use pronouns if could place a disclaimer in syllabus stating required to do so, but against their religious beliefs, which proposal was rejected. </a:t>
            </a:r>
          </a:p>
          <a:p>
            <a:pPr lvl="2"/>
            <a:r>
              <a:rPr lang="en-US" dirty="0"/>
              <a:t>Faculty member was found to have created a hostile environment and disciplined. </a:t>
            </a:r>
          </a:p>
          <a:p>
            <a:pPr lvl="2"/>
            <a:r>
              <a:rPr lang="en-US" dirty="0"/>
              <a:t>Filed suit alleging First Amendment, Due Process and Equal Protection Claims. </a:t>
            </a:r>
          </a:p>
          <a:p>
            <a:pPr lvl="1"/>
            <a:r>
              <a:rPr lang="en-US" dirty="0"/>
              <a:t>Sixth Circuit reversed lower court decision against the faculty member holding First Amendment protects the academic speech of the faculty member and government officials violate the First Amendment when they attempt to prescribe what will be orthodox in politics, nationalism, religion or other matters of opinion.</a:t>
            </a:r>
          </a:p>
          <a:p>
            <a:endParaRPr lang="en-US" dirty="0"/>
          </a:p>
        </p:txBody>
      </p:sp>
    </p:spTree>
    <p:extLst>
      <p:ext uri="{BB962C8B-B14F-4D97-AF65-F5344CB8AC3E}">
        <p14:creationId xmlns:p14="http://schemas.microsoft.com/office/powerpoint/2010/main" val="1360849175"/>
      </p:ext>
    </p:extLst>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9899B-4024-DED8-5D0E-692E498B36B4}"/>
              </a:ext>
            </a:extLst>
          </p:cNvPr>
          <p:cNvSpPr>
            <a:spLocks noGrp="1"/>
          </p:cNvSpPr>
          <p:nvPr>
            <p:ph type="title"/>
          </p:nvPr>
        </p:nvSpPr>
        <p:spPr/>
        <p:txBody>
          <a:bodyPr/>
          <a:lstStyle/>
          <a:p>
            <a:r>
              <a:rPr lang="en-US" dirty="0"/>
              <a:t>Cases</a:t>
            </a:r>
          </a:p>
        </p:txBody>
      </p:sp>
      <p:sp>
        <p:nvSpPr>
          <p:cNvPr id="3" name="Content Placeholder 2">
            <a:extLst>
              <a:ext uri="{FF2B5EF4-FFF2-40B4-BE49-F238E27FC236}">
                <a16:creationId xmlns:a16="http://schemas.microsoft.com/office/drawing/2014/main" id="{1EDA802D-176F-7AE3-8864-2CB9FF76743F}"/>
              </a:ext>
            </a:extLst>
          </p:cNvPr>
          <p:cNvSpPr>
            <a:spLocks noGrp="1"/>
          </p:cNvSpPr>
          <p:nvPr>
            <p:ph idx="1"/>
          </p:nvPr>
        </p:nvSpPr>
        <p:spPr/>
        <p:txBody>
          <a:bodyPr/>
          <a:lstStyle/>
          <a:p>
            <a:r>
              <a:rPr lang="en-US" dirty="0"/>
              <a:t>Williams v. Kincaid</a:t>
            </a:r>
          </a:p>
          <a:p>
            <a:pPr lvl="1"/>
            <a:r>
              <a:rPr lang="en-US" dirty="0"/>
              <a:t>U.S. Court of Appeals for the Fourth Circuit ruled that gender dysphoria is included within the definition of “disability” under the ADA.</a:t>
            </a:r>
          </a:p>
          <a:p>
            <a:endParaRPr lang="en-US" dirty="0"/>
          </a:p>
          <a:p>
            <a:r>
              <a:rPr lang="en-US" dirty="0"/>
              <a:t>9th and 10th Circuits </a:t>
            </a:r>
          </a:p>
          <a:p>
            <a:pPr lvl="1"/>
            <a:r>
              <a:rPr lang="en-US" dirty="0"/>
              <a:t>Time employees spend booting up computers and launching their timekeeping system is compensable time under the Fair Labor Standards Act (FLSA).</a:t>
            </a:r>
          </a:p>
          <a:p>
            <a:endParaRPr lang="en-US" dirty="0"/>
          </a:p>
        </p:txBody>
      </p:sp>
      <p:pic>
        <p:nvPicPr>
          <p:cNvPr id="4" name="Picture 3">
            <a:extLst>
              <a:ext uri="{FF2B5EF4-FFF2-40B4-BE49-F238E27FC236}">
                <a16:creationId xmlns:a16="http://schemas.microsoft.com/office/drawing/2014/main" id="{9C4A5447-67EF-D1A3-2D76-939E2B7B7A41}"/>
              </a:ext>
            </a:extLst>
          </p:cNvPr>
          <p:cNvPicPr>
            <a:picLocks noChangeAspect="1"/>
          </p:cNvPicPr>
          <p:nvPr/>
        </p:nvPicPr>
        <p:blipFill>
          <a:blip r:embed="rId2"/>
          <a:stretch>
            <a:fillRect/>
          </a:stretch>
        </p:blipFill>
        <p:spPr>
          <a:xfrm>
            <a:off x="6648306" y="4882573"/>
            <a:ext cx="2867025" cy="1600200"/>
          </a:xfrm>
          <a:prstGeom prst="rect">
            <a:avLst/>
          </a:prstGeom>
        </p:spPr>
      </p:pic>
    </p:spTree>
    <p:extLst>
      <p:ext uri="{BB962C8B-B14F-4D97-AF65-F5344CB8AC3E}">
        <p14:creationId xmlns:p14="http://schemas.microsoft.com/office/powerpoint/2010/main" val="3880789069"/>
      </p:ext>
    </p:extLst>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B08FD-E7D8-2B54-BB02-70EDFD104713}"/>
              </a:ext>
            </a:extLst>
          </p:cNvPr>
          <p:cNvSpPr>
            <a:spLocks noGrp="1"/>
          </p:cNvSpPr>
          <p:nvPr>
            <p:ph type="title"/>
          </p:nvPr>
        </p:nvSpPr>
        <p:spPr/>
        <p:txBody>
          <a:bodyPr/>
          <a:lstStyle/>
          <a:p>
            <a:r>
              <a:rPr lang="en-US" dirty="0"/>
              <a:t>Questions &amp; </a:t>
            </a:r>
            <a:r>
              <a:rPr lang="en-US" dirty="0" err="1"/>
              <a:t>Dicussion</a:t>
            </a:r>
            <a:endParaRPr lang="en-US" dirty="0"/>
          </a:p>
        </p:txBody>
      </p:sp>
      <p:pic>
        <p:nvPicPr>
          <p:cNvPr id="4" name="Content Placeholder 3">
            <a:extLst>
              <a:ext uri="{FF2B5EF4-FFF2-40B4-BE49-F238E27FC236}">
                <a16:creationId xmlns:a16="http://schemas.microsoft.com/office/drawing/2014/main" id="{178BA10F-9509-A2E5-0A81-83C25C224F54}"/>
              </a:ext>
            </a:extLst>
          </p:cNvPr>
          <p:cNvPicPr>
            <a:picLocks noGrp="1" noChangeAspect="1"/>
          </p:cNvPicPr>
          <p:nvPr>
            <p:ph idx="1"/>
          </p:nvPr>
        </p:nvPicPr>
        <p:blipFill>
          <a:blip r:embed="rId2"/>
          <a:stretch>
            <a:fillRect/>
          </a:stretch>
        </p:blipFill>
        <p:spPr>
          <a:xfrm>
            <a:off x="3484995" y="2633518"/>
            <a:ext cx="4199659" cy="2351809"/>
          </a:xfrm>
          <a:prstGeom prst="rect">
            <a:avLst/>
          </a:prstGeom>
        </p:spPr>
      </p:pic>
    </p:spTree>
    <p:extLst>
      <p:ext uri="{BB962C8B-B14F-4D97-AF65-F5344CB8AC3E}">
        <p14:creationId xmlns:p14="http://schemas.microsoft.com/office/powerpoint/2010/main" val="3212551190"/>
      </p:ext>
    </p:extLst>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DFA10-A0BE-CAF3-186A-BE980D666263}"/>
              </a:ext>
            </a:extLst>
          </p:cNvPr>
          <p:cNvSpPr>
            <a:spLocks noGrp="1"/>
          </p:cNvSpPr>
          <p:nvPr>
            <p:ph type="title"/>
          </p:nvPr>
        </p:nvSpPr>
        <p:spPr/>
        <p:txBody>
          <a:bodyPr/>
          <a:lstStyle/>
          <a:p>
            <a:r>
              <a:rPr lang="en-US" dirty="0"/>
              <a:t>Managing Remote Workers</a:t>
            </a:r>
          </a:p>
        </p:txBody>
      </p:sp>
      <p:sp>
        <p:nvSpPr>
          <p:cNvPr id="3" name="Content Placeholder 2">
            <a:extLst>
              <a:ext uri="{FF2B5EF4-FFF2-40B4-BE49-F238E27FC236}">
                <a16:creationId xmlns:a16="http://schemas.microsoft.com/office/drawing/2014/main" id="{17B03B56-52C9-D73C-BACC-B6B9C4512AEA}"/>
              </a:ext>
            </a:extLst>
          </p:cNvPr>
          <p:cNvSpPr>
            <a:spLocks noGrp="1"/>
          </p:cNvSpPr>
          <p:nvPr>
            <p:ph idx="1"/>
          </p:nvPr>
        </p:nvSpPr>
        <p:spPr/>
        <p:txBody>
          <a:bodyPr/>
          <a:lstStyle/>
          <a:p>
            <a:r>
              <a:rPr lang="en-US" sz="2800" dirty="0"/>
              <a:t>Clear policy</a:t>
            </a:r>
          </a:p>
          <a:p>
            <a:pPr lvl="1"/>
            <a:r>
              <a:rPr lang="en-US" sz="2200" dirty="0"/>
              <a:t>Eligibility</a:t>
            </a:r>
          </a:p>
          <a:p>
            <a:pPr lvl="1"/>
            <a:r>
              <a:rPr lang="en-US" sz="2200" dirty="0"/>
              <a:t>Rules for remote work</a:t>
            </a:r>
          </a:p>
          <a:p>
            <a:pPr lvl="1"/>
            <a:r>
              <a:rPr lang="en-US" sz="2200" dirty="0"/>
              <a:t>Not guaranteed</a:t>
            </a:r>
          </a:p>
          <a:p>
            <a:r>
              <a:rPr lang="en-US" sz="2800" dirty="0"/>
              <a:t>Individualized Agreement for each remote work arrangement</a:t>
            </a:r>
          </a:p>
          <a:p>
            <a:endParaRPr lang="en-US" dirty="0"/>
          </a:p>
        </p:txBody>
      </p:sp>
      <p:pic>
        <p:nvPicPr>
          <p:cNvPr id="4" name="Picture 3">
            <a:extLst>
              <a:ext uri="{FF2B5EF4-FFF2-40B4-BE49-F238E27FC236}">
                <a16:creationId xmlns:a16="http://schemas.microsoft.com/office/drawing/2014/main" id="{39C16BC9-E183-6C5F-2995-6BBC686462F5}"/>
              </a:ext>
            </a:extLst>
          </p:cNvPr>
          <p:cNvPicPr>
            <a:picLocks noChangeAspect="1"/>
          </p:cNvPicPr>
          <p:nvPr/>
        </p:nvPicPr>
        <p:blipFill>
          <a:blip r:embed="rId2"/>
          <a:stretch>
            <a:fillRect/>
          </a:stretch>
        </p:blipFill>
        <p:spPr>
          <a:xfrm>
            <a:off x="6733310" y="4351077"/>
            <a:ext cx="3652129" cy="2052032"/>
          </a:xfrm>
          <a:prstGeom prst="rect">
            <a:avLst/>
          </a:prstGeom>
        </p:spPr>
      </p:pic>
    </p:spTree>
    <p:extLst>
      <p:ext uri="{BB962C8B-B14F-4D97-AF65-F5344CB8AC3E}">
        <p14:creationId xmlns:p14="http://schemas.microsoft.com/office/powerpoint/2010/main" val="437915521"/>
      </p:ext>
    </p:extLst>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601E1-82C1-1D18-0EC9-9FC58FBB09C4}"/>
              </a:ext>
            </a:extLst>
          </p:cNvPr>
          <p:cNvSpPr>
            <a:spLocks noGrp="1"/>
          </p:cNvSpPr>
          <p:nvPr>
            <p:ph type="title"/>
          </p:nvPr>
        </p:nvSpPr>
        <p:spPr/>
        <p:txBody>
          <a:bodyPr/>
          <a:lstStyle/>
          <a:p>
            <a:r>
              <a:rPr lang="en-US" dirty="0"/>
              <a:t>Remote Workers</a:t>
            </a:r>
          </a:p>
        </p:txBody>
      </p:sp>
      <p:sp>
        <p:nvSpPr>
          <p:cNvPr id="3" name="Content Placeholder 2">
            <a:extLst>
              <a:ext uri="{FF2B5EF4-FFF2-40B4-BE49-F238E27FC236}">
                <a16:creationId xmlns:a16="http://schemas.microsoft.com/office/drawing/2014/main" id="{52132E39-EBC8-6C55-E930-5C0B46DB338A}"/>
              </a:ext>
            </a:extLst>
          </p:cNvPr>
          <p:cNvSpPr>
            <a:spLocks noGrp="1"/>
          </p:cNvSpPr>
          <p:nvPr>
            <p:ph idx="1"/>
          </p:nvPr>
        </p:nvSpPr>
        <p:spPr>
          <a:xfrm>
            <a:off x="609600" y="1328468"/>
            <a:ext cx="10160000" cy="5254894"/>
          </a:xfrm>
        </p:spPr>
        <p:txBody>
          <a:bodyPr>
            <a:normAutofit fontScale="77500" lnSpcReduction="20000"/>
          </a:bodyPr>
          <a:lstStyle/>
          <a:p>
            <a:pPr marL="0" marR="0" indent="0" algn="just">
              <a:lnSpc>
                <a:spcPct val="120000"/>
              </a:lnSpc>
              <a:spcBef>
                <a:spcPts val="0"/>
              </a:spcBef>
              <a:spcAft>
                <a:spcPts val="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 </a:t>
            </a:r>
            <a:r>
              <a:rPr lang="en-US" sz="4000" dirty="0">
                <a:effectLst/>
                <a:ea typeface="Calibri" panose="020F0502020204030204" pitchFamily="34" charset="0"/>
                <a:cs typeface="Times New Roman" panose="02020603050405020304" pitchFamily="18" charset="0"/>
              </a:rPr>
              <a:t>Establish Clear Performance and Productivity Expectations</a:t>
            </a:r>
          </a:p>
          <a:p>
            <a:pPr marL="297180" lvl="1" indent="0" algn="just">
              <a:lnSpc>
                <a:spcPct val="120000"/>
              </a:lnSpc>
              <a:spcBef>
                <a:spcPts val="0"/>
              </a:spcBef>
            </a:pPr>
            <a:r>
              <a:rPr lang="en-US" sz="2700" dirty="0">
                <a:ea typeface="Calibri" panose="020F0502020204030204" pitchFamily="34" charset="0"/>
                <a:cs typeface="Times New Roman" panose="02020603050405020304" pitchFamily="18" charset="0"/>
              </a:rPr>
              <a:t> </a:t>
            </a:r>
            <a:r>
              <a:rPr lang="en-US" sz="2700" dirty="0">
                <a:effectLst/>
                <a:ea typeface="Calibri" panose="020F0502020204030204" pitchFamily="34" charset="0"/>
                <a:cs typeface="Times New Roman" panose="02020603050405020304" pitchFamily="18" charset="0"/>
              </a:rPr>
              <a:t>Means to assess and measure</a:t>
            </a:r>
          </a:p>
          <a:p>
            <a:pPr marL="297180" lvl="1" indent="0" algn="just">
              <a:lnSpc>
                <a:spcPct val="120000"/>
              </a:lnSpc>
              <a:spcBef>
                <a:spcPts val="0"/>
              </a:spcBef>
            </a:pPr>
            <a:r>
              <a:rPr lang="en-US" sz="2900" dirty="0">
                <a:effectLst/>
                <a:ea typeface="Calibri" panose="020F0502020204030204" pitchFamily="34" charset="0"/>
                <a:cs typeface="Times New Roman" panose="02020603050405020304" pitchFamily="18" charset="0"/>
              </a:rPr>
              <a:t> Generally expected to be available and communicative during scheduled work hours</a:t>
            </a:r>
          </a:p>
          <a:p>
            <a:pPr marL="297180" lvl="1" indent="0" algn="just">
              <a:lnSpc>
                <a:spcPct val="120000"/>
              </a:lnSpc>
              <a:spcBef>
                <a:spcPts val="0"/>
              </a:spcBef>
            </a:pPr>
            <a:r>
              <a:rPr lang="en-US" sz="2900" dirty="0">
                <a:effectLst/>
                <a:ea typeface="Calibri" panose="020F0502020204030204" pitchFamily="34" charset="0"/>
                <a:cs typeface="Times New Roman" panose="02020603050405020304" pitchFamily="18" charset="0"/>
              </a:rPr>
              <a:t> Engage</a:t>
            </a:r>
          </a:p>
          <a:p>
            <a:pPr marL="297180" lvl="1" indent="0" algn="just">
              <a:lnSpc>
                <a:spcPct val="120000"/>
              </a:lnSpc>
              <a:spcBef>
                <a:spcPts val="0"/>
              </a:spcBef>
            </a:pPr>
            <a:r>
              <a:rPr lang="en-US" sz="2900" dirty="0">
                <a:effectLst/>
                <a:ea typeface="Calibri" panose="020F0502020204030204" pitchFamily="34" charset="0"/>
                <a:cs typeface="Times New Roman" panose="02020603050405020304" pitchFamily="18" charset="0"/>
              </a:rPr>
              <a:t> Regular meetings </a:t>
            </a:r>
          </a:p>
          <a:p>
            <a:pPr marL="297180" lvl="1" indent="0" algn="just">
              <a:lnSpc>
                <a:spcPct val="120000"/>
              </a:lnSpc>
              <a:spcBef>
                <a:spcPts val="0"/>
              </a:spcBef>
            </a:pPr>
            <a:r>
              <a:rPr lang="en-US" sz="2900" dirty="0">
                <a:effectLst/>
                <a:ea typeface="Calibri" panose="020F0502020204030204" pitchFamily="34" charset="0"/>
                <a:cs typeface="Times New Roman" panose="02020603050405020304" pitchFamily="18" charset="0"/>
              </a:rPr>
              <a:t> Work Environment – 2-way street</a:t>
            </a:r>
          </a:p>
          <a:p>
            <a:pPr marL="662940" lvl="2" indent="0" algn="just">
              <a:lnSpc>
                <a:spcPct val="120000"/>
              </a:lnSpc>
              <a:spcBef>
                <a:spcPts val="0"/>
              </a:spcBef>
            </a:pPr>
            <a:r>
              <a:rPr lang="en-US" sz="2400" dirty="0">
                <a:effectLst/>
                <a:ea typeface="Calibri" panose="020F0502020204030204" pitchFamily="34" charset="0"/>
                <a:cs typeface="Times New Roman" panose="02020603050405020304" pitchFamily="18" charset="0"/>
              </a:rPr>
              <a:t> Distraction free</a:t>
            </a:r>
          </a:p>
          <a:p>
            <a:pPr marL="662940" lvl="2" indent="0" algn="just">
              <a:lnSpc>
                <a:spcPct val="120000"/>
              </a:lnSpc>
              <a:spcBef>
                <a:spcPts val="0"/>
              </a:spcBef>
            </a:pPr>
            <a:r>
              <a:rPr lang="en-US" sz="2600" dirty="0">
                <a:effectLst/>
                <a:ea typeface="Calibri" panose="020F0502020204030204" pitchFamily="34" charset="0"/>
                <a:cs typeface="Times New Roman" panose="02020603050405020304" pitchFamily="18" charset="0"/>
              </a:rPr>
              <a:t> Equipment</a:t>
            </a:r>
          </a:p>
          <a:p>
            <a:pPr marL="297180" lvl="1" indent="0" algn="just">
              <a:lnSpc>
                <a:spcPct val="120000"/>
              </a:lnSpc>
              <a:spcBef>
                <a:spcPts val="0"/>
              </a:spcBef>
            </a:pPr>
            <a:r>
              <a:rPr lang="en-US" sz="3700" dirty="0">
                <a:effectLst/>
                <a:ea typeface="Calibri" panose="020F0502020204030204" pitchFamily="34" charset="0"/>
                <a:cs typeface="Times New Roman" panose="02020603050405020304" pitchFamily="18" charset="0"/>
              </a:rPr>
              <a:t> </a:t>
            </a:r>
            <a:r>
              <a:rPr lang="en-US" sz="2600" dirty="0">
                <a:effectLst/>
                <a:ea typeface="Calibri" panose="020F0502020204030204" pitchFamily="34" charset="0"/>
                <a:cs typeface="Times New Roman" panose="02020603050405020304" pitchFamily="18" charset="0"/>
              </a:rPr>
              <a:t>Work rules and other policies continue to apply to offsite work locations</a:t>
            </a:r>
          </a:p>
          <a:p>
            <a:pPr marL="297180" lvl="1" indent="0" algn="just">
              <a:lnSpc>
                <a:spcPct val="120000"/>
              </a:lnSpc>
              <a:spcBef>
                <a:spcPts val="0"/>
              </a:spcBef>
            </a:pPr>
            <a:endParaRPr lang="en-US" sz="3700" dirty="0">
              <a:effectLst/>
              <a:ea typeface="Calibri" panose="020F0502020204030204" pitchFamily="34" charset="0"/>
              <a:cs typeface="Times New Roman" panose="02020603050405020304" pitchFamily="18" charset="0"/>
            </a:endParaRPr>
          </a:p>
          <a:p>
            <a:pPr marL="0" marR="0" indent="0" algn="just">
              <a:lnSpc>
                <a:spcPct val="120000"/>
              </a:lnSpc>
              <a:spcBef>
                <a:spcPts val="0"/>
              </a:spcBef>
              <a:spcAft>
                <a:spcPts val="0"/>
              </a:spcAft>
            </a:pPr>
            <a:r>
              <a:rPr lang="en-US" sz="4000" b="1" dirty="0">
                <a:effectLst/>
                <a:ea typeface="Calibri" panose="020F0502020204030204" pitchFamily="34" charset="0"/>
                <a:cs typeface="Times New Roman" panose="02020603050405020304" pitchFamily="18" charset="0"/>
              </a:rPr>
              <a:t> </a:t>
            </a:r>
            <a:r>
              <a:rPr lang="en-US" sz="4000" dirty="0">
                <a:effectLst/>
                <a:ea typeface="Calibri" panose="020F0502020204030204" pitchFamily="34" charset="0"/>
                <a:cs typeface="Times New Roman" panose="02020603050405020304" pitchFamily="18" charset="0"/>
              </a:rPr>
              <a:t>Workers’ Comp</a:t>
            </a:r>
          </a:p>
          <a:p>
            <a:pPr marL="297180" lvl="1" indent="0" algn="just">
              <a:lnSpc>
                <a:spcPct val="120000"/>
              </a:lnSpc>
              <a:spcBef>
                <a:spcPts val="0"/>
              </a:spcBef>
            </a:pPr>
            <a:r>
              <a:rPr lang="en-US" sz="2300" dirty="0">
                <a:effectLst/>
                <a:ea typeface="Calibri" panose="020F0502020204030204" pitchFamily="34" charset="0"/>
                <a:cs typeface="Times New Roman" panose="02020603050405020304" pitchFamily="18" charset="0"/>
              </a:rPr>
              <a:t> Employees expected to maintain their workspace in a safe manner, free from safety hazards</a:t>
            </a:r>
          </a:p>
          <a:p>
            <a:endParaRPr lang="en-US" dirty="0"/>
          </a:p>
        </p:txBody>
      </p:sp>
    </p:spTree>
    <p:extLst>
      <p:ext uri="{BB962C8B-B14F-4D97-AF65-F5344CB8AC3E}">
        <p14:creationId xmlns:p14="http://schemas.microsoft.com/office/powerpoint/2010/main" val="1192852927"/>
      </p:ext>
    </p:extLst>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558C-A2F8-2229-1F3C-CD879B2A7A9E}"/>
              </a:ext>
            </a:extLst>
          </p:cNvPr>
          <p:cNvSpPr>
            <a:spLocks noGrp="1"/>
          </p:cNvSpPr>
          <p:nvPr>
            <p:ph type="title"/>
          </p:nvPr>
        </p:nvSpPr>
        <p:spPr/>
        <p:txBody>
          <a:bodyPr/>
          <a:lstStyle/>
          <a:p>
            <a:r>
              <a:rPr lang="en-US" dirty="0"/>
              <a:t>Remote Workers</a:t>
            </a:r>
          </a:p>
        </p:txBody>
      </p:sp>
      <p:sp>
        <p:nvSpPr>
          <p:cNvPr id="3" name="Content Placeholder 2">
            <a:extLst>
              <a:ext uri="{FF2B5EF4-FFF2-40B4-BE49-F238E27FC236}">
                <a16:creationId xmlns:a16="http://schemas.microsoft.com/office/drawing/2014/main" id="{B965F3D8-1852-820D-70BA-A6169771EAC1}"/>
              </a:ext>
            </a:extLst>
          </p:cNvPr>
          <p:cNvSpPr>
            <a:spLocks noGrp="1"/>
          </p:cNvSpPr>
          <p:nvPr>
            <p:ph idx="1"/>
          </p:nvPr>
        </p:nvSpPr>
        <p:spPr/>
        <p:txBody>
          <a:bodyPr>
            <a:normAutofit/>
          </a:bodyPr>
          <a:lstStyle/>
          <a:p>
            <a:pPr marL="0" marR="0" indent="0" algn="just">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 Monitor</a:t>
            </a:r>
          </a:p>
          <a:p>
            <a:pPr marL="297180" lvl="1" indent="0" algn="just">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a:effectLst/>
                <a:latin typeface="Calibri" panose="020F0502020204030204" pitchFamily="34" charset="0"/>
                <a:ea typeface="Calibri" panose="020F0502020204030204" pitchFamily="34" charset="0"/>
                <a:cs typeface="Times New Roman" panose="02020603050405020304" pitchFamily="18" charset="0"/>
              </a:rPr>
              <a:t>Engage</a:t>
            </a:r>
          </a:p>
          <a:p>
            <a:pPr marL="662940" lvl="2" indent="0" algn="just">
              <a:spcBef>
                <a:spcPts val="0"/>
              </a:spcBef>
            </a:pPr>
            <a:r>
              <a:rPr lang="en-US"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Regular meetings </a:t>
            </a:r>
          </a:p>
          <a:p>
            <a:pPr marL="297180" lvl="1" indent="0" algn="just">
              <a:spcBef>
                <a:spcPts val="0"/>
              </a:spcBef>
            </a:pPr>
            <a:r>
              <a:rPr lang="en-US" sz="2200" dirty="0">
                <a:effectLst/>
                <a:latin typeface="Calibri" panose="020F0502020204030204" pitchFamily="34" charset="0"/>
                <a:ea typeface="Calibri" panose="020F0502020204030204" pitchFamily="34" charset="0"/>
                <a:cs typeface="Times New Roman" panose="02020603050405020304" pitchFamily="18" charset="0"/>
              </a:rPr>
              <a:t> Touch-base meetings with supervisor</a:t>
            </a:r>
          </a:p>
          <a:p>
            <a:pPr marL="297180" lvl="1" indent="0" algn="just">
              <a:spcBef>
                <a:spcPts val="0"/>
              </a:spcBef>
            </a:pPr>
            <a:r>
              <a:rPr lang="en-US" sz="2200" dirty="0">
                <a:effectLst/>
                <a:latin typeface="Calibri" panose="020F0502020204030204" pitchFamily="34" charset="0"/>
                <a:ea typeface="Calibri" panose="020F0502020204030204" pitchFamily="34" charset="0"/>
                <a:cs typeface="Times New Roman" panose="02020603050405020304" pitchFamily="18" charset="0"/>
              </a:rPr>
              <a:t> Webcams or other video tools to ensure that telecommuters can see those in the main workplace, and vice versa.</a:t>
            </a:r>
          </a:p>
          <a:p>
            <a:pPr marL="297180" lvl="1" indent="0" algn="just">
              <a:spcBef>
                <a:spcPts val="0"/>
              </a:spcBef>
            </a:pPr>
            <a:r>
              <a:rPr lang="en-US" sz="2200" dirty="0">
                <a:effectLst/>
                <a:latin typeface="Calibri" panose="020F0502020204030204" pitchFamily="34" charset="0"/>
                <a:ea typeface="Calibri" panose="020F0502020204030204" pitchFamily="34" charset="0"/>
                <a:cs typeface="Times New Roman" panose="02020603050405020304" pitchFamily="18" charset="0"/>
              </a:rPr>
              <a:t>Means to ensure doing work</a:t>
            </a:r>
          </a:p>
          <a:p>
            <a:pPr marL="662940" lvl="2" indent="0" algn="just">
              <a:spcBef>
                <a:spcPts val="0"/>
              </a:spcBef>
            </a:pPr>
            <a:r>
              <a:rPr lang="en-US" sz="2000" dirty="0">
                <a:effectLst/>
                <a:latin typeface="Calibri" panose="020F0502020204030204" pitchFamily="34" charset="0"/>
                <a:ea typeface="Calibri" panose="020F0502020204030204" pitchFamily="34" charset="0"/>
                <a:cs typeface="Times New Roman" panose="02020603050405020304" pitchFamily="18" charset="0"/>
              </a:rPr>
              <a:t>Programs that can track</a:t>
            </a:r>
          </a:p>
          <a:p>
            <a:pPr marL="662940" lvl="2" indent="0" algn="just">
              <a:spcBef>
                <a:spcPts val="0"/>
              </a:spcBef>
            </a:pP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Time flexibility may be a component of the remote work arrangement</a:t>
            </a:r>
          </a:p>
          <a:p>
            <a:pPr marL="297180" lvl="1" indent="0" algn="just">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2200" dirty="0">
                <a:latin typeface="Calibri" panose="020F0502020204030204" pitchFamily="34" charset="0"/>
                <a:ea typeface="Calibri" panose="020F0502020204030204" pitchFamily="34" charset="0"/>
                <a:cs typeface="Times New Roman" panose="02020603050405020304" pitchFamily="18" charset="0"/>
              </a:rPr>
              <a:t>Depends on nature/needs of the work</a:t>
            </a:r>
          </a:p>
          <a:p>
            <a:pPr marL="297180" lvl="1" indent="0" algn="just">
              <a:spcBef>
                <a:spcPts val="0"/>
              </a:spcBef>
            </a:pPr>
            <a:r>
              <a:rPr lang="en-US" sz="2200" dirty="0">
                <a:effectLst/>
                <a:latin typeface="Calibri" panose="020F0502020204030204" pitchFamily="34" charset="0"/>
                <a:ea typeface="Calibri" panose="020F0502020204030204" pitchFamily="34" charset="0"/>
                <a:cs typeface="Times New Roman" panose="02020603050405020304" pitchFamily="18" charset="0"/>
              </a:rPr>
              <a:t> In such cases effective monitoring of great importance</a:t>
            </a:r>
          </a:p>
        </p:txBody>
      </p:sp>
    </p:spTree>
    <p:extLst>
      <p:ext uri="{BB962C8B-B14F-4D97-AF65-F5344CB8AC3E}">
        <p14:creationId xmlns:p14="http://schemas.microsoft.com/office/powerpoint/2010/main" val="1708238702"/>
      </p:ext>
    </p:extLst>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BAD12-AE43-9D8B-F67A-E43B4D74BC64}"/>
              </a:ext>
            </a:extLst>
          </p:cNvPr>
          <p:cNvSpPr>
            <a:spLocks noGrp="1"/>
          </p:cNvSpPr>
          <p:nvPr>
            <p:ph type="title"/>
          </p:nvPr>
        </p:nvSpPr>
        <p:spPr/>
        <p:txBody>
          <a:bodyPr/>
          <a:lstStyle/>
          <a:p>
            <a:r>
              <a:rPr lang="en-US" dirty="0"/>
              <a:t>Independent Contractor Proposed Rule</a:t>
            </a:r>
          </a:p>
        </p:txBody>
      </p:sp>
      <p:sp>
        <p:nvSpPr>
          <p:cNvPr id="3" name="Content Placeholder 2">
            <a:extLst>
              <a:ext uri="{FF2B5EF4-FFF2-40B4-BE49-F238E27FC236}">
                <a16:creationId xmlns:a16="http://schemas.microsoft.com/office/drawing/2014/main" id="{2708B6D0-6AEF-9601-C913-986C4852019F}"/>
              </a:ext>
            </a:extLst>
          </p:cNvPr>
          <p:cNvSpPr>
            <a:spLocks noGrp="1"/>
          </p:cNvSpPr>
          <p:nvPr>
            <p:ph idx="1"/>
          </p:nvPr>
        </p:nvSpPr>
        <p:spPr/>
        <p:txBody>
          <a:bodyPr/>
          <a:lstStyle/>
          <a:p>
            <a:r>
              <a:rPr lang="en-US" sz="2800" dirty="0"/>
              <a:t>In 2021 – rule focused on 2 core factors as carrying greater weight than other historical factors</a:t>
            </a:r>
          </a:p>
          <a:p>
            <a:pPr lvl="1"/>
            <a:r>
              <a:rPr lang="en-US" sz="2200" dirty="0"/>
              <a:t>Control over the work </a:t>
            </a:r>
          </a:p>
          <a:p>
            <a:pPr lvl="1"/>
            <a:r>
              <a:rPr lang="en-US" sz="2200" dirty="0"/>
              <a:t>Opportunity for profit or loss</a:t>
            </a:r>
          </a:p>
          <a:p>
            <a:endParaRPr lang="en-US" dirty="0"/>
          </a:p>
          <a:p>
            <a:endParaRPr lang="en-US" dirty="0"/>
          </a:p>
          <a:p>
            <a:endParaRPr lang="en-US" sz="2800" dirty="0"/>
          </a:p>
          <a:p>
            <a:r>
              <a:rPr lang="en-US" sz="2800" dirty="0"/>
              <a:t>Proposed rule returns to a “totality-of-the circumstances” analysis of the “economic reality test” historically applied by courts (though rarely consistent). </a:t>
            </a:r>
          </a:p>
          <a:p>
            <a:endParaRPr lang="en-US" dirty="0"/>
          </a:p>
        </p:txBody>
      </p:sp>
      <p:pic>
        <p:nvPicPr>
          <p:cNvPr id="6" name="Picture 5">
            <a:extLst>
              <a:ext uri="{FF2B5EF4-FFF2-40B4-BE49-F238E27FC236}">
                <a16:creationId xmlns:a16="http://schemas.microsoft.com/office/drawing/2014/main" id="{40651128-1C6B-0263-AF21-83E4B9C1059F}"/>
              </a:ext>
            </a:extLst>
          </p:cNvPr>
          <p:cNvPicPr>
            <a:picLocks noChangeAspect="1"/>
          </p:cNvPicPr>
          <p:nvPr/>
        </p:nvPicPr>
        <p:blipFill>
          <a:blip r:embed="rId2"/>
          <a:stretch>
            <a:fillRect/>
          </a:stretch>
        </p:blipFill>
        <p:spPr>
          <a:xfrm>
            <a:off x="7427768" y="2576512"/>
            <a:ext cx="1714500" cy="1704975"/>
          </a:xfrm>
          <a:prstGeom prst="rect">
            <a:avLst/>
          </a:prstGeom>
        </p:spPr>
      </p:pic>
    </p:spTree>
    <p:extLst>
      <p:ext uri="{BB962C8B-B14F-4D97-AF65-F5344CB8AC3E}">
        <p14:creationId xmlns:p14="http://schemas.microsoft.com/office/powerpoint/2010/main" val="2342976158"/>
      </p:ext>
    </p:extLst>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1BFC6-8801-C7D0-0E63-1B665A47A6AD}"/>
              </a:ext>
            </a:extLst>
          </p:cNvPr>
          <p:cNvSpPr>
            <a:spLocks noGrp="1"/>
          </p:cNvSpPr>
          <p:nvPr>
            <p:ph type="title"/>
          </p:nvPr>
        </p:nvSpPr>
        <p:spPr/>
        <p:txBody>
          <a:bodyPr/>
          <a:lstStyle/>
          <a:p>
            <a:r>
              <a:rPr lang="en-US" dirty="0"/>
              <a:t>Independent Contractor</a:t>
            </a:r>
          </a:p>
        </p:txBody>
      </p:sp>
      <p:sp>
        <p:nvSpPr>
          <p:cNvPr id="3" name="Content Placeholder 2">
            <a:extLst>
              <a:ext uri="{FF2B5EF4-FFF2-40B4-BE49-F238E27FC236}">
                <a16:creationId xmlns:a16="http://schemas.microsoft.com/office/drawing/2014/main" id="{04D40EE8-DBF5-4EF3-6519-BF717570E481}"/>
              </a:ext>
            </a:extLst>
          </p:cNvPr>
          <p:cNvSpPr>
            <a:spLocks noGrp="1"/>
          </p:cNvSpPr>
          <p:nvPr>
            <p:ph idx="1"/>
          </p:nvPr>
        </p:nvSpPr>
        <p:spPr/>
        <p:txBody>
          <a:bodyPr/>
          <a:lstStyle/>
          <a:p>
            <a:r>
              <a:rPr lang="en-US" sz="2800" dirty="0"/>
              <a:t>Opportunity for profit or loss depending on managerial skill</a:t>
            </a:r>
          </a:p>
          <a:p>
            <a:pPr lvl="1"/>
            <a:r>
              <a:rPr lang="en-US" dirty="0"/>
              <a:t>Whether the worker exercises managerial skill that affects the worker’s economic success or failure in performing the work </a:t>
            </a:r>
          </a:p>
          <a:p>
            <a:pPr lvl="1"/>
            <a:r>
              <a:rPr lang="en-US" dirty="0"/>
              <a:t>The worker determines or can meaningfully negotiate the charge or pay for the work provided </a:t>
            </a:r>
          </a:p>
          <a:p>
            <a:pPr lvl="1"/>
            <a:r>
              <a:rPr lang="en-US" dirty="0"/>
              <a:t>The worker accepts or declines jobs or chooses the order and/or time in which the jobs are performed; </a:t>
            </a:r>
          </a:p>
          <a:p>
            <a:pPr lvl="1"/>
            <a:r>
              <a:rPr lang="en-US" dirty="0"/>
              <a:t>The worker engages in marketing, advertising, or other efforts to expand their business or secure more work; </a:t>
            </a:r>
          </a:p>
          <a:p>
            <a:pPr lvl="1"/>
            <a:r>
              <a:rPr lang="en-US" dirty="0"/>
              <a:t>The worker makes decisions to hire others, purchase materials and equipment, and/or rent space. </a:t>
            </a:r>
          </a:p>
          <a:p>
            <a:pPr lvl="1"/>
            <a:r>
              <a:rPr lang="en-US" dirty="0"/>
              <a:t>Whether a worker’s investment is “capital or entrepreneurial in nature.” </a:t>
            </a:r>
          </a:p>
        </p:txBody>
      </p:sp>
    </p:spTree>
    <p:extLst>
      <p:ext uri="{BB962C8B-B14F-4D97-AF65-F5344CB8AC3E}">
        <p14:creationId xmlns:p14="http://schemas.microsoft.com/office/powerpoint/2010/main" val="35769834"/>
      </p:ext>
    </p:extLst>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4895C-2ABF-3A67-DF0B-F5BF88CB99AA}"/>
              </a:ext>
            </a:extLst>
          </p:cNvPr>
          <p:cNvSpPr>
            <a:spLocks noGrp="1"/>
          </p:cNvSpPr>
          <p:nvPr>
            <p:ph type="title"/>
          </p:nvPr>
        </p:nvSpPr>
        <p:spPr/>
        <p:txBody>
          <a:bodyPr/>
          <a:lstStyle/>
          <a:p>
            <a:r>
              <a:rPr lang="en-US" dirty="0"/>
              <a:t>Independent Contractor</a:t>
            </a:r>
          </a:p>
        </p:txBody>
      </p:sp>
      <p:sp>
        <p:nvSpPr>
          <p:cNvPr id="3" name="Content Placeholder 2">
            <a:extLst>
              <a:ext uri="{FF2B5EF4-FFF2-40B4-BE49-F238E27FC236}">
                <a16:creationId xmlns:a16="http://schemas.microsoft.com/office/drawing/2014/main" id="{55CDC49D-8146-61DF-4D59-EF3FDB236FBD}"/>
              </a:ext>
            </a:extLst>
          </p:cNvPr>
          <p:cNvSpPr>
            <a:spLocks noGrp="1"/>
          </p:cNvSpPr>
          <p:nvPr>
            <p:ph idx="1"/>
          </p:nvPr>
        </p:nvSpPr>
        <p:spPr/>
        <p:txBody>
          <a:bodyPr/>
          <a:lstStyle/>
          <a:p>
            <a:r>
              <a:rPr lang="en-US" sz="2800" dirty="0"/>
              <a:t>Degree of permanence of the work relationship</a:t>
            </a:r>
          </a:p>
          <a:p>
            <a:pPr lvl="1"/>
            <a:r>
              <a:rPr lang="en-US" dirty="0"/>
              <a:t>Whether a work relationship is indefinite vs. continuous (definite in duration, non-exclusive, project-based, or sporadic – independent)</a:t>
            </a:r>
          </a:p>
          <a:p>
            <a:pPr lvl="1"/>
            <a:endParaRPr lang="en-US" dirty="0"/>
          </a:p>
          <a:p>
            <a:r>
              <a:rPr lang="en-US" sz="2800" dirty="0"/>
              <a:t>Nature and degree of control</a:t>
            </a:r>
            <a:endParaRPr lang="en-US" dirty="0"/>
          </a:p>
          <a:p>
            <a:pPr lvl="1"/>
            <a:r>
              <a:rPr lang="en-US" dirty="0"/>
              <a:t>Employer set the worker’s schedule, supervise the performance of the work, or explicitly limits the worker’s ability to work for others</a:t>
            </a:r>
          </a:p>
          <a:p>
            <a:pPr lvl="1"/>
            <a:r>
              <a:rPr lang="en-US" dirty="0"/>
              <a:t>Employer’s use of technological means of supervision</a:t>
            </a:r>
          </a:p>
          <a:p>
            <a:pPr lvl="1"/>
            <a:r>
              <a:rPr lang="en-US" dirty="0"/>
              <a:t>Right to supervise or discipline workers</a:t>
            </a:r>
          </a:p>
          <a:p>
            <a:pPr lvl="1"/>
            <a:r>
              <a:rPr lang="en-US" dirty="0"/>
              <a:t>Demands on workers’ time that do not allow them to work for others or work when they choose</a:t>
            </a:r>
          </a:p>
          <a:p>
            <a:endParaRPr lang="en-US" dirty="0"/>
          </a:p>
          <a:p>
            <a:endParaRPr lang="en-US" dirty="0"/>
          </a:p>
        </p:txBody>
      </p:sp>
    </p:spTree>
    <p:extLst>
      <p:ext uri="{BB962C8B-B14F-4D97-AF65-F5344CB8AC3E}">
        <p14:creationId xmlns:p14="http://schemas.microsoft.com/office/powerpoint/2010/main" val="1163717679"/>
      </p:ext>
    </p:extLst>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B5AF6-82F3-0160-CF40-6D04931AB0C0}"/>
              </a:ext>
            </a:extLst>
          </p:cNvPr>
          <p:cNvSpPr>
            <a:spLocks noGrp="1"/>
          </p:cNvSpPr>
          <p:nvPr>
            <p:ph type="title"/>
          </p:nvPr>
        </p:nvSpPr>
        <p:spPr/>
        <p:txBody>
          <a:bodyPr/>
          <a:lstStyle/>
          <a:p>
            <a:r>
              <a:rPr lang="en-US" dirty="0"/>
              <a:t>Independent Contractor</a:t>
            </a:r>
          </a:p>
        </p:txBody>
      </p:sp>
      <p:sp>
        <p:nvSpPr>
          <p:cNvPr id="3" name="Content Placeholder 2">
            <a:extLst>
              <a:ext uri="{FF2B5EF4-FFF2-40B4-BE49-F238E27FC236}">
                <a16:creationId xmlns:a16="http://schemas.microsoft.com/office/drawing/2014/main" id="{3AEF4CDE-A917-6193-E7B5-E15D31833A69}"/>
              </a:ext>
            </a:extLst>
          </p:cNvPr>
          <p:cNvSpPr>
            <a:spLocks noGrp="1"/>
          </p:cNvSpPr>
          <p:nvPr>
            <p:ph idx="1"/>
          </p:nvPr>
        </p:nvSpPr>
        <p:spPr/>
        <p:txBody>
          <a:bodyPr/>
          <a:lstStyle/>
          <a:p>
            <a:r>
              <a:rPr lang="en-US" sz="2800" dirty="0"/>
              <a:t>Whether work performed is an “integral” part of the employer’s business</a:t>
            </a:r>
          </a:p>
          <a:p>
            <a:pPr lvl="1"/>
            <a:r>
              <a:rPr lang="en-US" dirty="0"/>
              <a:t>Not an individual but a function analysis </a:t>
            </a:r>
          </a:p>
          <a:p>
            <a:pPr lvl="1"/>
            <a:r>
              <a:rPr lang="en-US" dirty="0"/>
              <a:t>Is the work performed critical, necessary, or central to the employer’s principal business. </a:t>
            </a:r>
          </a:p>
          <a:p>
            <a:endParaRPr lang="en-US" dirty="0"/>
          </a:p>
          <a:p>
            <a:endParaRPr lang="en-US" dirty="0"/>
          </a:p>
          <a:p>
            <a:endParaRPr lang="en-US" sz="2800" dirty="0"/>
          </a:p>
          <a:p>
            <a:r>
              <a:rPr lang="en-US" sz="2800" dirty="0"/>
              <a:t>Skill and initiative</a:t>
            </a:r>
            <a:endParaRPr lang="en-US" dirty="0"/>
          </a:p>
          <a:p>
            <a:pPr lvl="1"/>
            <a:r>
              <a:rPr lang="en-US" dirty="0"/>
              <a:t>Does the worker use specialized skills in performing the work</a:t>
            </a:r>
          </a:p>
          <a:p>
            <a:pPr lvl="1"/>
            <a:r>
              <a:rPr lang="en-US" dirty="0"/>
              <a:t>Is the worker dependent on training from the employer to perform the work </a:t>
            </a:r>
          </a:p>
          <a:p>
            <a:endParaRPr lang="en-US" dirty="0"/>
          </a:p>
        </p:txBody>
      </p:sp>
      <p:pic>
        <p:nvPicPr>
          <p:cNvPr id="4" name="Picture 3">
            <a:extLst>
              <a:ext uri="{FF2B5EF4-FFF2-40B4-BE49-F238E27FC236}">
                <a16:creationId xmlns:a16="http://schemas.microsoft.com/office/drawing/2014/main" id="{C25514A4-55BC-6462-5E3B-BC0D47E4C48E}"/>
              </a:ext>
            </a:extLst>
          </p:cNvPr>
          <p:cNvPicPr>
            <a:picLocks noChangeAspect="1"/>
          </p:cNvPicPr>
          <p:nvPr/>
        </p:nvPicPr>
        <p:blipFill>
          <a:blip r:embed="rId2"/>
          <a:stretch>
            <a:fillRect/>
          </a:stretch>
        </p:blipFill>
        <p:spPr>
          <a:xfrm>
            <a:off x="7722177" y="3371850"/>
            <a:ext cx="2419350" cy="1885950"/>
          </a:xfrm>
          <a:prstGeom prst="rect">
            <a:avLst/>
          </a:prstGeom>
        </p:spPr>
      </p:pic>
    </p:spTree>
    <p:extLst>
      <p:ext uri="{BB962C8B-B14F-4D97-AF65-F5344CB8AC3E}">
        <p14:creationId xmlns:p14="http://schemas.microsoft.com/office/powerpoint/2010/main" val="670618475"/>
      </p:ext>
    </p:extLst>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04D34-8A88-7C3E-69FD-E93A32DB62AF}"/>
              </a:ext>
            </a:extLst>
          </p:cNvPr>
          <p:cNvSpPr>
            <a:spLocks noGrp="1"/>
          </p:cNvSpPr>
          <p:nvPr>
            <p:ph type="title"/>
          </p:nvPr>
        </p:nvSpPr>
        <p:spPr/>
        <p:txBody>
          <a:bodyPr/>
          <a:lstStyle/>
          <a:p>
            <a:r>
              <a:rPr lang="en-US" dirty="0"/>
              <a:t>EEOC Guidance</a:t>
            </a:r>
          </a:p>
        </p:txBody>
      </p:sp>
      <p:sp>
        <p:nvSpPr>
          <p:cNvPr id="3" name="Content Placeholder 2">
            <a:extLst>
              <a:ext uri="{FF2B5EF4-FFF2-40B4-BE49-F238E27FC236}">
                <a16:creationId xmlns:a16="http://schemas.microsoft.com/office/drawing/2014/main" id="{09FE794E-BCE8-2E3A-58E4-28F4E97EFF78}"/>
              </a:ext>
            </a:extLst>
          </p:cNvPr>
          <p:cNvSpPr>
            <a:spLocks noGrp="1"/>
          </p:cNvSpPr>
          <p:nvPr>
            <p:ph idx="1"/>
          </p:nvPr>
        </p:nvSpPr>
        <p:spPr/>
        <p:txBody>
          <a:bodyPr>
            <a:normAutofit/>
          </a:bodyPr>
          <a:lstStyle/>
          <a:p>
            <a:r>
              <a:rPr lang="en-US" sz="2800" dirty="0"/>
              <a:t>Caregiver discrimination</a:t>
            </a:r>
          </a:p>
          <a:p>
            <a:pPr lvl="1"/>
            <a:r>
              <a:rPr lang="en-US" dirty="0"/>
              <a:t>Caregiver status forming a basis for discrimination</a:t>
            </a:r>
          </a:p>
          <a:p>
            <a:pPr lvl="2"/>
            <a:r>
              <a:rPr lang="en-US" dirty="0"/>
              <a:t>“Caregiver” not a protected characteristic</a:t>
            </a:r>
          </a:p>
          <a:p>
            <a:pPr lvl="2"/>
            <a:r>
              <a:rPr lang="en-US" dirty="0"/>
              <a:t>Discrimination as to caregivers due to gender, pregnancy, sexual orientation, race, religion, age, disability, nation origin, etc. may be. </a:t>
            </a:r>
          </a:p>
          <a:p>
            <a:pPr lvl="1"/>
            <a:r>
              <a:rPr lang="en-US" dirty="0"/>
              <a:t>Discrimination may occur based on:</a:t>
            </a:r>
          </a:p>
          <a:p>
            <a:pPr lvl="2"/>
            <a:r>
              <a:rPr lang="en-US" dirty="0"/>
              <a:t>Caregiver’s protected class, OR </a:t>
            </a:r>
          </a:p>
          <a:p>
            <a:pPr lvl="2"/>
            <a:r>
              <a:rPr lang="en-US" dirty="0"/>
              <a:t>Association with an individual in protected class for whom care is provided.</a:t>
            </a:r>
          </a:p>
          <a:p>
            <a:r>
              <a:rPr lang="en-US" sz="2000" dirty="0"/>
              <a:t>Ex. - Employer refused to hire a female applicant or refused to promote a female employee based on assumptions that, because she was female, she would (or should) focus primarily on caring for her young children while they attend school remotely, or on caring for her parents or other adult relatives.  Employers also may not penalize female employees more harshly than similarly situated male employees for absences or missed deadlines due to pandemic-related caregiving duties.</a:t>
            </a:r>
          </a:p>
          <a:p>
            <a:endParaRPr lang="en-US" dirty="0"/>
          </a:p>
        </p:txBody>
      </p:sp>
    </p:spTree>
    <p:extLst>
      <p:ext uri="{BB962C8B-B14F-4D97-AF65-F5344CB8AC3E}">
        <p14:creationId xmlns:p14="http://schemas.microsoft.com/office/powerpoint/2010/main" val="3033940557"/>
      </p:ext>
    </p:extLst>
  </p:cSld>
  <p:clrMapOvr>
    <a:masterClrMapping/>
  </p:clrMapOvr>
  <p:transition spd="med">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1313</Words>
  <Application>Microsoft Office PowerPoint</Application>
  <PresentationFormat>Widescreen</PresentationFormat>
  <Paragraphs>145</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Bell MT</vt:lpstr>
      <vt:lpstr>Calibri</vt:lpstr>
      <vt:lpstr>Cambria</vt:lpstr>
      <vt:lpstr>Tahoma</vt:lpstr>
      <vt:lpstr>Adjacency</vt:lpstr>
      <vt:lpstr>   Legal Update </vt:lpstr>
      <vt:lpstr>Managing Remote Workers</vt:lpstr>
      <vt:lpstr>Remote Workers</vt:lpstr>
      <vt:lpstr>Remote Workers</vt:lpstr>
      <vt:lpstr>Independent Contractor Proposed Rule</vt:lpstr>
      <vt:lpstr>Independent Contractor</vt:lpstr>
      <vt:lpstr>Independent Contractor</vt:lpstr>
      <vt:lpstr>Independent Contractor</vt:lpstr>
      <vt:lpstr>EEOC Guidance</vt:lpstr>
      <vt:lpstr>EEOC</vt:lpstr>
      <vt:lpstr>EEOC</vt:lpstr>
      <vt:lpstr>Trends </vt:lpstr>
      <vt:lpstr>Recent Cases of Note</vt:lpstr>
      <vt:lpstr>Cases</vt:lpstr>
      <vt:lpstr>Cases</vt:lpstr>
      <vt:lpstr>Questions &amp; Dicussion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Legal Update </dc:title>
  <dc:creator>Kacey Coleman</dc:creator>
  <cp:lastModifiedBy>Kacey Coleman</cp:lastModifiedBy>
  <cp:revision>2</cp:revision>
  <dcterms:created xsi:type="dcterms:W3CDTF">2022-11-02T18:51:14Z</dcterms:created>
  <dcterms:modified xsi:type="dcterms:W3CDTF">2022-11-02T22:02:32Z</dcterms:modified>
</cp:coreProperties>
</file>