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4" r:id="rId21"/>
    <p:sldId id="275" r:id="rId22"/>
    <p:sldId id="276" r:id="rId23"/>
    <p:sldId id="273" r:id="rId24"/>
    <p:sldId id="277" r:id="rId25"/>
    <p:sldId id="278" r:id="rId26"/>
    <p:sldId id="279" r:id="rId27"/>
    <p:sldId id="280" r:id="rId28"/>
    <p:sldId id="281" r:id="rId29"/>
    <p:sldId id="282" r:id="rId30"/>
    <p:sldId id="283" r:id="rId31"/>
    <p:sldId id="284" r:id="rId32"/>
    <p:sldId id="294" r:id="rId33"/>
    <p:sldId id="293" r:id="rId34"/>
    <p:sldId id="292" r:id="rId35"/>
    <p:sldId id="291" r:id="rId36"/>
    <p:sldId id="290" r:id="rId37"/>
    <p:sldId id="289" r:id="rId38"/>
    <p:sldId id="288" r:id="rId39"/>
    <p:sldId id="285" r:id="rId40"/>
    <p:sldId id="287" r:id="rId41"/>
    <p:sldId id="300" r:id="rId42"/>
    <p:sldId id="299" r:id="rId43"/>
    <p:sldId id="298" r:id="rId44"/>
    <p:sldId id="295" r:id="rId45"/>
    <p:sldId id="301" r:id="rId46"/>
    <p:sldId id="302" r:id="rId47"/>
    <p:sldId id="303" r:id="rId48"/>
    <p:sldId id="304" r:id="rId49"/>
    <p:sldId id="305" r:id="rId50"/>
    <p:sldId id="306" r:id="rId51"/>
    <p:sldId id="307" r:id="rId52"/>
    <p:sldId id="286" r:id="rId5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ableStyles" Target="tableStyle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7/21/2025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7/21/2025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7/21/2025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7/21/2025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7/21/2025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s://www.dol.gov/agencies/oasam/centers-offices/human-resources-center/policies/workplace-violence-program#level2"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s://www.youtube.com/watch?v=U42dL0HGMi0"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91654-6D51-4A6D-B645-850F8EB65F65}"/>
              </a:ext>
            </a:extLst>
          </p:cNvPr>
          <p:cNvSpPr>
            <a:spLocks noGrp="1"/>
          </p:cNvSpPr>
          <p:nvPr>
            <p:ph type="title"/>
          </p:nvPr>
        </p:nvSpPr>
        <p:spPr/>
        <p:txBody>
          <a:bodyPr/>
          <a:lstStyle/>
          <a:p>
            <a:r>
              <a:rPr lang="en-US" dirty="0"/>
              <a:t>13 warning signs workplace violence</a:t>
            </a:r>
          </a:p>
        </p:txBody>
      </p:sp>
      <p:sp>
        <p:nvSpPr>
          <p:cNvPr id="3" name="Content Placeholder 2">
            <a:extLst>
              <a:ext uri="{FF2B5EF4-FFF2-40B4-BE49-F238E27FC236}">
                <a16:creationId xmlns:a16="http://schemas.microsoft.com/office/drawing/2014/main" id="{6A8BE448-4DA7-4C13-BB99-1A8582A22960}"/>
              </a:ext>
            </a:extLst>
          </p:cNvPr>
          <p:cNvSpPr>
            <a:spLocks noGrp="1"/>
          </p:cNvSpPr>
          <p:nvPr>
            <p:ph idx="1"/>
          </p:nvPr>
        </p:nvSpPr>
        <p:spPr/>
        <p:txBody>
          <a:bodyPr/>
          <a:lstStyle/>
          <a:p>
            <a:r>
              <a:rPr lang="en-US" dirty="0"/>
              <a:t>It is vital that administrators and supervisors have conversations with their employees about the potential for violence to occur in their workplace. We must train our employees to keep their eyes and ears open, watch for signs and behavior that can lead to a violent episode, and report issues to supervisors, human resources, or law enforcement. What leads to workplace violence almost always starts small. Someone can be fine one day and come in the next with a firearm, but such incidents are extremely rare. Escalation to violence is typically a process. Usually, there are warning signs (and often many of them) of a potential workplace violence incident that is about to occur. Here are thirteen suggested warning signs to keep in mind and watch out for while doing your day-to-day duties:</a:t>
            </a:r>
          </a:p>
        </p:txBody>
      </p:sp>
    </p:spTree>
    <p:extLst>
      <p:ext uri="{BB962C8B-B14F-4D97-AF65-F5344CB8AC3E}">
        <p14:creationId xmlns:p14="http://schemas.microsoft.com/office/powerpoint/2010/main" val="26639306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FC134-FEED-4360-B810-5041D7C3A895}"/>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F4053C47-A54C-49E8-A70D-FF904CC021EB}"/>
              </a:ext>
            </a:extLst>
          </p:cNvPr>
          <p:cNvSpPr>
            <a:spLocks noGrp="1"/>
          </p:cNvSpPr>
          <p:nvPr>
            <p:ph idx="1"/>
          </p:nvPr>
        </p:nvSpPr>
        <p:spPr>
          <a:xfrm>
            <a:off x="2589212" y="2133600"/>
            <a:ext cx="8915400" cy="1557556"/>
          </a:xfrm>
        </p:spPr>
        <p:txBody>
          <a:bodyPr/>
          <a:lstStyle/>
          <a:p>
            <a:pPr marL="0" indent="0">
              <a:buNone/>
            </a:pPr>
            <a:r>
              <a:rPr lang="en-US" dirty="0"/>
              <a:t>9. </a:t>
            </a:r>
            <a:r>
              <a:rPr lang="en-US" b="1" dirty="0"/>
              <a:t>Bizarre and weird behavior—</a:t>
            </a:r>
            <a:r>
              <a:rPr lang="en-US" dirty="0"/>
              <a:t>The person is quirky, strange, considered weird, and behaves in an unusual manner. Their presence makes others feel uneasy and uncomfortable. This behavior alone doesn’t mean a person will become violent; coupled with other signs, it may be an indicator.</a:t>
            </a:r>
          </a:p>
          <a:p>
            <a:pPr marL="0" indent="0">
              <a:buNone/>
            </a:pPr>
            <a:endParaRPr lang="en-US" dirty="0"/>
          </a:p>
        </p:txBody>
      </p:sp>
    </p:spTree>
    <p:extLst>
      <p:ext uri="{BB962C8B-B14F-4D97-AF65-F5344CB8AC3E}">
        <p14:creationId xmlns:p14="http://schemas.microsoft.com/office/powerpoint/2010/main" val="32838374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638EB-062B-4E7A-A54C-812F816350CB}"/>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DE1D07D3-CF53-4C87-AA70-6577B8CA4AC2}"/>
              </a:ext>
            </a:extLst>
          </p:cNvPr>
          <p:cNvSpPr>
            <a:spLocks noGrp="1"/>
          </p:cNvSpPr>
          <p:nvPr>
            <p:ph idx="1"/>
          </p:nvPr>
        </p:nvSpPr>
        <p:spPr>
          <a:xfrm>
            <a:off x="2589212" y="2133600"/>
            <a:ext cx="8915400" cy="1700169"/>
          </a:xfrm>
        </p:spPr>
        <p:txBody>
          <a:bodyPr/>
          <a:lstStyle/>
          <a:p>
            <a:pPr marL="0" indent="0">
              <a:buNone/>
            </a:pPr>
            <a:r>
              <a:rPr lang="en-US" dirty="0"/>
              <a:t>10. </a:t>
            </a:r>
            <a:r>
              <a:rPr lang="en-US" b="1" dirty="0"/>
              <a:t>Desperation—A</a:t>
            </a:r>
            <a:r>
              <a:rPr lang="en-US" dirty="0"/>
              <a:t> person is experiencing extreme desperation with family, finances, or personal problems; they are making comments of feeling “at the end of their rope” or “there’s no other way to deal with it.” They seem backed into a corner with no options.</a:t>
            </a:r>
          </a:p>
          <a:p>
            <a:pPr marL="0" indent="0">
              <a:buNone/>
            </a:pPr>
            <a:endParaRPr lang="en-US" dirty="0"/>
          </a:p>
        </p:txBody>
      </p:sp>
    </p:spTree>
    <p:extLst>
      <p:ext uri="{BB962C8B-B14F-4D97-AF65-F5344CB8AC3E}">
        <p14:creationId xmlns:p14="http://schemas.microsoft.com/office/powerpoint/2010/main" val="18684378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8530C-5D26-4D06-829C-D62977D6DC1B}"/>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EA5ECC12-99A6-4FEB-A269-EA5E4A07CE70}"/>
              </a:ext>
            </a:extLst>
          </p:cNvPr>
          <p:cNvSpPr>
            <a:spLocks noGrp="1"/>
          </p:cNvSpPr>
          <p:nvPr>
            <p:ph idx="1"/>
          </p:nvPr>
        </p:nvSpPr>
        <p:spPr>
          <a:xfrm>
            <a:off x="2589212" y="2133600"/>
            <a:ext cx="8915400" cy="2337732"/>
          </a:xfrm>
        </p:spPr>
        <p:txBody>
          <a:bodyPr/>
          <a:lstStyle/>
          <a:p>
            <a:pPr marL="0" indent="0">
              <a:buNone/>
            </a:pPr>
            <a:r>
              <a:rPr lang="en-US" dirty="0"/>
              <a:t>11. </a:t>
            </a:r>
            <a:r>
              <a:rPr lang="en-US" b="1" dirty="0"/>
              <a:t>Obsessive-compulsive behaviors—</a:t>
            </a:r>
            <a:r>
              <a:rPr lang="en-US" dirty="0"/>
              <a:t>The person has obsessive involvement with the job, with no apparent outside interests; they eat, sleep, and live for the job. Or they have a romantic obsession with a coworker who has no interest in them. They may suffer from other forms of obsession, such as jealous interest in a specific topic or perfectionist tendencies. Again, this behavior doesn’t mean they will necessarily become violent, but look for a pattern of other signs coupled with obsessive-compulsive behavior.</a:t>
            </a:r>
          </a:p>
          <a:p>
            <a:pPr marL="0" indent="0">
              <a:buNone/>
            </a:pPr>
            <a:endParaRPr lang="en-US" dirty="0"/>
          </a:p>
        </p:txBody>
      </p:sp>
    </p:spTree>
    <p:extLst>
      <p:ext uri="{BB962C8B-B14F-4D97-AF65-F5344CB8AC3E}">
        <p14:creationId xmlns:p14="http://schemas.microsoft.com/office/powerpoint/2010/main" val="33010764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5894D-76D5-406B-8BEF-AE95FB462CB6}"/>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82736597-809D-465A-A041-6D1810211131}"/>
              </a:ext>
            </a:extLst>
          </p:cNvPr>
          <p:cNvSpPr>
            <a:spLocks noGrp="1"/>
          </p:cNvSpPr>
          <p:nvPr>
            <p:ph idx="1"/>
          </p:nvPr>
        </p:nvSpPr>
        <p:spPr>
          <a:xfrm>
            <a:off x="2589212" y="2133600"/>
            <a:ext cx="8915400" cy="1758892"/>
          </a:xfrm>
        </p:spPr>
        <p:txBody>
          <a:bodyPr/>
          <a:lstStyle/>
          <a:p>
            <a:pPr marL="0" indent="0">
              <a:buNone/>
            </a:pPr>
            <a:r>
              <a:rPr lang="en-US" dirty="0"/>
              <a:t>12. </a:t>
            </a:r>
            <a:r>
              <a:rPr lang="en-US" b="1" dirty="0"/>
              <a:t>Substance abuse –</a:t>
            </a:r>
            <a:r>
              <a:rPr lang="en-US" dirty="0"/>
              <a:t> persons demonstrating signs of alcohol and or drug abuse; frequent absences or tardiness, off-task and distracted on the job, disregard for safety policies and procedures; disoriented, jittery, slurred speech, frequently not where they are supposed to be or missing for periods.</a:t>
            </a:r>
          </a:p>
          <a:p>
            <a:pPr marL="0" indent="0">
              <a:buNone/>
            </a:pPr>
            <a:endParaRPr lang="en-US" dirty="0"/>
          </a:p>
        </p:txBody>
      </p:sp>
    </p:spTree>
    <p:extLst>
      <p:ext uri="{BB962C8B-B14F-4D97-AF65-F5344CB8AC3E}">
        <p14:creationId xmlns:p14="http://schemas.microsoft.com/office/powerpoint/2010/main" val="16111270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1DF3C-0961-4D43-9745-8034DE243AB2}"/>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2C89526D-E80C-4A22-8405-BD32CEB37FBE}"/>
              </a:ext>
            </a:extLst>
          </p:cNvPr>
          <p:cNvSpPr>
            <a:spLocks noGrp="1"/>
          </p:cNvSpPr>
          <p:nvPr>
            <p:ph idx="1"/>
          </p:nvPr>
        </p:nvSpPr>
        <p:spPr>
          <a:xfrm>
            <a:off x="2589212" y="2133600"/>
            <a:ext cx="8915400" cy="1616279"/>
          </a:xfrm>
        </p:spPr>
        <p:txBody>
          <a:bodyPr/>
          <a:lstStyle/>
          <a:p>
            <a:pPr marL="0" indent="0">
              <a:buNone/>
            </a:pPr>
            <a:r>
              <a:rPr lang="en-US" dirty="0"/>
              <a:t>13. </a:t>
            </a:r>
            <a:r>
              <a:rPr lang="en-US" b="1" dirty="0"/>
              <a:t>Chronic depression –</a:t>
            </a:r>
            <a:r>
              <a:rPr lang="en-US" dirty="0"/>
              <a:t> a person displays signs of chronic depression, loss of interest and confidence in life or work, lethargy, and lack of energy, particularly when there is a significant behavior change. The person was usually engaged, involved, and active, but now they seem withdrawn and disengaged.</a:t>
            </a:r>
          </a:p>
          <a:p>
            <a:pPr marL="0" indent="0">
              <a:buNone/>
            </a:pPr>
            <a:endParaRPr lang="en-US" dirty="0"/>
          </a:p>
        </p:txBody>
      </p:sp>
    </p:spTree>
    <p:extLst>
      <p:ext uri="{BB962C8B-B14F-4D97-AF65-F5344CB8AC3E}">
        <p14:creationId xmlns:p14="http://schemas.microsoft.com/office/powerpoint/2010/main" val="42506145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3D261-7992-4AEB-A4DF-B3C2C77A58C9}"/>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C025A4D0-7FA0-4225-8680-0F7C734F5F97}"/>
              </a:ext>
            </a:extLst>
          </p:cNvPr>
          <p:cNvSpPr>
            <a:spLocks noGrp="1"/>
          </p:cNvSpPr>
          <p:nvPr>
            <p:ph idx="1"/>
          </p:nvPr>
        </p:nvSpPr>
        <p:spPr>
          <a:xfrm>
            <a:off x="2589212" y="2133600"/>
            <a:ext cx="8915400" cy="1507222"/>
          </a:xfrm>
        </p:spPr>
        <p:txBody>
          <a:bodyPr/>
          <a:lstStyle/>
          <a:p>
            <a:pPr marL="0" indent="0">
              <a:buNone/>
            </a:pPr>
            <a:r>
              <a:rPr lang="en-US" dirty="0"/>
              <a:t>Just because a person appears to be demonstrating any of these signs doesn’t mean they are going to become violent at work, but it does mean supervisors, human resources, and administration should be aware of the signs and perhaps offer some assistance.  </a:t>
            </a:r>
          </a:p>
        </p:txBody>
      </p:sp>
    </p:spTree>
    <p:extLst>
      <p:ext uri="{BB962C8B-B14F-4D97-AF65-F5344CB8AC3E}">
        <p14:creationId xmlns:p14="http://schemas.microsoft.com/office/powerpoint/2010/main" val="4809356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861969-24DF-4950-996A-2DDE21120A06}"/>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3FF06C04-D3C3-489D-A602-4D12FEFE1BB3}"/>
              </a:ext>
            </a:extLst>
          </p:cNvPr>
          <p:cNvSpPr>
            <a:spLocks noGrp="1"/>
          </p:cNvSpPr>
          <p:nvPr>
            <p:ph idx="1"/>
          </p:nvPr>
        </p:nvSpPr>
        <p:spPr>
          <a:xfrm>
            <a:off x="2589212" y="3313650"/>
            <a:ext cx="8915400" cy="981513"/>
          </a:xfrm>
        </p:spPr>
        <p:txBody>
          <a:bodyPr/>
          <a:lstStyle/>
          <a:p>
            <a:pPr marL="0" indent="0">
              <a:buNone/>
            </a:pPr>
            <a:r>
              <a:rPr lang="en-US" b="1" dirty="0"/>
              <a:t>1. Attendance Problems</a:t>
            </a:r>
            <a:r>
              <a:rPr lang="en-US" dirty="0"/>
              <a:t> – excessive sick leave, excessive tardiness, leaving work early, improbable excuses for absences;</a:t>
            </a:r>
          </a:p>
          <a:p>
            <a:endParaRPr lang="en-US" dirty="0"/>
          </a:p>
        </p:txBody>
      </p:sp>
    </p:spTree>
    <p:extLst>
      <p:ext uri="{BB962C8B-B14F-4D97-AF65-F5344CB8AC3E}">
        <p14:creationId xmlns:p14="http://schemas.microsoft.com/office/powerpoint/2010/main" val="42591821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C50D5-9B5E-4BA8-A435-CA68FA222A3E}"/>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68573AF3-0A71-43E3-B547-7D802B585B31}"/>
              </a:ext>
            </a:extLst>
          </p:cNvPr>
          <p:cNvSpPr>
            <a:spLocks noGrp="1"/>
          </p:cNvSpPr>
          <p:nvPr>
            <p:ph idx="1"/>
          </p:nvPr>
        </p:nvSpPr>
        <p:spPr>
          <a:xfrm>
            <a:off x="2589212" y="3204594"/>
            <a:ext cx="8915400" cy="1451296"/>
          </a:xfrm>
        </p:spPr>
        <p:txBody>
          <a:bodyPr/>
          <a:lstStyle/>
          <a:p>
            <a:pPr marL="0" indent="0">
              <a:buNone/>
            </a:pPr>
            <a:r>
              <a:rPr lang="en-US" b="1" dirty="0"/>
              <a:t>2</a:t>
            </a:r>
            <a:r>
              <a:rPr lang="en-US" dirty="0"/>
              <a:t>. </a:t>
            </a:r>
            <a:r>
              <a:rPr lang="en-US" b="1" dirty="0"/>
              <a:t>Adverse impact on supervisor's time</a:t>
            </a:r>
            <a:r>
              <a:rPr lang="en-US" dirty="0"/>
              <a:t> – supervisor spends an inordinate amount of time coaching and/or counseling employee about personal problems, re-doing the employee's work, dealing with co-worker concerns, etc.;</a:t>
            </a:r>
          </a:p>
          <a:p>
            <a:pPr marL="0" indent="0">
              <a:buNone/>
            </a:pPr>
            <a:endParaRPr lang="en-US" dirty="0"/>
          </a:p>
        </p:txBody>
      </p:sp>
    </p:spTree>
    <p:extLst>
      <p:ext uri="{BB962C8B-B14F-4D97-AF65-F5344CB8AC3E}">
        <p14:creationId xmlns:p14="http://schemas.microsoft.com/office/powerpoint/2010/main" val="34113410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137B0-34B3-4BDE-BFAA-7CF62D003209}"/>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15DB0A17-4E9F-4B11-ABBC-20B6C47CBEE2}"/>
              </a:ext>
            </a:extLst>
          </p:cNvPr>
          <p:cNvSpPr>
            <a:spLocks noGrp="1"/>
          </p:cNvSpPr>
          <p:nvPr>
            <p:ph idx="1"/>
          </p:nvPr>
        </p:nvSpPr>
        <p:spPr>
          <a:xfrm>
            <a:off x="2589212" y="3171039"/>
            <a:ext cx="8915400" cy="1006678"/>
          </a:xfrm>
        </p:spPr>
        <p:txBody>
          <a:bodyPr/>
          <a:lstStyle/>
          <a:p>
            <a:pPr marL="0" indent="0">
              <a:buNone/>
            </a:pPr>
            <a:r>
              <a:rPr lang="en-US" b="1" dirty="0"/>
              <a:t>3. Decreased Productivity</a:t>
            </a:r>
            <a:r>
              <a:rPr lang="en-US" dirty="0"/>
              <a:t> – making excessive mistakes, poor judgment, missed deadlines, wasting work time and materials;</a:t>
            </a:r>
          </a:p>
          <a:p>
            <a:endParaRPr lang="en-US" dirty="0"/>
          </a:p>
        </p:txBody>
      </p:sp>
    </p:spTree>
    <p:extLst>
      <p:ext uri="{BB962C8B-B14F-4D97-AF65-F5344CB8AC3E}">
        <p14:creationId xmlns:p14="http://schemas.microsoft.com/office/powerpoint/2010/main" val="1419863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E246B-D65C-48FB-9404-A3185E7B8F07}"/>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8C3BB583-AB24-452D-8D8A-F400D02D0C05}"/>
              </a:ext>
            </a:extLst>
          </p:cNvPr>
          <p:cNvSpPr>
            <a:spLocks noGrp="1"/>
          </p:cNvSpPr>
          <p:nvPr>
            <p:ph idx="1"/>
          </p:nvPr>
        </p:nvSpPr>
        <p:spPr>
          <a:xfrm>
            <a:off x="2589212" y="3322040"/>
            <a:ext cx="8915400" cy="1280890"/>
          </a:xfrm>
        </p:spPr>
        <p:txBody>
          <a:bodyPr/>
          <a:lstStyle/>
          <a:p>
            <a:pPr marL="0" indent="0">
              <a:buNone/>
            </a:pPr>
            <a:r>
              <a:rPr lang="en-US" dirty="0"/>
              <a:t>4. I</a:t>
            </a:r>
            <a:r>
              <a:rPr lang="en-US" b="1" dirty="0"/>
              <a:t>nconsistent Work Patterns</a:t>
            </a:r>
            <a:r>
              <a:rPr lang="en-US" dirty="0"/>
              <a:t> – alternating periods of high and low productivity and quality of work, inappropriate reactions, overreaction to criticism, and mood swings;</a:t>
            </a:r>
          </a:p>
          <a:p>
            <a:pPr marL="0" indent="0">
              <a:buNone/>
            </a:pPr>
            <a:endParaRPr lang="en-US" dirty="0"/>
          </a:p>
        </p:txBody>
      </p:sp>
    </p:spTree>
    <p:extLst>
      <p:ext uri="{BB962C8B-B14F-4D97-AF65-F5344CB8AC3E}">
        <p14:creationId xmlns:p14="http://schemas.microsoft.com/office/powerpoint/2010/main" val="2773351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CF948-5207-4177-8465-E47B319AB2F2}"/>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449DA55E-9784-45C2-8967-0F0AC79D09D1}"/>
              </a:ext>
            </a:extLst>
          </p:cNvPr>
          <p:cNvSpPr>
            <a:spLocks noGrp="1"/>
          </p:cNvSpPr>
          <p:nvPr>
            <p:ph idx="1"/>
          </p:nvPr>
        </p:nvSpPr>
        <p:spPr>
          <a:xfrm>
            <a:off x="2589212" y="3196206"/>
            <a:ext cx="8915400" cy="595618"/>
          </a:xfrm>
        </p:spPr>
        <p:txBody>
          <a:bodyPr/>
          <a:lstStyle/>
          <a:p>
            <a:pPr marL="0" indent="0">
              <a:buNone/>
            </a:pPr>
            <a:r>
              <a:rPr lang="en-US" b="1" dirty="0">
                <a:latin typeface="proxima-nova"/>
              </a:rPr>
              <a:t>1. Threats – </a:t>
            </a:r>
            <a:r>
              <a:rPr lang="en-US" dirty="0">
                <a:latin typeface="proxima-nova"/>
              </a:rPr>
              <a:t>when a person makes direct, veiled, or conditional threats of harm.</a:t>
            </a:r>
          </a:p>
          <a:p>
            <a:endParaRPr lang="en-US" dirty="0"/>
          </a:p>
        </p:txBody>
      </p:sp>
    </p:spTree>
    <p:extLst>
      <p:ext uri="{BB962C8B-B14F-4D97-AF65-F5344CB8AC3E}">
        <p14:creationId xmlns:p14="http://schemas.microsoft.com/office/powerpoint/2010/main" val="11588218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D44AAA-3DD2-448D-A427-E94340F1D97C}"/>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79F1084E-B419-4CBC-8A73-0F075E0B777A}"/>
              </a:ext>
            </a:extLst>
          </p:cNvPr>
          <p:cNvSpPr>
            <a:spLocks noGrp="1"/>
          </p:cNvSpPr>
          <p:nvPr>
            <p:ph idx="1"/>
          </p:nvPr>
        </p:nvSpPr>
        <p:spPr>
          <a:xfrm>
            <a:off x="2589212" y="3429000"/>
            <a:ext cx="8915400" cy="1025554"/>
          </a:xfrm>
        </p:spPr>
        <p:txBody>
          <a:bodyPr/>
          <a:lstStyle/>
          <a:p>
            <a:pPr marL="0" indent="0">
              <a:buNone/>
            </a:pPr>
            <a:r>
              <a:rPr lang="en-US" b="1" dirty="0"/>
              <a:t>5</a:t>
            </a:r>
            <a:r>
              <a:rPr lang="en-US" dirty="0"/>
              <a:t>. </a:t>
            </a:r>
            <a:r>
              <a:rPr lang="en-US" b="1" dirty="0"/>
              <a:t>Concentration Problems</a:t>
            </a:r>
            <a:r>
              <a:rPr lang="en-US" dirty="0"/>
              <a:t> – easily distracted and often has trouble recalling instructions, project details, and deadline requirements;</a:t>
            </a:r>
          </a:p>
          <a:p>
            <a:pPr marL="0" indent="0">
              <a:buNone/>
            </a:pPr>
            <a:endParaRPr lang="en-US" dirty="0"/>
          </a:p>
        </p:txBody>
      </p:sp>
    </p:spTree>
    <p:extLst>
      <p:ext uri="{BB962C8B-B14F-4D97-AF65-F5344CB8AC3E}">
        <p14:creationId xmlns:p14="http://schemas.microsoft.com/office/powerpoint/2010/main" val="30265508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C5E3F-4027-411B-98DD-117648F9EF68}"/>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E5855B46-ED13-4C86-9F63-5411C0142887}"/>
              </a:ext>
            </a:extLst>
          </p:cNvPr>
          <p:cNvSpPr>
            <a:spLocks noGrp="1"/>
          </p:cNvSpPr>
          <p:nvPr>
            <p:ph idx="1"/>
          </p:nvPr>
        </p:nvSpPr>
        <p:spPr>
          <a:xfrm>
            <a:off x="2589212" y="3429000"/>
            <a:ext cx="8915400" cy="991998"/>
          </a:xfrm>
        </p:spPr>
        <p:txBody>
          <a:bodyPr/>
          <a:lstStyle/>
          <a:p>
            <a:pPr marL="0" indent="0">
              <a:buNone/>
            </a:pPr>
            <a:r>
              <a:rPr lang="en-US" b="1" dirty="0"/>
              <a:t>6. Safety Issues</a:t>
            </a:r>
            <a:r>
              <a:rPr lang="en-US" dirty="0"/>
              <a:t> – more accident prone, disregard for personal safety as well as equipment and machinery safety, needless risks;</a:t>
            </a:r>
          </a:p>
          <a:p>
            <a:pPr marL="0" indent="0">
              <a:buNone/>
            </a:pPr>
            <a:endParaRPr lang="en-US" b="1" dirty="0"/>
          </a:p>
        </p:txBody>
      </p:sp>
    </p:spTree>
    <p:extLst>
      <p:ext uri="{BB962C8B-B14F-4D97-AF65-F5344CB8AC3E}">
        <p14:creationId xmlns:p14="http://schemas.microsoft.com/office/powerpoint/2010/main" val="32044642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4C35C-B8BF-46CF-B43B-4CA4146487E5}"/>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A5CEA75C-B7D3-4B7E-AFFF-64FECF10528A}"/>
              </a:ext>
            </a:extLst>
          </p:cNvPr>
          <p:cNvSpPr>
            <a:spLocks noGrp="1"/>
          </p:cNvSpPr>
          <p:nvPr>
            <p:ph idx="1"/>
          </p:nvPr>
        </p:nvSpPr>
        <p:spPr>
          <a:xfrm>
            <a:off x="2589212" y="3429000"/>
            <a:ext cx="8915400" cy="866163"/>
          </a:xfrm>
        </p:spPr>
        <p:txBody>
          <a:bodyPr/>
          <a:lstStyle/>
          <a:p>
            <a:pPr marL="0" indent="0">
              <a:buNone/>
            </a:pPr>
            <a:r>
              <a:rPr lang="en-US" b="1" dirty="0"/>
              <a:t>7. Poor Health and Hygiene</a:t>
            </a:r>
            <a:r>
              <a:rPr lang="en-US" dirty="0"/>
              <a:t> – marked changes in personal grooming habits;</a:t>
            </a:r>
          </a:p>
          <a:p>
            <a:pPr marL="0" indent="0">
              <a:buNone/>
            </a:pPr>
            <a:endParaRPr lang="en-US" b="1" dirty="0"/>
          </a:p>
        </p:txBody>
      </p:sp>
    </p:spTree>
    <p:extLst>
      <p:ext uri="{BB962C8B-B14F-4D97-AF65-F5344CB8AC3E}">
        <p14:creationId xmlns:p14="http://schemas.microsoft.com/office/powerpoint/2010/main" val="4610327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28C4B-A3AA-4320-9466-392E9616327D}"/>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F5A96557-FD80-4B75-B3E3-E116FAEEFF78}"/>
              </a:ext>
            </a:extLst>
          </p:cNvPr>
          <p:cNvSpPr>
            <a:spLocks noGrp="1"/>
          </p:cNvSpPr>
          <p:nvPr>
            <p:ph idx="1"/>
          </p:nvPr>
        </p:nvSpPr>
        <p:spPr>
          <a:xfrm>
            <a:off x="2589212" y="3338818"/>
            <a:ext cx="8915400" cy="1023457"/>
          </a:xfrm>
        </p:spPr>
        <p:txBody>
          <a:bodyPr/>
          <a:lstStyle/>
          <a:p>
            <a:pPr marL="0" indent="0">
              <a:buNone/>
            </a:pPr>
            <a:r>
              <a:rPr lang="en-US" b="1" dirty="0"/>
              <a:t>8. Unusual/Changed Behavior</a:t>
            </a:r>
            <a:r>
              <a:rPr lang="en-US" dirty="0"/>
              <a:t> – inappropriate comments, threats, throwing objects;</a:t>
            </a:r>
          </a:p>
          <a:p>
            <a:pPr marL="0" indent="0">
              <a:buNone/>
            </a:pPr>
            <a:endParaRPr lang="en-US" b="1" dirty="0"/>
          </a:p>
        </p:txBody>
      </p:sp>
    </p:spTree>
    <p:extLst>
      <p:ext uri="{BB962C8B-B14F-4D97-AF65-F5344CB8AC3E}">
        <p14:creationId xmlns:p14="http://schemas.microsoft.com/office/powerpoint/2010/main" val="10956625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0B580-3F75-41EB-B25F-E170502050A0}"/>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90CA276C-FF30-4991-AFD2-29DC7B12101B}"/>
              </a:ext>
            </a:extLst>
          </p:cNvPr>
          <p:cNvSpPr>
            <a:spLocks noGrp="1"/>
          </p:cNvSpPr>
          <p:nvPr>
            <p:ph idx="1"/>
          </p:nvPr>
        </p:nvSpPr>
        <p:spPr>
          <a:xfrm>
            <a:off x="2513711" y="3409596"/>
            <a:ext cx="8915400" cy="826844"/>
          </a:xfrm>
        </p:spPr>
        <p:txBody>
          <a:bodyPr>
            <a:normAutofit/>
          </a:bodyPr>
          <a:lstStyle/>
          <a:p>
            <a:pPr marL="0" indent="0">
              <a:buNone/>
            </a:pPr>
            <a:r>
              <a:rPr lang="en-US" b="1" dirty="0"/>
              <a:t>9. Evidence of Possible Drug or Alcohol use/abuse</a:t>
            </a:r>
            <a:r>
              <a:rPr lang="en-US" dirty="0"/>
              <a:t>;</a:t>
            </a:r>
          </a:p>
          <a:p>
            <a:pPr marL="0" indent="0">
              <a:buNone/>
            </a:pPr>
            <a:endParaRPr lang="en-US" b="1" dirty="0"/>
          </a:p>
        </p:txBody>
      </p:sp>
    </p:spTree>
    <p:extLst>
      <p:ext uri="{BB962C8B-B14F-4D97-AF65-F5344CB8AC3E}">
        <p14:creationId xmlns:p14="http://schemas.microsoft.com/office/powerpoint/2010/main" val="5923786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AA03D-40DC-4151-9445-9339B3EFD7F5}"/>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257CF392-D473-4337-8AD8-E7039D8DF667}"/>
              </a:ext>
            </a:extLst>
          </p:cNvPr>
          <p:cNvSpPr>
            <a:spLocks noGrp="1"/>
          </p:cNvSpPr>
          <p:nvPr>
            <p:ph idx="1"/>
          </p:nvPr>
        </p:nvSpPr>
        <p:spPr>
          <a:xfrm>
            <a:off x="2589212" y="2776756"/>
            <a:ext cx="8915400" cy="906011"/>
          </a:xfrm>
        </p:spPr>
        <p:txBody>
          <a:bodyPr/>
          <a:lstStyle/>
          <a:p>
            <a:pPr marL="0" indent="0">
              <a:buNone/>
            </a:pPr>
            <a:r>
              <a:rPr lang="en-US" b="1" dirty="0"/>
              <a:t>10. Evidence of Serious Stress in the Employee’s Personal Life</a:t>
            </a:r>
            <a:r>
              <a:rPr lang="en-US" dirty="0"/>
              <a:t> – crying, excessive phone calls, recent separation;</a:t>
            </a:r>
          </a:p>
          <a:p>
            <a:pPr marL="0" indent="0">
              <a:buNone/>
            </a:pPr>
            <a:endParaRPr lang="en-US" b="1" dirty="0"/>
          </a:p>
        </p:txBody>
      </p:sp>
    </p:spTree>
    <p:extLst>
      <p:ext uri="{BB962C8B-B14F-4D97-AF65-F5344CB8AC3E}">
        <p14:creationId xmlns:p14="http://schemas.microsoft.com/office/powerpoint/2010/main" val="17039508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54C2D-34B7-4929-BDBD-FF23EA44B521}"/>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15188EE2-4C72-45F6-BAB4-52CCB3E0E2C5}"/>
              </a:ext>
            </a:extLst>
          </p:cNvPr>
          <p:cNvSpPr>
            <a:spLocks noGrp="1"/>
          </p:cNvSpPr>
          <p:nvPr>
            <p:ph idx="1"/>
          </p:nvPr>
        </p:nvSpPr>
        <p:spPr>
          <a:xfrm>
            <a:off x="2589212" y="2592197"/>
            <a:ext cx="8915400" cy="956345"/>
          </a:xfrm>
        </p:spPr>
        <p:txBody>
          <a:bodyPr/>
          <a:lstStyle/>
          <a:p>
            <a:pPr marL="0" indent="0">
              <a:buNone/>
            </a:pPr>
            <a:r>
              <a:rPr lang="en-US" b="1" dirty="0"/>
              <a:t>11. Continual Excuses/Blame </a:t>
            </a:r>
            <a:r>
              <a:rPr lang="en-US" dirty="0"/>
              <a:t>– inability to accept responsibility for even the most inconsequential errors; </a:t>
            </a:r>
            <a:endParaRPr lang="en-US" b="1" dirty="0"/>
          </a:p>
        </p:txBody>
      </p:sp>
    </p:spTree>
    <p:extLst>
      <p:ext uri="{BB962C8B-B14F-4D97-AF65-F5344CB8AC3E}">
        <p14:creationId xmlns:p14="http://schemas.microsoft.com/office/powerpoint/2010/main" val="30710781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C36AE-C7A5-4F74-AF97-3205A5859248}"/>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814FF33D-7951-4D29-88FD-8BC8E10971FB}"/>
              </a:ext>
            </a:extLst>
          </p:cNvPr>
          <p:cNvSpPr>
            <a:spLocks noGrp="1"/>
          </p:cNvSpPr>
          <p:nvPr>
            <p:ph idx="1"/>
          </p:nvPr>
        </p:nvSpPr>
        <p:spPr>
          <a:xfrm>
            <a:off x="2589212" y="2133600"/>
            <a:ext cx="8915400" cy="433431"/>
          </a:xfrm>
        </p:spPr>
        <p:txBody>
          <a:bodyPr/>
          <a:lstStyle/>
          <a:p>
            <a:pPr marL="0" indent="0">
              <a:buNone/>
            </a:pPr>
            <a:r>
              <a:rPr lang="en-US" b="1" dirty="0"/>
              <a:t>12.</a:t>
            </a:r>
            <a:r>
              <a:rPr lang="en-US" dirty="0"/>
              <a:t> </a:t>
            </a:r>
            <a:r>
              <a:rPr lang="en-US" b="1" dirty="0"/>
              <a:t>Unshakable Depression</a:t>
            </a:r>
            <a:r>
              <a:rPr lang="en-US" dirty="0"/>
              <a:t> – low energy, little enthusiasm, despair.</a:t>
            </a:r>
          </a:p>
          <a:p>
            <a:pPr marL="0" indent="0">
              <a:buNone/>
            </a:pPr>
            <a:endParaRPr lang="en-US" dirty="0"/>
          </a:p>
        </p:txBody>
      </p:sp>
    </p:spTree>
    <p:extLst>
      <p:ext uri="{BB962C8B-B14F-4D97-AF65-F5344CB8AC3E}">
        <p14:creationId xmlns:p14="http://schemas.microsoft.com/office/powerpoint/2010/main" val="1997753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C4A5B-5438-4F0F-88E7-870D1BAE157B}"/>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73E03EBC-83F8-489D-AF52-27101039A2FE}"/>
              </a:ext>
            </a:extLst>
          </p:cNvPr>
          <p:cNvSpPr>
            <a:spLocks noGrp="1"/>
          </p:cNvSpPr>
          <p:nvPr>
            <p:ph idx="1"/>
          </p:nvPr>
        </p:nvSpPr>
        <p:spPr>
          <a:xfrm>
            <a:off x="2589212" y="2133600"/>
            <a:ext cx="8915400" cy="3092741"/>
          </a:xfrm>
        </p:spPr>
        <p:txBody>
          <a:bodyPr/>
          <a:lstStyle/>
          <a:p>
            <a:r>
              <a:rPr lang="en-US" dirty="0"/>
              <a:t>Potential or actual violent situations among employees usually escalate if not defused. Violence and the warning signs that typically occur can be identified at three levels. It should be noted that any or a combination of warning signs at the three levels may be indicative of a potentially violent situation. The following is an attempt to delineate warning signs and the appropriate response. There is no fail-safe way of presenting this information to employees. Employees will have to make a judgment call regarding the appropriate action to take by discerning and evaluating the situation.</a:t>
            </a:r>
          </a:p>
        </p:txBody>
      </p:sp>
    </p:spTree>
    <p:extLst>
      <p:ext uri="{BB962C8B-B14F-4D97-AF65-F5344CB8AC3E}">
        <p14:creationId xmlns:p14="http://schemas.microsoft.com/office/powerpoint/2010/main" val="11396764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C4A5B-5438-4F0F-88E7-870D1BAE157B}"/>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73E03EBC-83F8-489D-AF52-27101039A2FE}"/>
              </a:ext>
            </a:extLst>
          </p:cNvPr>
          <p:cNvSpPr>
            <a:spLocks noGrp="1"/>
          </p:cNvSpPr>
          <p:nvPr>
            <p:ph idx="1"/>
          </p:nvPr>
        </p:nvSpPr>
        <p:spPr>
          <a:xfrm>
            <a:off x="2589212" y="2133600"/>
            <a:ext cx="8915400" cy="2715237"/>
          </a:xfrm>
        </p:spPr>
        <p:txBody>
          <a:bodyPr/>
          <a:lstStyle/>
          <a:p>
            <a:r>
              <a:rPr lang="en-US" b="1" dirty="0"/>
              <a:t>Level One (Early Warning Signs)</a:t>
            </a:r>
          </a:p>
          <a:p>
            <a:r>
              <a:rPr lang="en-US" dirty="0"/>
              <a:t>The person is:</a:t>
            </a:r>
          </a:p>
          <a:p>
            <a:pPr fontAlgn="t"/>
            <a:r>
              <a:rPr lang="en-US" dirty="0"/>
              <a:t>intimidating/bullying;</a:t>
            </a:r>
          </a:p>
          <a:p>
            <a:pPr fontAlgn="t"/>
            <a:r>
              <a:rPr lang="en-US" dirty="0"/>
              <a:t>discourteous/disrespectful;</a:t>
            </a:r>
          </a:p>
          <a:p>
            <a:pPr fontAlgn="t"/>
            <a:r>
              <a:rPr lang="en-US" dirty="0"/>
              <a:t>uncooperative; and/or</a:t>
            </a:r>
          </a:p>
          <a:p>
            <a:pPr fontAlgn="t"/>
            <a:r>
              <a:rPr lang="en-US" dirty="0"/>
              <a:t>verbally abusive.</a:t>
            </a:r>
          </a:p>
          <a:p>
            <a:endParaRPr lang="en-US" dirty="0"/>
          </a:p>
        </p:txBody>
      </p:sp>
    </p:spTree>
    <p:extLst>
      <p:ext uri="{BB962C8B-B14F-4D97-AF65-F5344CB8AC3E}">
        <p14:creationId xmlns:p14="http://schemas.microsoft.com/office/powerpoint/2010/main" val="3610284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845EE-43FB-46BC-BE84-1BCEA258FE96}"/>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83F346B7-C94F-4B5B-8DB1-854EC3EBC855}"/>
              </a:ext>
            </a:extLst>
          </p:cNvPr>
          <p:cNvSpPr>
            <a:spLocks noGrp="1"/>
          </p:cNvSpPr>
          <p:nvPr>
            <p:ph idx="1"/>
          </p:nvPr>
        </p:nvSpPr>
        <p:spPr>
          <a:xfrm>
            <a:off x="2589212" y="2676089"/>
            <a:ext cx="8915400" cy="1476462"/>
          </a:xfrm>
        </p:spPr>
        <p:txBody>
          <a:bodyPr/>
          <a:lstStyle/>
          <a:p>
            <a:pPr marL="0" indent="0">
              <a:buNone/>
            </a:pPr>
            <a:r>
              <a:rPr lang="en-US" b="1" dirty="0">
                <a:latin typeface="proxima-nova"/>
              </a:rPr>
              <a:t>2. Unreasonable—</a:t>
            </a:r>
            <a:r>
              <a:rPr lang="en-US" dirty="0">
                <a:latin typeface="proxima-nova"/>
              </a:rPr>
              <a:t>a person constantly makes slighting references to others. They are never happy with what is going on. They are consistently unreasonable and overreact to feedback and criticism. They blow everything out of proportion. The individual tends to take comments personally and turn them into grudges.</a:t>
            </a:r>
          </a:p>
          <a:p>
            <a:endParaRPr lang="en-US" dirty="0"/>
          </a:p>
        </p:txBody>
      </p:sp>
    </p:spTree>
    <p:extLst>
      <p:ext uri="{BB962C8B-B14F-4D97-AF65-F5344CB8AC3E}">
        <p14:creationId xmlns:p14="http://schemas.microsoft.com/office/powerpoint/2010/main" val="21612145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C4A5B-5438-4F0F-88E7-870D1BAE157B}"/>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73E03EBC-83F8-489D-AF52-27101039A2FE}"/>
              </a:ext>
            </a:extLst>
          </p:cNvPr>
          <p:cNvSpPr>
            <a:spLocks noGrp="1"/>
          </p:cNvSpPr>
          <p:nvPr>
            <p:ph idx="1"/>
          </p:nvPr>
        </p:nvSpPr>
        <p:spPr/>
        <p:txBody>
          <a:bodyPr/>
          <a:lstStyle/>
          <a:p>
            <a:r>
              <a:rPr lang="en-US" b="1" dirty="0"/>
              <a:t>Response When Early Warning Signs Occur at Level One</a:t>
            </a:r>
            <a:endParaRPr lang="en-US" dirty="0"/>
          </a:p>
          <a:p>
            <a:pPr fontAlgn="t"/>
            <a:r>
              <a:rPr lang="en-US" dirty="0"/>
              <a:t>Observe the behavior in question.</a:t>
            </a:r>
          </a:p>
          <a:p>
            <a:pPr fontAlgn="t"/>
            <a:r>
              <a:rPr lang="en-US" b="1" dirty="0"/>
              <a:t>Report</a:t>
            </a:r>
            <a:r>
              <a:rPr lang="en-US" dirty="0"/>
              <a:t> concerns to your supervisor to seek help in assessing/responding to the situation. If the offending employee is the reporting employee's immediate supervisor, the employee should notify the next level of supervision. If the offending person is not an employee, the supervisor of the employee reporting the incident is still the appropriate individual to receive and provide an initial response.</a:t>
            </a:r>
          </a:p>
          <a:p>
            <a:pPr fontAlgn="t"/>
            <a:r>
              <a:rPr lang="en-US" b="1" dirty="0"/>
              <a:t>Document </a:t>
            </a:r>
            <a:r>
              <a:rPr lang="en-US" dirty="0"/>
              <a:t>the observed behavior in question.</a:t>
            </a:r>
          </a:p>
          <a:p>
            <a:pPr marL="0" indent="0">
              <a:buNone/>
            </a:pPr>
            <a:br>
              <a:rPr lang="en-US" dirty="0"/>
            </a:br>
            <a:endParaRPr lang="en-US" dirty="0"/>
          </a:p>
        </p:txBody>
      </p:sp>
    </p:spTree>
    <p:extLst>
      <p:ext uri="{BB962C8B-B14F-4D97-AF65-F5344CB8AC3E}">
        <p14:creationId xmlns:p14="http://schemas.microsoft.com/office/powerpoint/2010/main" val="3548353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C4A5B-5438-4F0F-88E7-870D1BAE157B}"/>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73E03EBC-83F8-489D-AF52-27101039A2FE}"/>
              </a:ext>
            </a:extLst>
          </p:cNvPr>
          <p:cNvSpPr>
            <a:spLocks noGrp="1"/>
          </p:cNvSpPr>
          <p:nvPr>
            <p:ph idx="1"/>
          </p:nvPr>
        </p:nvSpPr>
        <p:spPr>
          <a:xfrm>
            <a:off x="2589212" y="2133600"/>
            <a:ext cx="8915400" cy="3059185"/>
          </a:xfrm>
        </p:spPr>
        <p:txBody>
          <a:bodyPr>
            <a:normAutofit/>
          </a:bodyPr>
          <a:lstStyle/>
          <a:p>
            <a:pPr fontAlgn="t"/>
            <a:r>
              <a:rPr lang="en-US" dirty="0"/>
              <a:t> The supervisor should </a:t>
            </a:r>
            <a:r>
              <a:rPr lang="en-US" b="1" dirty="0"/>
              <a:t>Meet</a:t>
            </a:r>
            <a:r>
              <a:rPr lang="en-US" dirty="0"/>
              <a:t> with the offending employee to discuss concerns. Follow these procedures: Schedule a private time and place.</a:t>
            </a:r>
          </a:p>
          <a:p>
            <a:pPr fontAlgn="t"/>
            <a:endParaRPr lang="en-US" dirty="0"/>
          </a:p>
          <a:p>
            <a:pPr fontAlgn="t"/>
            <a:r>
              <a:rPr lang="en-US" dirty="0"/>
              <a:t>Get straight to the point.</a:t>
            </a:r>
          </a:p>
          <a:p>
            <a:pPr fontAlgn="t"/>
            <a:r>
              <a:rPr lang="en-US" dirty="0"/>
              <a:t>Ask the employee for his or her input.</a:t>
            </a:r>
          </a:p>
          <a:p>
            <a:pPr fontAlgn="t"/>
            <a:r>
              <a:rPr lang="en-US" dirty="0"/>
              <a:t>Ask the employee what should be done about the behavior.</a:t>
            </a:r>
          </a:p>
          <a:p>
            <a:pPr fontAlgn="t"/>
            <a:r>
              <a:rPr lang="en-US" dirty="0"/>
              <a:t>Ask how you can help.</a:t>
            </a:r>
          </a:p>
          <a:p>
            <a:endParaRPr lang="en-US" dirty="0"/>
          </a:p>
        </p:txBody>
      </p:sp>
    </p:spTree>
    <p:extLst>
      <p:ext uri="{BB962C8B-B14F-4D97-AF65-F5344CB8AC3E}">
        <p14:creationId xmlns:p14="http://schemas.microsoft.com/office/powerpoint/2010/main" val="32135987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C4A5B-5438-4F0F-88E7-870D1BAE157B}"/>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73E03EBC-83F8-489D-AF52-27101039A2FE}"/>
              </a:ext>
            </a:extLst>
          </p:cNvPr>
          <p:cNvSpPr>
            <a:spLocks noGrp="1"/>
          </p:cNvSpPr>
          <p:nvPr>
            <p:ph idx="1"/>
          </p:nvPr>
        </p:nvSpPr>
        <p:spPr>
          <a:xfrm>
            <a:off x="2589212" y="2133600"/>
            <a:ext cx="8915400" cy="2379677"/>
          </a:xfrm>
        </p:spPr>
        <p:txBody>
          <a:bodyPr/>
          <a:lstStyle/>
          <a:p>
            <a:pPr fontAlgn="t"/>
            <a:r>
              <a:rPr lang="en-US" dirty="0"/>
              <a:t>Identify the performance and/or conduct problems that are of concern.</a:t>
            </a:r>
          </a:p>
          <a:p>
            <a:pPr fontAlgn="t"/>
            <a:r>
              <a:rPr lang="en-US" dirty="0"/>
              <a:t>Identify the steps you would like to see to correct problems.</a:t>
            </a:r>
          </a:p>
          <a:p>
            <a:pPr fontAlgn="t"/>
            <a:r>
              <a:rPr lang="en-US" dirty="0"/>
              <a:t>Set limits on what is acceptable behavior and performance.</a:t>
            </a:r>
          </a:p>
          <a:p>
            <a:pPr fontAlgn="t"/>
            <a:r>
              <a:rPr lang="en-US" dirty="0"/>
              <a:t>Establish time frames to make changes and subsequent consequences for failing to correct behavior and/or performance.</a:t>
            </a:r>
          </a:p>
          <a:p>
            <a:pPr fontAlgn="t"/>
            <a:r>
              <a:rPr lang="en-US" dirty="0"/>
              <a:t>Department's policies.</a:t>
            </a:r>
          </a:p>
          <a:p>
            <a:endParaRPr lang="en-US" dirty="0"/>
          </a:p>
        </p:txBody>
      </p:sp>
    </p:spTree>
    <p:extLst>
      <p:ext uri="{BB962C8B-B14F-4D97-AF65-F5344CB8AC3E}">
        <p14:creationId xmlns:p14="http://schemas.microsoft.com/office/powerpoint/2010/main" val="22588072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C4A5B-5438-4F0F-88E7-870D1BAE157B}"/>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73E03EBC-83F8-489D-AF52-27101039A2FE}"/>
              </a:ext>
            </a:extLst>
          </p:cNvPr>
          <p:cNvSpPr>
            <a:spLocks noGrp="1"/>
          </p:cNvSpPr>
          <p:nvPr>
            <p:ph idx="1"/>
          </p:nvPr>
        </p:nvSpPr>
        <p:spPr>
          <a:xfrm>
            <a:off x="2589212" y="2133600"/>
            <a:ext cx="8915400" cy="3520580"/>
          </a:xfrm>
        </p:spPr>
        <p:txBody>
          <a:bodyPr/>
          <a:lstStyle/>
          <a:p>
            <a:r>
              <a:rPr lang="en-US" b="1" dirty="0"/>
              <a:t>Level Two (Escalation of the Situation)</a:t>
            </a:r>
          </a:p>
          <a:p>
            <a:r>
              <a:rPr lang="en-US" dirty="0"/>
              <a:t>The person:</a:t>
            </a:r>
          </a:p>
          <a:p>
            <a:pPr fontAlgn="t"/>
            <a:r>
              <a:rPr lang="en-US" dirty="0"/>
              <a:t>argues with customers, vendors, co-workers, and management;</a:t>
            </a:r>
          </a:p>
          <a:p>
            <a:pPr fontAlgn="t"/>
            <a:r>
              <a:rPr lang="en-US" dirty="0"/>
              <a:t>refuses to obey agency policies and procedures;</a:t>
            </a:r>
          </a:p>
          <a:p>
            <a:pPr fontAlgn="t"/>
            <a:r>
              <a:rPr lang="en-US" dirty="0"/>
              <a:t>sabotages equipment and steals property for revenge;</a:t>
            </a:r>
          </a:p>
          <a:p>
            <a:pPr fontAlgn="t"/>
            <a:r>
              <a:rPr lang="en-US" dirty="0"/>
              <a:t>verbalizes wishes to hurt co-workers and/or management;</a:t>
            </a:r>
          </a:p>
          <a:p>
            <a:pPr fontAlgn="t"/>
            <a:r>
              <a:rPr lang="en-US" dirty="0"/>
              <a:t>sends threatening note(s) to co-worker(s) and/or management; and/or</a:t>
            </a:r>
          </a:p>
          <a:p>
            <a:pPr fontAlgn="t"/>
            <a:r>
              <a:rPr lang="en-US" dirty="0"/>
              <a:t>sees self as victimized by management (me against them).</a:t>
            </a:r>
          </a:p>
          <a:p>
            <a:endParaRPr lang="en-US" dirty="0"/>
          </a:p>
        </p:txBody>
      </p:sp>
    </p:spTree>
    <p:extLst>
      <p:ext uri="{BB962C8B-B14F-4D97-AF65-F5344CB8AC3E}">
        <p14:creationId xmlns:p14="http://schemas.microsoft.com/office/powerpoint/2010/main" val="821513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C4A5B-5438-4F0F-88E7-870D1BAE157B}"/>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73E03EBC-83F8-489D-AF52-27101039A2FE}"/>
              </a:ext>
            </a:extLst>
          </p:cNvPr>
          <p:cNvSpPr>
            <a:spLocks noGrp="1"/>
          </p:cNvSpPr>
          <p:nvPr>
            <p:ph idx="1"/>
          </p:nvPr>
        </p:nvSpPr>
        <p:spPr/>
        <p:txBody>
          <a:bodyPr/>
          <a:lstStyle/>
          <a:p>
            <a:r>
              <a:rPr lang="en-US" b="1" dirty="0"/>
              <a:t>Response When the Situation Has Escalated to Level Two</a:t>
            </a:r>
            <a:endParaRPr lang="en-US" dirty="0"/>
          </a:p>
          <a:p>
            <a:pPr fontAlgn="t"/>
            <a:r>
              <a:rPr lang="en-US" dirty="0"/>
              <a:t>If warranted, </a:t>
            </a:r>
            <a:r>
              <a:rPr lang="en-US" b="1" dirty="0"/>
              <a:t>Call</a:t>
            </a:r>
            <a:r>
              <a:rPr lang="en-US" dirty="0"/>
              <a:t> 911 and other appropriate emergency contacts (such as Federal Protective Service) for that particular facility, particularly if the situation requires immediate medical and/or law enforcement personnel.</a:t>
            </a:r>
          </a:p>
          <a:p>
            <a:pPr fontAlgn="t"/>
            <a:r>
              <a:rPr lang="en-US" dirty="0"/>
              <a:t>Immediately </a:t>
            </a:r>
            <a:r>
              <a:rPr lang="en-US" b="1" dirty="0"/>
              <a:t>Contact</a:t>
            </a:r>
            <a:r>
              <a:rPr lang="en-US" dirty="0"/>
              <a:t> the supervisor, and if needed, the supervisor will contact other appropriate official(s), such as functional area experts, to seek help in assessing/responding to the situation.</a:t>
            </a:r>
          </a:p>
          <a:p>
            <a:pPr fontAlgn="t"/>
            <a:r>
              <a:rPr lang="en-US" dirty="0"/>
              <a:t>If necessary, </a:t>
            </a:r>
            <a:r>
              <a:rPr lang="en-US" b="1" dirty="0"/>
              <a:t>Secure</a:t>
            </a:r>
            <a:r>
              <a:rPr lang="en-US" dirty="0"/>
              <a:t> your safety and the safety of others, including contacting people in danger (ensure emergency numbers for employees are kept up-to-date and accessible).</a:t>
            </a:r>
          </a:p>
          <a:p>
            <a:pPr fontAlgn="t"/>
            <a:r>
              <a:rPr lang="en-US" b="1" dirty="0"/>
              <a:t>Document</a:t>
            </a:r>
            <a:r>
              <a:rPr lang="en-US" dirty="0"/>
              <a:t> the observed behavior in question.</a:t>
            </a:r>
          </a:p>
          <a:p>
            <a:endParaRPr lang="en-US" dirty="0"/>
          </a:p>
        </p:txBody>
      </p:sp>
    </p:spTree>
    <p:extLst>
      <p:ext uri="{BB962C8B-B14F-4D97-AF65-F5344CB8AC3E}">
        <p14:creationId xmlns:p14="http://schemas.microsoft.com/office/powerpoint/2010/main" val="16891864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C4A5B-5438-4F0F-88E7-870D1BAE157B}"/>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73E03EBC-83F8-489D-AF52-27101039A2FE}"/>
              </a:ext>
            </a:extLst>
          </p:cNvPr>
          <p:cNvSpPr>
            <a:spLocks noGrp="1"/>
          </p:cNvSpPr>
          <p:nvPr>
            <p:ph idx="1"/>
          </p:nvPr>
        </p:nvSpPr>
        <p:spPr>
          <a:xfrm>
            <a:off x="2589212" y="2133600"/>
            <a:ext cx="8915400" cy="3134686"/>
          </a:xfrm>
        </p:spPr>
        <p:txBody>
          <a:bodyPr/>
          <a:lstStyle/>
          <a:p>
            <a:pPr fontAlgn="t"/>
            <a:r>
              <a:rPr lang="en-US" dirty="0"/>
              <a:t> The supervisor should </a:t>
            </a:r>
            <a:r>
              <a:rPr lang="en-US" b="1" dirty="0"/>
              <a:t>Meet</a:t>
            </a:r>
            <a:r>
              <a:rPr lang="en-US" dirty="0"/>
              <a:t> with the employee to discuss concerns and, if appropriate, begin or continue progressive discipline. The supervisor should follow these procedures: Call for assistance in assessing/responding, if needed.</a:t>
            </a:r>
          </a:p>
          <a:p>
            <a:pPr fontAlgn="t"/>
            <a:r>
              <a:rPr lang="en-US" dirty="0"/>
              <a:t>Avoid an audience when dealing with the employee.</a:t>
            </a:r>
          </a:p>
          <a:p>
            <a:pPr fontAlgn="t"/>
            <a:r>
              <a:rPr lang="en-US" dirty="0"/>
              <a:t>Remain calm, speaking slowly, softly, and clearly.</a:t>
            </a:r>
          </a:p>
          <a:p>
            <a:pPr fontAlgn="t"/>
            <a:r>
              <a:rPr lang="en-US" dirty="0"/>
              <a:t>Ask the employee to sit down; see if s/he can follow directions.</a:t>
            </a:r>
          </a:p>
          <a:p>
            <a:pPr fontAlgn="t"/>
            <a:r>
              <a:rPr lang="en-US" dirty="0"/>
              <a:t>Ask questions relevant to the employee’s complaint, such as:</a:t>
            </a:r>
          </a:p>
          <a:p>
            <a:endParaRPr lang="en-US" dirty="0"/>
          </a:p>
        </p:txBody>
      </p:sp>
    </p:spTree>
    <p:extLst>
      <p:ext uri="{BB962C8B-B14F-4D97-AF65-F5344CB8AC3E}">
        <p14:creationId xmlns:p14="http://schemas.microsoft.com/office/powerpoint/2010/main" val="20247051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338DC-E25D-41C5-B6C0-8CAA22E96339}"/>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EF52D695-DDFF-4A38-AFED-CA7D4D1C8C0C}"/>
              </a:ext>
            </a:extLst>
          </p:cNvPr>
          <p:cNvSpPr>
            <a:spLocks noGrp="1"/>
          </p:cNvSpPr>
          <p:nvPr>
            <p:ph idx="1"/>
          </p:nvPr>
        </p:nvSpPr>
        <p:spPr>
          <a:xfrm>
            <a:off x="2589212" y="2133600"/>
            <a:ext cx="8915400" cy="2732015"/>
          </a:xfrm>
        </p:spPr>
        <p:txBody>
          <a:bodyPr/>
          <a:lstStyle/>
          <a:p>
            <a:pPr fontAlgn="t"/>
            <a:r>
              <a:rPr lang="en-US" dirty="0"/>
              <a:t>What can you do to try to regain control of yourself?</a:t>
            </a:r>
          </a:p>
          <a:p>
            <a:pPr fontAlgn="t"/>
            <a:r>
              <a:rPr lang="en-US" dirty="0"/>
              <a:t>What can I do to help you regain control?</a:t>
            </a:r>
          </a:p>
          <a:p>
            <a:pPr fontAlgn="t"/>
            <a:r>
              <a:rPr lang="en-US" dirty="0"/>
              <a:t>What do you hope to gain by committing violence?</a:t>
            </a:r>
          </a:p>
          <a:p>
            <a:pPr fontAlgn="t"/>
            <a:r>
              <a:rPr lang="en-US" dirty="0"/>
              <a:t>Why do you believe you need to be violent to achieve that?</a:t>
            </a:r>
          </a:p>
          <a:p>
            <a:pPr fontAlgn="t"/>
            <a:r>
              <a:rPr lang="en-US" dirty="0"/>
              <a:t>Try to direct the aggressive tendencies into another kind of behavior so that the employee sees s/he has choices about how to react.</a:t>
            </a:r>
          </a:p>
          <a:p>
            <a:endParaRPr lang="en-US" dirty="0"/>
          </a:p>
        </p:txBody>
      </p:sp>
    </p:spTree>
    <p:extLst>
      <p:ext uri="{BB962C8B-B14F-4D97-AF65-F5344CB8AC3E}">
        <p14:creationId xmlns:p14="http://schemas.microsoft.com/office/powerpoint/2010/main" val="3147447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338DC-E25D-41C5-B6C0-8CAA22E96339}"/>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EF52D695-DDFF-4A38-AFED-CA7D4D1C8C0C}"/>
              </a:ext>
            </a:extLst>
          </p:cNvPr>
          <p:cNvSpPr>
            <a:spLocks noGrp="1"/>
          </p:cNvSpPr>
          <p:nvPr>
            <p:ph idx="1"/>
          </p:nvPr>
        </p:nvSpPr>
        <p:spPr>
          <a:xfrm>
            <a:off x="2589212" y="2133600"/>
            <a:ext cx="8915400" cy="3562525"/>
          </a:xfrm>
        </p:spPr>
        <p:txBody>
          <a:bodyPr/>
          <a:lstStyle/>
          <a:p>
            <a:r>
              <a:rPr lang="en-US" b="1" dirty="0"/>
              <a:t>Level Three (Further Escalation – Usually Resulting in an Emergency Response)</a:t>
            </a:r>
          </a:p>
          <a:p>
            <a:r>
              <a:rPr lang="en-US" dirty="0"/>
              <a:t>The person displays intense anger, resulting in:</a:t>
            </a:r>
          </a:p>
          <a:p>
            <a:pPr fontAlgn="t"/>
            <a:r>
              <a:rPr lang="en-US" dirty="0"/>
              <a:t>suicidal threats;</a:t>
            </a:r>
          </a:p>
          <a:p>
            <a:pPr fontAlgn="t"/>
            <a:r>
              <a:rPr lang="en-US" dirty="0"/>
              <a:t>physical fights;</a:t>
            </a:r>
          </a:p>
          <a:p>
            <a:pPr fontAlgn="t"/>
            <a:r>
              <a:rPr lang="en-US" dirty="0"/>
              <a:t>destruction of property;</a:t>
            </a:r>
          </a:p>
          <a:p>
            <a:pPr fontAlgn="t"/>
            <a:r>
              <a:rPr lang="en-US" dirty="0"/>
              <a:t>display of extreme rage; and/or</a:t>
            </a:r>
          </a:p>
          <a:p>
            <a:pPr fontAlgn="t"/>
            <a:r>
              <a:rPr lang="en-US" dirty="0"/>
              <a:t>utilization of weapons to harm others.</a:t>
            </a:r>
          </a:p>
          <a:p>
            <a:endParaRPr lang="en-US" dirty="0"/>
          </a:p>
        </p:txBody>
      </p:sp>
    </p:spTree>
    <p:extLst>
      <p:ext uri="{BB962C8B-B14F-4D97-AF65-F5344CB8AC3E}">
        <p14:creationId xmlns:p14="http://schemas.microsoft.com/office/powerpoint/2010/main" val="27562899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338DC-E25D-41C5-B6C0-8CAA22E96339}"/>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EF52D695-DDFF-4A38-AFED-CA7D4D1C8C0C}"/>
              </a:ext>
            </a:extLst>
          </p:cNvPr>
          <p:cNvSpPr>
            <a:spLocks noGrp="1"/>
          </p:cNvSpPr>
          <p:nvPr>
            <p:ph idx="1"/>
          </p:nvPr>
        </p:nvSpPr>
        <p:spPr/>
        <p:txBody>
          <a:bodyPr>
            <a:normAutofit lnSpcReduction="10000"/>
          </a:bodyPr>
          <a:lstStyle/>
          <a:p>
            <a:r>
              <a:rPr lang="en-US" b="1" dirty="0"/>
              <a:t>Response When the Situation is a Level Three Emergency</a:t>
            </a:r>
            <a:endParaRPr lang="en-US" dirty="0"/>
          </a:p>
          <a:p>
            <a:r>
              <a:rPr lang="en-US" dirty="0"/>
              <a:t>Any individual observing violent or threatening behavior that poses an immediate danger to persons or property is expected to:</a:t>
            </a:r>
          </a:p>
          <a:p>
            <a:pPr fontAlgn="t"/>
            <a:r>
              <a:rPr lang="en-US" dirty="0"/>
              <a:t>Call 911 and other appropriate emergency contacts (such as Federal Protective Service) for that particular facility, particularly if the situation requires immediate medical and law enforcement personnel.</a:t>
            </a:r>
          </a:p>
          <a:p>
            <a:pPr fontAlgn="t"/>
            <a:r>
              <a:rPr lang="en-US" b="1" dirty="0"/>
              <a:t>Remain Calm</a:t>
            </a:r>
            <a:r>
              <a:rPr lang="en-US" dirty="0"/>
              <a:t> and </a:t>
            </a:r>
            <a:r>
              <a:rPr lang="en-US" b="1" dirty="0"/>
              <a:t>Contact</a:t>
            </a:r>
            <a:r>
              <a:rPr lang="en-US" dirty="0"/>
              <a:t> the supervisor.</a:t>
            </a:r>
          </a:p>
          <a:p>
            <a:pPr fontAlgn="t"/>
            <a:r>
              <a:rPr lang="en-US" b="1" dirty="0"/>
              <a:t>Secure</a:t>
            </a:r>
            <a:r>
              <a:rPr lang="en-US" dirty="0"/>
              <a:t> your personal safety first.</a:t>
            </a:r>
          </a:p>
          <a:p>
            <a:pPr fontAlgn="t"/>
            <a:r>
              <a:rPr lang="en-US" b="1" dirty="0"/>
              <a:t>Leave</a:t>
            </a:r>
            <a:r>
              <a:rPr lang="en-US" dirty="0"/>
              <a:t> the area if your safety is at risk.</a:t>
            </a:r>
          </a:p>
          <a:p>
            <a:pPr fontAlgn="t"/>
            <a:r>
              <a:rPr lang="en-US" b="1" dirty="0"/>
              <a:t>Cooperate</a:t>
            </a:r>
            <a:r>
              <a:rPr lang="en-US" dirty="0"/>
              <a:t> with law enforcement personnel when they have responded to the situation.</a:t>
            </a:r>
          </a:p>
          <a:p>
            <a:endParaRPr lang="en-US" dirty="0"/>
          </a:p>
        </p:txBody>
      </p:sp>
    </p:spTree>
    <p:extLst>
      <p:ext uri="{BB962C8B-B14F-4D97-AF65-F5344CB8AC3E}">
        <p14:creationId xmlns:p14="http://schemas.microsoft.com/office/powerpoint/2010/main" val="827516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338DC-E25D-41C5-B6C0-8CAA22E96339}"/>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EF52D695-DDFF-4A38-AFED-CA7D4D1C8C0C}"/>
              </a:ext>
            </a:extLst>
          </p:cNvPr>
          <p:cNvSpPr>
            <a:spLocks noGrp="1"/>
          </p:cNvSpPr>
          <p:nvPr>
            <p:ph idx="1"/>
          </p:nvPr>
        </p:nvSpPr>
        <p:spPr>
          <a:xfrm>
            <a:off x="2589212" y="2776756"/>
            <a:ext cx="8915400" cy="2785145"/>
          </a:xfrm>
        </p:spPr>
        <p:txBody>
          <a:bodyPr/>
          <a:lstStyle/>
          <a:p>
            <a:r>
              <a:rPr lang="en-US" dirty="0"/>
              <a:t>Once law enforcement personnel arrive on the scene, they will assume control of the situation. Witnesses should be prepared to describe the violent or threatening individual, provide details of what was observed, and provide the exact location of the incident.</a:t>
            </a:r>
          </a:p>
          <a:p>
            <a:r>
              <a:rPr lang="en-US" dirty="0"/>
              <a:t>Document the observed behavior in question.</a:t>
            </a:r>
          </a:p>
          <a:p>
            <a:r>
              <a:rPr lang="en-US" dirty="0"/>
              <a:t> The supervisor will contact functional area experts where needed and follow the procedures described in the </a:t>
            </a:r>
            <a:r>
              <a:rPr lang="en-US" u="sng" dirty="0">
                <a:hlinkClick r:id="rId2"/>
              </a:rPr>
              <a:t>Level Two</a:t>
            </a:r>
            <a:r>
              <a:rPr lang="en-US" dirty="0"/>
              <a:t> section.</a:t>
            </a:r>
          </a:p>
          <a:p>
            <a:endParaRPr lang="en-US" dirty="0"/>
          </a:p>
        </p:txBody>
      </p:sp>
    </p:spTree>
    <p:extLst>
      <p:ext uri="{BB962C8B-B14F-4D97-AF65-F5344CB8AC3E}">
        <p14:creationId xmlns:p14="http://schemas.microsoft.com/office/powerpoint/2010/main" val="1776149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6B4CC-B4F2-4B2A-AC67-7795BE2AB168}"/>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CF30B398-5AC4-4D8D-A1A9-AFA3EC7B8F74}"/>
              </a:ext>
            </a:extLst>
          </p:cNvPr>
          <p:cNvSpPr>
            <a:spLocks noGrp="1"/>
          </p:cNvSpPr>
          <p:nvPr>
            <p:ph idx="1"/>
          </p:nvPr>
        </p:nvSpPr>
        <p:spPr>
          <a:xfrm>
            <a:off x="2589212" y="3179428"/>
            <a:ext cx="8915400" cy="1280890"/>
          </a:xfrm>
        </p:spPr>
        <p:txBody>
          <a:bodyPr/>
          <a:lstStyle/>
          <a:p>
            <a:pPr marL="0" indent="0">
              <a:buNone/>
            </a:pPr>
            <a:r>
              <a:rPr lang="en-US" b="1" dirty="0">
                <a:latin typeface="proxima-nova"/>
              </a:rPr>
              <a:t>3. Intimidation and control-oriented – </a:t>
            </a:r>
            <a:r>
              <a:rPr lang="en-US" dirty="0">
                <a:latin typeface="proxima-nova"/>
              </a:rPr>
              <a:t>individuals need to constantly force their opinion on others. Having a compulsive need to control situations. They use intimidation to get their way, which can be physical or verbal. (Examples: fear tactics, verbal threats, harassment)</a:t>
            </a:r>
          </a:p>
          <a:p>
            <a:endParaRPr lang="en-US" dirty="0"/>
          </a:p>
        </p:txBody>
      </p:sp>
    </p:spTree>
    <p:extLst>
      <p:ext uri="{BB962C8B-B14F-4D97-AF65-F5344CB8AC3E}">
        <p14:creationId xmlns:p14="http://schemas.microsoft.com/office/powerpoint/2010/main" val="180902407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338DC-E25D-41C5-B6C0-8CAA22E96339}"/>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EF52D695-DDFF-4A38-AFED-CA7D4D1C8C0C}"/>
              </a:ext>
            </a:extLst>
          </p:cNvPr>
          <p:cNvSpPr>
            <a:spLocks noGrp="1"/>
          </p:cNvSpPr>
          <p:nvPr>
            <p:ph idx="1"/>
          </p:nvPr>
        </p:nvSpPr>
        <p:spPr>
          <a:xfrm>
            <a:off x="2589212" y="3665988"/>
            <a:ext cx="8266142" cy="595619"/>
          </a:xfrm>
        </p:spPr>
        <p:txBody>
          <a:bodyPr/>
          <a:lstStyle/>
          <a:p>
            <a:r>
              <a:rPr lang="en-US" dirty="0">
                <a:hlinkClick r:id="rId2"/>
              </a:rPr>
              <a:t>https://www.youtube.com/watch?v=U42dL0HGMi0</a:t>
            </a:r>
            <a:endParaRPr lang="en-US" dirty="0"/>
          </a:p>
          <a:p>
            <a:endParaRPr lang="en-US" dirty="0"/>
          </a:p>
          <a:p>
            <a:endParaRPr lang="en-US" dirty="0"/>
          </a:p>
        </p:txBody>
      </p:sp>
    </p:spTree>
    <p:extLst>
      <p:ext uri="{BB962C8B-B14F-4D97-AF65-F5344CB8AC3E}">
        <p14:creationId xmlns:p14="http://schemas.microsoft.com/office/powerpoint/2010/main" val="290830460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338DC-E25D-41C5-B6C0-8CAA22E96339}"/>
              </a:ext>
            </a:extLst>
          </p:cNvPr>
          <p:cNvSpPr>
            <a:spLocks noGrp="1"/>
          </p:cNvSpPr>
          <p:nvPr>
            <p:ph type="title"/>
          </p:nvPr>
        </p:nvSpPr>
        <p:spPr/>
        <p:txBody>
          <a:bodyPr/>
          <a:lstStyle/>
          <a:p>
            <a:r>
              <a:rPr lang="en-US"/>
              <a:t>Warning Signs Workplace Violence</a:t>
            </a:r>
            <a:endParaRPr lang="en-US" dirty="0"/>
          </a:p>
        </p:txBody>
      </p:sp>
      <p:sp>
        <p:nvSpPr>
          <p:cNvPr id="5" name="Content Placeholder 4">
            <a:extLst>
              <a:ext uri="{FF2B5EF4-FFF2-40B4-BE49-F238E27FC236}">
                <a16:creationId xmlns:a16="http://schemas.microsoft.com/office/drawing/2014/main" id="{95B22782-E309-408D-B469-A0DB0025394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68303584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07954-8F1B-4534-AE62-DEC7ADA0E16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F8E03D5-4EE3-4543-ACCF-5B7359D1BC7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742373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13DC4-62F2-4EB9-8792-4E0036B07C2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7FD645A-FEAA-44CD-A99C-FBFF564CBE3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2863042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4F153-AC0D-4687-9501-214144B35ED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F1F8B0C-86B1-4B9C-813A-CB68A3BFFF55}"/>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73382445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70AB7-3E85-418D-879C-7E8DE6D573F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EB10EB3-99D5-45BE-A45B-FDB9006F256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28588887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1BBE5-1DFA-4BD8-BD6F-4D7C054AA54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381E23E-9A80-46E7-B98E-DCEF059D359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66767627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6DA4A-54CE-4E1A-A259-47C20D92565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FBE9547-1991-4E9E-B0F5-9935E4D27F0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97257466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DA2D5-F44C-41A7-AF02-FDF52FF6DD2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94568E6-30C2-417A-89E0-68C20EED6C2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69320976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CB41C-F7E0-4B0B-851A-8F9F1D11D10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047B5C3-C699-4C9C-B4B2-4132EA29FEB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660538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461B6-BE71-482A-99AD-29CCFF216C1C}"/>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60C6E59C-8086-4C87-894E-467F3B8E0B4F}"/>
              </a:ext>
            </a:extLst>
          </p:cNvPr>
          <p:cNvSpPr>
            <a:spLocks noGrp="1"/>
          </p:cNvSpPr>
          <p:nvPr>
            <p:ph idx="1"/>
          </p:nvPr>
        </p:nvSpPr>
        <p:spPr>
          <a:xfrm>
            <a:off x="2589212" y="2745824"/>
            <a:ext cx="8915400" cy="1280891"/>
          </a:xfrm>
        </p:spPr>
        <p:txBody>
          <a:bodyPr/>
          <a:lstStyle/>
          <a:p>
            <a:pPr marL="0" indent="0">
              <a:buNone/>
            </a:pPr>
            <a:r>
              <a:rPr lang="en-US" dirty="0"/>
              <a:t>4. </a:t>
            </a:r>
            <a:r>
              <a:rPr lang="en-US" b="1" dirty="0"/>
              <a:t>Paranoid—</a:t>
            </a:r>
            <a:r>
              <a:rPr lang="en-US" dirty="0"/>
              <a:t>a person who thinks other employees are out to get them. They think there is a conspiracy to all functions in society. They make comments about being persecuted or a victim of injustice.</a:t>
            </a:r>
          </a:p>
          <a:p>
            <a:endParaRPr lang="en-US" dirty="0"/>
          </a:p>
        </p:txBody>
      </p:sp>
    </p:spTree>
    <p:extLst>
      <p:ext uri="{BB962C8B-B14F-4D97-AF65-F5344CB8AC3E}">
        <p14:creationId xmlns:p14="http://schemas.microsoft.com/office/powerpoint/2010/main" val="2844790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C3967-EEEC-49EA-9476-C9E7CB96780B}"/>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68BAB8B1-2491-4A8F-B039-430C17519CE7}"/>
              </a:ext>
            </a:extLst>
          </p:cNvPr>
          <p:cNvSpPr>
            <a:spLocks noGrp="1"/>
          </p:cNvSpPr>
          <p:nvPr>
            <p:ph idx="1"/>
          </p:nvPr>
        </p:nvSpPr>
        <p:spPr>
          <a:xfrm>
            <a:off x="2589212" y="2133600"/>
            <a:ext cx="8915400" cy="2077673"/>
          </a:xfrm>
        </p:spPr>
        <p:txBody>
          <a:bodyPr/>
          <a:lstStyle/>
          <a:p>
            <a:pPr marL="0" indent="0">
              <a:buNone/>
            </a:pPr>
            <a:r>
              <a:rPr lang="en-US" b="1" dirty="0"/>
              <a:t>5. Angry, argumentative, and lacking impulse control—</a:t>
            </a:r>
            <a:r>
              <a:rPr lang="en-US" dirty="0"/>
              <a:t>This individual has many hate and anger issues on and off the job with coworkers, friends, family, or the government. They are frequently involved in confrontations, are belligerent, and argue with others, including authority figures. This person demonstrates low impulse control (slamming or throwing things, cursing and threatening, physically animated with aggressive gestures).</a:t>
            </a:r>
          </a:p>
          <a:p>
            <a:endParaRPr lang="en-US" dirty="0"/>
          </a:p>
        </p:txBody>
      </p:sp>
    </p:spTree>
    <p:extLst>
      <p:ext uri="{BB962C8B-B14F-4D97-AF65-F5344CB8AC3E}">
        <p14:creationId xmlns:p14="http://schemas.microsoft.com/office/powerpoint/2010/main" val="3201846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7F9AA-EBE2-47A2-A94F-4F1CE71D7A42}"/>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7BC988C4-EE24-440F-8F28-C5B4EEDF3A7D}"/>
              </a:ext>
            </a:extLst>
          </p:cNvPr>
          <p:cNvSpPr>
            <a:spLocks noGrp="1"/>
          </p:cNvSpPr>
          <p:nvPr>
            <p:ph idx="1"/>
          </p:nvPr>
        </p:nvSpPr>
        <p:spPr>
          <a:xfrm>
            <a:off x="2589212" y="2541864"/>
            <a:ext cx="8915400" cy="1736521"/>
          </a:xfrm>
        </p:spPr>
        <p:txBody>
          <a:bodyPr/>
          <a:lstStyle/>
          <a:p>
            <a:pPr marL="0" indent="0">
              <a:buNone/>
            </a:pPr>
            <a:r>
              <a:rPr lang="en-US" b="1" dirty="0"/>
              <a:t>6. Irresponsible—</a:t>
            </a:r>
            <a:r>
              <a:rPr lang="en-US" dirty="0"/>
              <a:t>An individual does not take responsibility for their behaviors, faults, or mistakes; it’s always someone or something else who is to blame. They make excuses and blame others, the organization, or the system for their actions.</a:t>
            </a:r>
          </a:p>
          <a:p>
            <a:endParaRPr lang="en-US" dirty="0"/>
          </a:p>
        </p:txBody>
      </p:sp>
    </p:spTree>
    <p:extLst>
      <p:ext uri="{BB962C8B-B14F-4D97-AF65-F5344CB8AC3E}">
        <p14:creationId xmlns:p14="http://schemas.microsoft.com/office/powerpoint/2010/main" val="707379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16F1E-F108-4BAC-9932-AEBADA7BA06E}"/>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2EB383D6-8911-4BBD-9EA2-0D2DF88E09FB}"/>
              </a:ext>
            </a:extLst>
          </p:cNvPr>
          <p:cNvSpPr>
            <a:spLocks noGrp="1"/>
          </p:cNvSpPr>
          <p:nvPr>
            <p:ph idx="1"/>
          </p:nvPr>
        </p:nvSpPr>
        <p:spPr>
          <a:xfrm>
            <a:off x="2589212" y="2133600"/>
            <a:ext cx="8915400" cy="2069284"/>
          </a:xfrm>
        </p:spPr>
        <p:txBody>
          <a:bodyPr/>
          <a:lstStyle/>
          <a:p>
            <a:pPr marL="0" indent="0">
              <a:buNone/>
            </a:pPr>
            <a:r>
              <a:rPr lang="en-US" b="1" dirty="0"/>
              <a:t>7. Antisocial behaviors –</a:t>
            </a:r>
            <a:r>
              <a:rPr lang="en-US" dirty="0"/>
              <a:t> this person has a fascination with violence and acceptance of violence as a way to handle situations; they applaud violent acts portrayed in the media, such as racial incidents, domestic violence, active shooting sprees, or executions. They may have issues with law enforcement. May demonstrate an obsession with the killing power of weapons and their effect on people. They may demonstrate a pattern of behavior that shows a disregard for the rights of others.</a:t>
            </a:r>
          </a:p>
          <a:p>
            <a:endParaRPr lang="en-US" dirty="0"/>
          </a:p>
        </p:txBody>
      </p:sp>
    </p:spTree>
    <p:extLst>
      <p:ext uri="{BB962C8B-B14F-4D97-AF65-F5344CB8AC3E}">
        <p14:creationId xmlns:p14="http://schemas.microsoft.com/office/powerpoint/2010/main" val="2177104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CD6B8-35FF-4D55-99F5-EED333A46AF2}"/>
              </a:ext>
            </a:extLst>
          </p:cNvPr>
          <p:cNvSpPr>
            <a:spLocks noGrp="1"/>
          </p:cNvSpPr>
          <p:nvPr>
            <p:ph type="title"/>
          </p:nvPr>
        </p:nvSpPr>
        <p:spPr/>
        <p:txBody>
          <a:bodyPr/>
          <a:lstStyle/>
          <a:p>
            <a:r>
              <a:rPr lang="en-US" dirty="0"/>
              <a:t>Warning Signs Workplace Violence</a:t>
            </a:r>
          </a:p>
        </p:txBody>
      </p:sp>
      <p:sp>
        <p:nvSpPr>
          <p:cNvPr id="3" name="Content Placeholder 2">
            <a:extLst>
              <a:ext uri="{FF2B5EF4-FFF2-40B4-BE49-F238E27FC236}">
                <a16:creationId xmlns:a16="http://schemas.microsoft.com/office/drawing/2014/main" id="{00B3CEF1-7A5F-4A90-BEDF-6C56C9035FD7}"/>
              </a:ext>
            </a:extLst>
          </p:cNvPr>
          <p:cNvSpPr>
            <a:spLocks noGrp="1"/>
          </p:cNvSpPr>
          <p:nvPr>
            <p:ph idx="1"/>
          </p:nvPr>
        </p:nvSpPr>
        <p:spPr>
          <a:xfrm>
            <a:off x="2589212" y="2133600"/>
            <a:ext cx="8915400" cy="1448499"/>
          </a:xfrm>
        </p:spPr>
        <p:txBody>
          <a:bodyPr/>
          <a:lstStyle/>
          <a:p>
            <a:pPr marL="0" indent="0">
              <a:buNone/>
            </a:pPr>
            <a:r>
              <a:rPr lang="en-US" dirty="0"/>
              <a:t>8. </a:t>
            </a:r>
            <a:r>
              <a:rPr lang="en-US" b="1" dirty="0"/>
              <a:t>Vindictive –</a:t>
            </a:r>
            <a:r>
              <a:rPr lang="en-US" dirty="0"/>
              <a:t> makes statements like “he’ll get his,” “what goes around comes around,” or “one of these days I’ll make them pay.” Verbalizes hope for something bad to happen to others, especially those they have a grudge against.</a:t>
            </a:r>
          </a:p>
          <a:p>
            <a:pPr marL="0" indent="0">
              <a:buNone/>
            </a:pPr>
            <a:endParaRPr lang="en-US" dirty="0"/>
          </a:p>
        </p:txBody>
      </p:sp>
    </p:spTree>
    <p:extLst>
      <p:ext uri="{BB962C8B-B14F-4D97-AF65-F5344CB8AC3E}">
        <p14:creationId xmlns:p14="http://schemas.microsoft.com/office/powerpoint/2010/main" val="25897074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fb6b8df9-6868-4b5b-afc2-d3266110d10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DB891D6A3467446A708469E0064B9A0" ma:contentTypeVersion="18" ma:contentTypeDescription="Create a new document." ma:contentTypeScope="" ma:versionID="2ee30a80000f0768854455c75979051a">
  <xsd:schema xmlns:xsd="http://www.w3.org/2001/XMLSchema" xmlns:xs="http://www.w3.org/2001/XMLSchema" xmlns:p="http://schemas.microsoft.com/office/2006/metadata/properties" xmlns:ns3="2f6735f0-fd00-4672-8ba0-7d5e85fbc6fa" xmlns:ns4="fb6b8df9-6868-4b5b-afc2-d3266110d103" targetNamespace="http://schemas.microsoft.com/office/2006/metadata/properties" ma:root="true" ma:fieldsID="62eb4396cc229de8770cfa029a8716e9" ns3:_="" ns4:_="">
    <xsd:import namespace="2f6735f0-fd00-4672-8ba0-7d5e85fbc6fa"/>
    <xsd:import namespace="fb6b8df9-6868-4b5b-afc2-d3266110d103"/>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AutoTags" minOccurs="0"/>
                <xsd:element ref="ns4:MediaServiceGenerationTime" minOccurs="0"/>
                <xsd:element ref="ns4:MediaServiceEventHashCode" minOccurs="0"/>
                <xsd:element ref="ns4:MediaServiceOCR" minOccurs="0"/>
                <xsd:element ref="ns4:MediaServiceDateTaken" minOccurs="0"/>
                <xsd:element ref="ns4:MediaLengthInSeconds" minOccurs="0"/>
                <xsd:element ref="ns4:MediaServiceLocation" minOccurs="0"/>
                <xsd:element ref="ns4:_activity"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6735f0-fd00-4672-8ba0-7d5e85fbc6fa"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b6b8df9-6868-4b5b-afc2-d3266110d103"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DateTaken" ma:index="19" nillable="true" ma:displayName="MediaServiceDateTaken" ma:description="" ma:hidden="true" ma:indexed="true" ma:internalName="MediaServiceDateTake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5B398B4-7738-4683-8E17-8499067249C2}">
  <ds:schemaRefs>
    <ds:schemaRef ds:uri="fb6b8df9-6868-4b5b-afc2-d3266110d103"/>
    <ds:schemaRef ds:uri="http://purl.org/dc/elements/1.1/"/>
    <ds:schemaRef ds:uri="http://schemas.microsoft.com/office/2006/documentManagement/types"/>
    <ds:schemaRef ds:uri="http://schemas.microsoft.com/office/infopath/2007/PartnerControls"/>
    <ds:schemaRef ds:uri="http://purl.org/dc/dcmitype/"/>
    <ds:schemaRef ds:uri="http://schemas.microsoft.com/office/2006/metadata/properties"/>
    <ds:schemaRef ds:uri="http://purl.org/dc/terms/"/>
    <ds:schemaRef ds:uri="http://schemas.openxmlformats.org/package/2006/metadata/core-properties"/>
    <ds:schemaRef ds:uri="2f6735f0-fd00-4672-8ba0-7d5e85fbc6fa"/>
    <ds:schemaRef ds:uri="http://www.w3.org/XML/1998/namespace"/>
  </ds:schemaRefs>
</ds:datastoreItem>
</file>

<file path=customXml/itemProps2.xml><?xml version="1.0" encoding="utf-8"?>
<ds:datastoreItem xmlns:ds="http://schemas.openxmlformats.org/officeDocument/2006/customXml" ds:itemID="{E814CC2D-FF4F-45B7-A066-7888636790C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6735f0-fd00-4672-8ba0-7d5e85fbc6fa"/>
    <ds:schemaRef ds:uri="fb6b8df9-6868-4b5b-afc2-d3266110d10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B39EC8-F3C9-4C4D-9A4B-2DF682FB551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Wisp</Template>
  <TotalTime>592</TotalTime>
  <Words>2284</Words>
  <Application>Microsoft Office PowerPoint</Application>
  <PresentationFormat>Widescreen</PresentationFormat>
  <Paragraphs>132</Paragraphs>
  <Slides>49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49</vt:i4>
      </vt:variant>
    </vt:vector>
  </HeadingPairs>
  <TitlesOfParts>
    <vt:vector size="54" baseType="lpstr">
      <vt:lpstr>Arial</vt:lpstr>
      <vt:lpstr>Century Gothic</vt:lpstr>
      <vt:lpstr>proxima-nova</vt:lpstr>
      <vt:lpstr>Wingdings 3</vt:lpstr>
      <vt:lpstr>Wisp</vt:lpstr>
      <vt:lpstr>13 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Warning Signs Workplace Violence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13 warning signs workplace violence</dc:title>
  <dc:creator>Jerry Best</dc:creator>
  <cp:lastModifiedBy>Jerry Best</cp:lastModifiedBy>
  <cp:revision>14</cp:revision>
  <dcterms:created xsi:type="dcterms:W3CDTF">2024-12-02T14:46:25Z</dcterms:created>
  <dcterms:modified xsi:type="dcterms:W3CDTF">2025-07-21T16:45:58Z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0x0101004DB891D6A3467446A708469E0064B9A0</vt:lpwstr>
  </property>
</Properties>
</file>